
<file path=[Content_Types].xml><?xml version="1.0" encoding="utf-8"?>
<Types xmlns="http://schemas.openxmlformats.org/package/2006/content-types">
  <Override PartName="/ppt/slides/slide94.xml" ContentType="application/vnd.openxmlformats-officedocument.presentationml.slide+xml"/>
  <Override PartName="/ppt/slides/slide142.xml" ContentType="application/vnd.openxmlformats-officedocument.presentationml.slide+xml"/>
  <Override PartName="/ppt/tags/tag8.xml" ContentType="application/vnd.openxmlformats-officedocument.presentationml.tags+xml"/>
  <Override PartName="/ppt/tags/tag238.xml" ContentType="application/vnd.openxmlformats-officedocument.presentationml.tags+xml"/>
  <Override PartName="/ppt/tags/tag569.xml" ContentType="application/vnd.openxmlformats-officedocument.presentationml.tags+xml"/>
  <Override PartName="/ppt/slides/slide218.xml" ContentType="application/vnd.openxmlformats-officedocument.presentationml.slide+xml"/>
  <Override PartName="/ppt/tags/tag424.xml" ContentType="application/vnd.openxmlformats-officedocument.presentationml.tags+xml"/>
  <Override PartName="/ppt/tags/tag610.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63.xml" ContentType="application/vnd.openxmlformats-officedocument.presentationml.tags+xml"/>
  <Override PartName="/ppt/tags/tag594.xml" ContentType="application/vnd.openxmlformats-officedocument.presentationml.tags+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tags/tag38.xml" ContentType="application/vnd.openxmlformats-officedocument.presentationml.tags+xml"/>
  <Override PartName="/ppt/tags/tag339.xml" ContentType="application/vnd.openxmlformats-officedocument.presentationml.tags+xml"/>
  <Override PartName="/ppt/tags/tag525.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tags/tag364.xml" ContentType="application/vnd.openxmlformats-officedocument.presentationml.tags+xml"/>
  <Override PartName="/ppt/slides/slide158.xml" ContentType="application/vnd.openxmlformats-officedocument.presentationml.slide+xml"/>
  <Override PartName="/ppt/tags/tag109.xml" ContentType="application/vnd.openxmlformats-officedocument.presentationml.tags+xml"/>
  <Override PartName="/ppt/tags/tag550.xml" ContentType="application/vnd.openxmlformats-officedocument.presentationml.tags+xml"/>
  <Override PartName="/ppt/slides/slide183.xml" ContentType="application/vnd.openxmlformats-officedocument.presentationml.slide+xml"/>
  <Override PartName="/ppt/tags/tag279.xml" ContentType="application/vnd.openxmlformats-officedocument.presentationml.tags+xml"/>
  <Override PartName="/ppt/tags/tag626.xml" ContentType="application/vnd.openxmlformats-officedocument.presentationml.tags+xml"/>
  <Override PartName="/ppt/slides/slide259.xml" ContentType="application/vnd.openxmlformats-officedocument.presentationml.slide+xml"/>
  <Override PartName="/ppt/tags/tag134.xml" ContentType="application/vnd.openxmlformats-officedocument.presentationml.tags+xml"/>
  <Override PartName="/ppt/tags/tag320.xml" ContentType="application/vnd.openxmlformats-officedocument.presentationml.tags+xml"/>
  <Override PartName="/ppt/tags/tag465.xml" ContentType="application/vnd.openxmlformats-officedocument.presentationml.tags+xml"/>
  <Override PartName="/ppt/slides/slide66.xml" ContentType="application/vnd.openxmlformats-officedocument.presentationml.slide+xml"/>
  <Override PartName="/ppt/slides/slide114.xml" ContentType="application/vnd.openxmlformats-officedocument.presentationml.slide+xml"/>
  <Default Extension="png" ContentType="image/png"/>
  <Override PartName="/ppt/tags/tag651.xml" ContentType="application/vnd.openxmlformats-officedocument.presentationml.tags+xml"/>
  <Override PartName="/ppt/slides/slide284.xml" ContentType="application/vnd.openxmlformats-officedocument.presentationml.slide+xml"/>
  <Override PartName="/ppt/tags/tag5.xml" ContentType="application/vnd.openxmlformats-officedocument.presentationml.tags+xml"/>
  <Override PartName="/ppt/tags/tag79.xml" ContentType="application/vnd.openxmlformats-officedocument.presentationml.tags+xml"/>
  <Override PartName="/ppt/tags/tag490.xml" ContentType="application/vnd.openxmlformats-officedocument.presentationml.tags+xml"/>
  <Override PartName="/ppt/slides/slide91.xml" ContentType="application/vnd.openxmlformats-officedocument.presentationml.slide+xml"/>
  <Override PartName="/ppt/slides/slide215.xml" ContentType="application/vnd.openxmlformats-officedocument.presentationml.slide+xml"/>
  <Override PartName="/ppt/tags/tag235.xml" ContentType="application/vnd.openxmlformats-officedocument.presentationml.tags+xml"/>
  <Override PartName="/ppt/tags/tag421.xml" ContentType="application/vnd.openxmlformats-officedocument.presentationml.tags+xml"/>
  <Override PartName="/ppt/tags/tag566.xml" ContentType="application/vnd.openxmlformats-officedocument.presentationml.tags+xml"/>
  <Override PartName="/ppt/slides/slide22.xml" ContentType="application/vnd.openxmlformats-officedocument.presentationml.slide+xml"/>
  <Override PartName="/ppt/slides/slide199.xml" ContentType="application/vnd.openxmlformats-officedocument.presentationml.slide+xml"/>
  <Override PartName="/ppt/tags/tag260.xml" ContentType="application/vnd.openxmlformats-officedocument.presentationml.tags+xml"/>
  <Override PartName="/ppt/tags/tag591.xml" ContentType="application/vnd.openxmlformats-officedocument.presentationml.tags+xml"/>
  <Override PartName="/ppt/slides/slide240.xml" ContentType="application/vnd.openxmlformats-officedocument.presentationml.slide+xml"/>
  <Override PartName="/ppt/tags/tag35.xml" ContentType="application/vnd.openxmlformats-officedocument.presentationml.tags+xml"/>
  <Override PartName="/ppt/tags/tag336.xml" ContentType="application/vnd.openxmlformats-officedocument.presentationml.tags+xml"/>
  <Override PartName="/ppt/tags/tag667.xml" ContentType="application/vnd.openxmlformats-officedocument.presentationml.tags+xml"/>
  <Override PartName="/ppt/tags/tag175.xml" ContentType="application/vnd.openxmlformats-officedocument.presentationml.tags+xml"/>
  <Override PartName="/ppt/tags/tag522.xml" ContentType="application/vnd.openxmlformats-officedocument.presentationml.tags+xml"/>
  <Override PartName="/ppt/slides/slide155.xml" ContentType="application/vnd.openxmlformats-officedocument.presentationml.slide+xml"/>
  <Override PartName="/ppt/tags/tag60.xml" ContentType="application/vnd.openxmlformats-officedocument.presentationml.tags+xml"/>
  <Override PartName="/ppt/tags/tag361.xml" ContentType="application/vnd.openxmlformats-officedocument.presentationml.tags+xml"/>
  <Override PartName="/ppt/tags/tag106.xml" ContentType="application/vnd.openxmlformats-officedocument.presentationml.tags+xml"/>
  <Override PartName="/ppt/tags/tag437.xml" ContentType="application/vnd.openxmlformats-officedocument.presentationml.tags+xml"/>
  <Override PartName="/ppt/tags/tag623.xml" ContentType="application/vnd.openxmlformats-officedocument.presentationml.tags+xml"/>
  <Override PartName="/ppt/slides/slide38.xml" ContentType="application/vnd.openxmlformats-officedocument.presentationml.slide+xml"/>
  <Override PartName="/ppt/slides/slide180.xml" ContentType="application/vnd.openxmlformats-officedocument.presentationml.slide+xml"/>
  <Override PartName="/ppt/tags/tag131.xml" ContentType="application/vnd.openxmlformats-officedocument.presentationml.tags+xml"/>
  <Override PartName="/ppt/tags/tag276.xml" ContentType="application/vnd.openxmlformats-officedocument.presentationml.tags+xml"/>
  <Override PartName="/ppt/tags/tag462.xml" ContentType="application/vnd.openxmlformats-officedocument.presentationml.tags+xml"/>
  <Override PartName="/ppt/slides/slide111.xml" ContentType="application/vnd.openxmlformats-officedocument.presentationml.slide+xml"/>
  <Override PartName="/ppt/slides/slide256.xml" ContentType="application/vnd.openxmlformats-officedocument.presentationml.slide+xml"/>
  <Override PartName="/ppt/tags/tag207.xml" ContentType="application/vnd.openxmlformats-officedocument.presentationml.tags+xml"/>
  <Override PartName="/ppt/slides/slide63.xml" ContentType="application/vnd.openxmlformats-officedocument.presentationml.slide+xml"/>
  <Override PartName="/ppt/slides/slide281.xml" ContentType="application/vnd.openxmlformats-officedocument.presentationml.slide+xml"/>
  <Override PartName="/ppt/tags/tag2.xml" ContentType="application/vnd.openxmlformats-officedocument.presentationml.tags+xml"/>
  <Override PartName="/ppt/tags/tag538.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77.xml" ContentType="application/vnd.openxmlformats-officedocument.presentationml.tags+xml"/>
  <Override PartName="/ppt/tags/tag563.xml" ContentType="application/vnd.openxmlformats-officedocument.presentationml.tags+xml"/>
  <Override PartName="/ppt/slides/slide196.xml" ContentType="application/vnd.openxmlformats-officedocument.presentationml.slide+xml"/>
  <Override PartName="/ppt/slides/slide212.xml" ContentType="application/vnd.openxmlformats-officedocument.presentationml.slide+xml"/>
  <Override PartName="/ppt/tags/tag308.xml" ContentType="application/vnd.openxmlformats-officedocument.presentationml.tags+xml"/>
  <Override PartName="/ppt/tags/tag639.xml" ContentType="application/vnd.openxmlformats-officedocument.presentationml.tags+xml"/>
  <Override PartName="/ppt/tags/tag147.xml" ContentType="application/vnd.openxmlformats-officedocument.presentationml.tags+xml"/>
  <Override PartName="/ppt/tags/tag478.xml" ContentType="application/vnd.openxmlformats-officedocument.presentationml.tags+xml"/>
  <Override PartName="/ppt/slides/slide79.xml" ContentType="application/vnd.openxmlformats-officedocument.presentationml.slide+xml"/>
  <Override PartName="/ppt/slides/slide127.xml" ContentType="application/vnd.openxmlformats-officedocument.presentationml.slide+xml"/>
  <Override PartName="/ppt/tags/tag32.xml" ContentType="application/vnd.openxmlformats-officedocument.presentationml.tags+xml"/>
  <Override PartName="/ppt/tags/tag333.xml" ContentType="application/vnd.openxmlformats-officedocument.presentationml.tags+xml"/>
  <Override PartName="/ppt/tags/tag664.xml" ContentType="application/vnd.openxmlformats-officedocument.presentationml.tags+xml"/>
  <Override PartName="/ppt/tags/tag172.xml" ContentType="application/vnd.openxmlformats-officedocument.presentationml.tags+xml"/>
  <Override PartName="/ppt/tags/tag409.xml" ContentType="application/vnd.openxmlformats-officedocument.presentationml.tags+xml"/>
  <Override PartName="/ppt/slides/slide152.xml" ContentType="application/vnd.openxmlformats-officedocument.presentationml.slide+xml"/>
  <Override PartName="/ppt/notesSlides/notesSlide1.xml" ContentType="application/vnd.openxmlformats-officedocument.presentationml.notesSlide+xml"/>
  <Override PartName="/ppt/tags/tag103.xml" ContentType="application/vnd.openxmlformats-officedocument.presentationml.tags+xml"/>
  <Override PartName="/ppt/tags/tag248.xml" ContentType="application/vnd.openxmlformats-officedocument.presentationml.tags+xml"/>
  <Override PartName="/ppt/tags/tag434.xml" ContentType="application/vnd.openxmlformats-officedocument.presentationml.tags+xml"/>
  <Override PartName="/ppt/tags/tag579.xml" ContentType="application/vnd.openxmlformats-officedocument.presentationml.tags+xml"/>
  <Override PartName="/ppt/slides/slide228.xml" ContentType="application/vnd.openxmlformats-officedocument.presentationml.slide+xml"/>
  <Override PartName="/ppt/tags/tag273.xml" ContentType="application/vnd.openxmlformats-officedocument.presentationml.tags+xml"/>
  <Override PartName="/ppt/tags/tag620.xml" ContentType="application/vnd.openxmlformats-officedocument.presentationml.tags+xml"/>
  <Override PartName="/ppt/slides/slide35.xml" ContentType="application/vnd.openxmlformats-officedocument.presentationml.slide+xml"/>
  <Override PartName="/ppt/slides/slide253.xml" ContentType="application/vnd.openxmlformats-officedocument.presentationml.slide+xml"/>
  <Override PartName="/ppt/slides/slide60.xml" ContentType="application/vnd.openxmlformats-officedocument.presentationml.slide+xml"/>
  <Override PartName="/ppt/tags/tag48.xml" ContentType="application/vnd.openxmlformats-officedocument.presentationml.tags+xml"/>
  <Override PartName="/ppt/tags/tag188.xml" ContentType="application/vnd.openxmlformats-officedocument.presentationml.tags+xml"/>
  <Override PartName="/ppt/tags/tag204.xml" ContentType="application/vnd.openxmlformats-officedocument.presentationml.tags+xml"/>
  <Override PartName="/ppt/tags/tag349.xml" ContentType="application/vnd.openxmlformats-officedocument.presentationml.tags+xml"/>
  <Override PartName="/ppt/tags/tag535.xml" ContentType="application/vnd.openxmlformats-officedocument.presentationml.tags+xml"/>
  <Override PartName="/ppt/slides/slide168.xml" ContentType="application/vnd.openxmlformats-officedocument.presentationml.slide+xml"/>
  <Override PartName="/ppt/tags/tag73.xml" ContentType="application/vnd.openxmlformats-officedocument.presentationml.tags+xml"/>
  <Override PartName="/ppt/tags/tag374.xml" ContentType="application/vnd.openxmlformats-officedocument.presentationml.tags+xml"/>
  <Override PartName="/ppt/tags/tag119.xml" ContentType="application/vnd.openxmlformats-officedocument.presentationml.tags+xml"/>
  <Override PartName="/ppt/tags/tag560.xml" ContentType="application/vnd.openxmlformats-officedocument.presentationml.tags+xml"/>
  <Override PartName="/ppt/slides/slide193.xml" ContentType="application/vnd.openxmlformats-officedocument.presentationml.slide+xml"/>
  <Override PartName="/ppt/tags/tag289.xml" ContentType="application/vnd.openxmlformats-officedocument.presentationml.tags+xml"/>
  <Override PartName="/ppt/tags/tag305.xml" ContentType="application/vnd.openxmlformats-officedocument.presentationml.tags+xml"/>
  <Override PartName="/ppt/tags/tag636.xml" ContentType="application/vnd.openxmlformats-officedocument.presentationml.tags+xml"/>
  <Override PartName="/ppt/slides/slide124.xml" ContentType="application/vnd.openxmlformats-officedocument.presentationml.slide+xml"/>
  <Override PartName="/ppt/slides/slide269.xml" ContentType="application/vnd.openxmlformats-officedocument.presentationml.slide+xml"/>
  <Override PartName="/ppt/tags/tag144.xml" ContentType="application/vnd.openxmlformats-officedocument.presentationml.tags+xml"/>
  <Override PartName="/ppt/tags/tag330.xml" ContentType="application/vnd.openxmlformats-officedocument.presentationml.tags+xml"/>
  <Override PartName="/ppt/tags/tag475.xml" ContentType="application/vnd.openxmlformats-officedocument.presentationml.tags+xml"/>
  <Override PartName="/ppt/tags/tag661.xml" ContentType="application/vnd.openxmlformats-officedocument.presentationml.tags+xml"/>
  <Override PartName="/ppt/slides/slide76.xml" ContentType="application/vnd.openxmlformats-officedocument.presentationml.slide+xml"/>
  <Override PartName="/ppt/tags/tag406.xml" ContentType="application/vnd.openxmlformats-officedocument.presentationml.tags+xml"/>
  <Override PartName="/ppt/tags/tag89.xml" ContentType="application/vnd.openxmlformats-officedocument.presentationml.tags+xml"/>
  <Override PartName="/ppt/tags/tag245.xml" ContentType="application/vnd.openxmlformats-officedocument.presentationml.tags+xml"/>
  <Override PartName="/ppt/tags/tag576.xml" ContentType="application/vnd.openxmlformats-officedocument.presentationml.tags+xml"/>
  <Override PartName="/ppt/slides/slide225.xml" ContentType="application/vnd.openxmlformats-officedocument.presentationml.slide+xml"/>
  <Override PartName="/ppt/tags/tag100.xml" ContentType="application/vnd.openxmlformats-officedocument.presentationml.tags+xml"/>
  <Override PartName="/ppt/tags/tag431.xml" ContentType="application/vnd.openxmlformats-officedocument.presentationml.tags+xml"/>
  <Override PartName="/ppt/slides/slide32.xml" ContentType="application/vnd.openxmlformats-officedocument.presentationml.slide+xml"/>
  <Override PartName="/ppt/tags/tag270.xml" ContentType="application/vnd.openxmlformats-officedocument.presentationml.tags+xml"/>
  <Override PartName="/ppt/tags/tag507.xml" ContentType="application/vnd.openxmlformats-officedocument.presentationml.tags+xml"/>
  <Override PartName="/ppt/slides/slide250.xml" ContentType="application/vnd.openxmlformats-officedocument.presentationml.slide+xml"/>
  <Override PartName="/ppt/tags/tag45.xml" ContentType="application/vnd.openxmlformats-officedocument.presentationml.tags+xml"/>
  <Override PartName="/ppt/tags/tag201.xml" ContentType="application/vnd.openxmlformats-officedocument.presentationml.tags+xml"/>
  <Override PartName="/ppt/tags/tag346.xml" ContentType="application/vnd.openxmlformats-officedocument.presentationml.tags+xml"/>
  <Override PartName="/ppt/tags/tag532.xml" ContentType="application/vnd.openxmlformats-officedocument.presentationml.tags+xml"/>
  <Override PartName="/ppt/tags/tag677.xml" ContentType="application/vnd.openxmlformats-officedocument.presentationml.tags+xml"/>
  <Override PartName="/ppt/tags/tag185.xml" ContentType="application/vnd.openxmlformats-officedocument.presentationml.tags+xml"/>
  <Override PartName="/ppt/tags/tag371.xml" ContentType="application/vnd.openxmlformats-officedocument.presentationml.tags+xml"/>
  <Override PartName="/ppt/slides/slide118.xml" ContentType="application/vnd.openxmlformats-officedocument.presentationml.slide+xml"/>
  <Override PartName="/ppt/slides/slide165.xml" ContentType="application/vnd.openxmlformats-officedocument.presentationml.slide+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63.xml" ContentType="application/vnd.openxmlformats-officedocument.presentationml.tags+xml"/>
  <Override PartName="/ppt/tags/tag510.xml" ContentType="application/vnd.openxmlformats-officedocument.presentationml.tags+xml"/>
  <Override PartName="/ppt/tags/tag608.xml" ContentType="application/vnd.openxmlformats-officedocument.presentationml.tags+xml"/>
  <Override PartName="/ppt/tags/tag655.xml" ContentType="application/vnd.openxmlformats-officedocument.presentationml.tags+xml"/>
  <Override PartName="/ppt/slides/slide143.xml" ContentType="application/vnd.openxmlformats-officedocument.presentationml.slide+xml"/>
  <Override PartName="/ppt/slides/slide190.xml" ContentType="application/vnd.openxmlformats-officedocument.presentationml.slide+xml"/>
  <Override PartName="/ppt/tags/tag9.xml" ContentType="application/vnd.openxmlformats-officedocument.presentationml.tags+xml"/>
  <Override PartName="/ppt/tags/tag302.xml" ContentType="application/vnd.openxmlformats-officedocument.presentationml.tags+xml"/>
  <Override PartName="/ppt/tags/tag447.xml" ContentType="application/vnd.openxmlformats-officedocument.presentationml.tags+xml"/>
  <Override PartName="/ppt/tags/tag494.xml" ContentType="application/vnd.openxmlformats-officedocument.presentationml.tags+xml"/>
  <Override PartName="/ppt/tags/tag633.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tags/tag141.xml" ContentType="application/vnd.openxmlformats-officedocument.presentationml.tags+xml"/>
  <Override PartName="/ppt/tags/tag239.xml" ContentType="application/vnd.openxmlformats-officedocument.presentationml.tags+xml"/>
  <Override PartName="/ppt/tags/tag286.xml" ContentType="application/vnd.openxmlformats-officedocument.presentationml.tags+xml"/>
  <Override PartName="/ppt/tags/tag425.xml" ContentType="application/vnd.openxmlformats-officedocument.presentationml.tags+xml"/>
  <Override PartName="/ppt/tags/tag472.xml" ContentType="application/vnd.openxmlformats-officedocument.presentationml.tags+xml"/>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tags/tag217.xml" ContentType="application/vnd.openxmlformats-officedocument.presentationml.tags+xml"/>
  <Override PartName="/ppt/tags/tag264.xml" ContentType="application/vnd.openxmlformats-officedocument.presentationml.tags+xml"/>
  <Override PartName="/ppt/tags/tag548.xml" ContentType="application/vnd.openxmlformats-officedocument.presentationml.tags+xml"/>
  <Override PartName="/ppt/tags/tag595.xml" ContentType="application/vnd.openxmlformats-officedocument.presentationml.tags+xml"/>
  <Override PartName="/ppt/tags/tag611.xml" ContentType="application/vnd.openxmlformats-officedocument.presentationml.tags+xml"/>
  <Override PartName="/ppt/slides/slide1.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387.xml" ContentType="application/vnd.openxmlformats-officedocument.presentationml.tags+xml"/>
  <Override PartName="/ppt/tags/tag403.xml" ContentType="application/vnd.openxmlformats-officedocument.presentationml.tags+xml"/>
  <Override PartName="/ppt/tags/tag450.xml" ContentType="application/vnd.openxmlformats-officedocument.presentationml.tags+xml"/>
  <Override PartName="/ppt/slides/slide51.xml" ContentType="application/vnd.openxmlformats-officedocument.presentationml.slide+xml"/>
  <Override PartName="/ppt/tags/tag179.xml" ContentType="application/vnd.openxmlformats-officedocument.presentationml.tags+xml"/>
  <Override PartName="/ppt/tags/tag242.xml" ContentType="application/vnd.openxmlformats-officedocument.presentationml.tags+xml"/>
  <Override PartName="/ppt/tags/tag526.xml" ContentType="application/vnd.openxmlformats-officedocument.presentationml.tags+xml"/>
  <Override PartName="/ppt/tags/tag573.xml" ContentType="application/vnd.openxmlformats-officedocument.presentationml.tags+xml"/>
  <Override PartName="/ppt/slides/slide159.xml" ContentType="application/vnd.openxmlformats-officedocument.presentationml.slide+xml"/>
  <Override PartName="/ppt/slides/slide222.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365.xml" ContentType="application/vnd.openxmlformats-officedocument.presentationml.tags+xml"/>
  <Override PartName="/ppt/tags/tag504.xml" ContentType="application/vnd.openxmlformats-officedocument.presentationml.tags+xml"/>
  <Override PartName="/ppt/tags/tag551.xml" ContentType="application/vnd.openxmlformats-officedocument.presentationml.tags+xml"/>
  <Override PartName="/ppt/tags/tag649.xml" ContentType="application/vnd.openxmlformats-officedocument.presentationml.tags+xml"/>
  <Override PartName="/ppt/slides/slide200.xml" ContentType="application/vnd.openxmlformats-officedocument.presentationml.slide+xml"/>
  <Default Extension="gif" ContentType="image/gif"/>
  <Override PartName="/ppt/tags/tag157.xml" ContentType="application/vnd.openxmlformats-officedocument.presentationml.tags+xml"/>
  <Override PartName="/ppt/tags/tag343.xml" ContentType="application/vnd.openxmlformats-officedocument.presentationml.tags+xml"/>
  <Override PartName="/ppt/tags/tag390.xml" ContentType="application/vnd.openxmlformats-officedocument.presentationml.tags+xml"/>
  <Override PartName="/ppt/tags/tag488.xml" ContentType="application/vnd.openxmlformats-officedocument.presentationml.tags+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tags/tag42.xml" ContentType="application/vnd.openxmlformats-officedocument.presentationml.tags+xml"/>
  <Override PartName="/ppt/tags/tag135.xml" ContentType="application/vnd.openxmlformats-officedocument.presentationml.tags+xml"/>
  <Override PartName="/ppt/tags/tag182.xml" ContentType="application/vnd.openxmlformats-officedocument.presentationml.tags+xml"/>
  <Override PartName="/ppt/tags/tag627.xml" ContentType="application/vnd.openxmlformats-officedocument.presentationml.tags+xml"/>
  <Override PartName="/ppt/tags/tag674.xml" ContentType="application/vnd.openxmlformats-officedocument.presentationml.tags+xml"/>
  <Override PartName="/ppt/slides/slide115.xml" ContentType="application/vnd.openxmlformats-officedocument.presentationml.slide+xml"/>
  <Override PartName="/ppt/slides/slide162.xml" ContentType="application/vnd.openxmlformats-officedocument.presentationml.slide+xml"/>
  <Override PartName="/ppt/tags/tag20.xml" ContentType="application/vnd.openxmlformats-officedocument.presentationml.tags+xml"/>
  <Override PartName="/ppt/tags/tag321.xml" ContentType="application/vnd.openxmlformats-officedocument.presentationml.tags+xml"/>
  <Override PartName="/ppt/tags/tag419.xml" ContentType="application/vnd.openxmlformats-officedocument.presentationml.tags+xml"/>
  <Override PartName="/ppt/tags/tag466.xml" ContentType="application/vnd.openxmlformats-officedocument.presentationml.tags+xml"/>
  <Override PartName="/ppt/tags/tag605.xml" ContentType="application/vnd.openxmlformats-officedocument.presentationml.tags+xml"/>
  <Override PartName="/ppt/tags/tag652.xml" ContentType="application/vnd.openxmlformats-officedocument.presentationml.tags+xml"/>
  <Override PartName="/ppt/slides/slide67.xml" ContentType="application/vnd.openxmlformats-officedocument.presentationml.slide+xml"/>
  <Override PartName="/ppt/slides/slide238.xml" ContentType="application/vnd.openxmlformats-officedocument.presentationml.slide+xml"/>
  <Override PartName="/ppt/slides/slide285.xml" ContentType="application/vnd.openxmlformats-officedocument.presentationml.slide+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58.xml" ContentType="application/vnd.openxmlformats-officedocument.presentationml.tags+xml"/>
  <Override PartName="/ppt/tags/tag444.xml" ContentType="application/vnd.openxmlformats-officedocument.presentationml.tags+xml"/>
  <Override PartName="/ppt/tags/tag491.xml" ContentType="application/vnd.openxmlformats-officedocument.presentationml.tags+xml"/>
  <Override PartName="/ppt/tags/tag589.xml" ContentType="application/vnd.openxmlformats-officedocument.presentationml.tags+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ags/tag236.xml" ContentType="application/vnd.openxmlformats-officedocument.presentationml.tags+xml"/>
  <Override PartName="/ppt/tags/tag283.xml" ContentType="application/vnd.openxmlformats-officedocument.presentationml.tags+xml"/>
  <Override PartName="/ppt/tags/tag567.xml" ContentType="application/vnd.openxmlformats-officedocument.presentationml.tags+xml"/>
  <Override PartName="/ppt/tags/tag630.xml" ContentType="application/vnd.openxmlformats-officedocument.presentationml.tags+xml"/>
  <Override PartName="/ppt/slides/slide216.xml" ContentType="application/vnd.openxmlformats-officedocument.presentationml.slide+xml"/>
  <Override PartName="/ppt/slides/slide263.xml" ContentType="application/vnd.openxmlformats-officedocument.presentationml.slide+xml"/>
  <Override PartName="/ppt/tags/tag58.xml" ContentType="application/vnd.openxmlformats-officedocument.presentationml.tags+xml"/>
  <Override PartName="/ppt/tags/tag359.xml" ContentType="application/vnd.openxmlformats-officedocument.presentationml.tags+xml"/>
  <Override PartName="/ppt/tags/tag422.xml" ContentType="application/vnd.openxmlformats-officedocument.presentationml.tags+xml"/>
  <Override PartName="/ppt/slides/slide23.xml" ContentType="application/vnd.openxmlformats-officedocument.presentationml.slide+xml"/>
  <Override PartName="/ppt/slides/slide70.xml" ContentType="application/vnd.openxmlformats-officedocument.presentationml.slide+xml"/>
  <Override PartName="/ppt/slides/slide241.xml" ContentType="application/vnd.openxmlformats-officedocument.presentationml.slide+xml"/>
  <Override PartName="/ppt/tags/tag198.xml" ContentType="application/vnd.openxmlformats-officedocument.presentationml.tags+xml"/>
  <Override PartName="/ppt/tags/tag214.xml" ContentType="application/vnd.openxmlformats-officedocument.presentationml.tags+xml"/>
  <Override PartName="/ppt/tags/tag261.xml" ContentType="application/vnd.openxmlformats-officedocument.presentationml.tags+xml"/>
  <Override PartName="/ppt/tags/tag400.xml" ContentType="application/vnd.openxmlformats-officedocument.presentationml.tags+xml"/>
  <Override PartName="/ppt/tags/tag545.xml" ContentType="application/vnd.openxmlformats-officedocument.presentationml.tags+xml"/>
  <Override PartName="/ppt/tags/tag592.xml" ContentType="application/vnd.openxmlformats-officedocument.presentationml.tags+xml"/>
  <Override PartName="/ppt/slides/slide178.xml" ContentType="application/vnd.openxmlformats-officedocument.presentationml.slide+xml"/>
  <Override PartName="/ppt/tags/tag36.xml" ContentType="application/vnd.openxmlformats-officedocument.presentationml.tags+xml"/>
  <Override PartName="/ppt/tags/tag83.xml" ContentType="application/vnd.openxmlformats-officedocument.presentationml.tags+xml"/>
  <Override PartName="/ppt/tags/tag337.xml" ContentType="application/vnd.openxmlformats-officedocument.presentationml.tags+xml"/>
  <Override PartName="/ppt/tags/tag384.xml" ContentType="application/vnd.openxmlformats-officedocument.presentationml.tags+xml"/>
  <Override PartName="/ppt/tags/tag523.xml" ContentType="application/vnd.openxmlformats-officedocument.presentationml.tags+xml"/>
  <Override PartName="/ppt/tags/tag570.xml" ContentType="application/vnd.openxmlformats-officedocument.presentationml.tags+xml"/>
  <Override PartName="/ppt/tags/tag668.xml" ContentType="application/vnd.openxmlformats-officedocument.presentationml.tags+xml"/>
  <Override PartName="/ppt/tags/tag14.xml" ContentType="application/vnd.openxmlformats-officedocument.presentationml.tags+xml"/>
  <Override PartName="/ppt/tags/tag61.xml" ContentType="application/vnd.openxmlformats-officedocument.presentationml.tags+xml"/>
  <Override PartName="/ppt/tags/tag129.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62.xml" ContentType="application/vnd.openxmlformats-officedocument.presentationml.tags+xml"/>
  <Override PartName="/ppt/tags/tag646.xml" ContentType="application/vnd.openxmlformats-officedocument.presentationml.tags+xml"/>
  <Override PartName="/ppt/slides/slide109.xml" ContentType="application/vnd.openxmlformats-officedocument.presentationml.slide+xml"/>
  <Override PartName="/ppt/slides/slide156.xml" ContentType="application/vnd.openxmlformats-officedocument.presentationml.slide+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438.xml" ContentType="application/vnd.openxmlformats-officedocument.presentationml.tags+xml"/>
  <Override PartName="/ppt/tags/tag485.xml" ContentType="application/vnd.openxmlformats-officedocument.presentationml.tags+xml"/>
  <Override PartName="/ppt/tags/tag501.xml" ContentType="application/vnd.openxmlformats-officedocument.presentationml.tags+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tags/tag277.xml" ContentType="application/vnd.openxmlformats-officedocument.presentationml.tags+xml"/>
  <Override PartName="/ppt/tags/tag340.xml" ContentType="application/vnd.openxmlformats-officedocument.presentationml.tags+xml"/>
  <Override PartName="/ppt/tags/tag624.xml" ContentType="application/vnd.openxmlformats-officedocument.presentationml.tags+xml"/>
  <Override PartName="/ppt/tags/tag671.xml" ContentType="application/vnd.openxmlformats-officedocument.presentationml.tags+xml"/>
  <Override PartName="/ppt/slides/slide39.xml" ContentType="application/vnd.openxmlformats-officedocument.presentationml.slide+xml"/>
  <Override PartName="/ppt/slides/slide86.xml" ContentType="application/vnd.openxmlformats-officedocument.presentationml.slide+xml"/>
  <Override PartName="/ppt/slides/slide257.xml" ContentType="application/vnd.openxmlformats-officedocument.presentationml.slide+xml"/>
  <Override PartName="/ppt/tags/tag132.xml" ContentType="application/vnd.openxmlformats-officedocument.presentationml.tags+xml"/>
  <Override PartName="/ppt/tags/tag416.xml" ContentType="application/vnd.openxmlformats-officedocument.presentationml.tags+xml"/>
  <Override PartName="/ppt/tags/tag463.xml" ContentType="application/vnd.openxmlformats-officedocument.presentationml.tags+xml"/>
  <Override PartName="/ppt/slides/slide17.xml" ContentType="application/vnd.openxmlformats-officedocument.presentationml.slide+xml"/>
  <Override PartName="/ppt/slides/slide64.xml" ContentType="application/vnd.openxmlformats-officedocument.presentationml.slide+xml"/>
  <Override PartName="/ppt/slides/slide112.xml" ContentType="application/vnd.openxmlformats-officedocument.presentationml.slide+xml"/>
  <Override PartName="/ppt/tags/tag99.xml" ContentType="application/vnd.openxmlformats-officedocument.presentationml.tags+xml"/>
  <Override PartName="/ppt/tags/tag110.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tags/tag539.xml" ContentType="application/vnd.openxmlformats-officedocument.presentationml.tags+xml"/>
  <Override PartName="/ppt/tags/tag586.xml" ContentType="application/vnd.openxmlformats-officedocument.presentationml.tags+xml"/>
  <Override PartName="/ppt/tags/tag602.xml" ContentType="application/vnd.openxmlformats-officedocument.presentationml.tags+xml"/>
  <Override PartName="/ppt/slides/slide235.xml" ContentType="application/vnd.openxmlformats-officedocument.presentationml.slide+xml"/>
  <Override PartName="/ppt/slides/slide282.xml" ContentType="application/vnd.openxmlformats-officedocument.presentationml.slide+xml"/>
  <Override PartName="/ppt/tags/tag3.xml" ContentType="application/vnd.openxmlformats-officedocument.presentationml.tags+xml"/>
  <Override PartName="/ppt/tags/tag77.xml" ContentType="application/vnd.openxmlformats-officedocument.presentationml.tags+xml"/>
  <Override PartName="/ppt/tags/tag233.xml" ContentType="application/vnd.openxmlformats-officedocument.presentationml.tags+xml"/>
  <Override PartName="/ppt/tags/tag280.xml" ContentType="application/vnd.openxmlformats-officedocument.presentationml.tags+xml"/>
  <Override PartName="/ppt/tags/tag378.xml" ContentType="application/vnd.openxmlformats-officedocument.presentationml.tags+xml"/>
  <Override PartName="/ppt/tags/tag441.xml" ContentType="application/vnd.openxmlformats-officedocument.presentationml.tags+xml"/>
  <Override PartName="/ppt/slides/slide42.xml" ContentType="application/vnd.openxmlformats-officedocument.presentationml.slide+xml"/>
  <Override PartName="/ppt/slides/slide213.xml" ContentType="application/vnd.openxmlformats-officedocument.presentationml.slide+xml"/>
  <Override PartName="/ppt/slides/slide260.xml" ContentType="application/vnd.openxmlformats-officedocument.presentationml.slide+xml"/>
  <Override PartName="/ppt/tags/tag517.xml" ContentType="application/vnd.openxmlformats-officedocument.presentationml.tags+xml"/>
  <Override PartName="/ppt/tags/tag564.xml" ContentType="application/vnd.openxmlformats-officedocument.presentationml.tags+xml"/>
  <Override PartName="/ppt/slides/slide20.xml" ContentType="application/vnd.openxmlformats-officedocument.presentationml.slide+xml"/>
  <Override PartName="/ppt/slides/slide197.xml" ContentType="application/vnd.openxmlformats-officedocument.presentationml.slide+xml"/>
  <Override PartName="/ppt/tags/tag55.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56.xml" ContentType="application/vnd.openxmlformats-officedocument.presentationml.tags+xml"/>
  <Override PartName="/ppt/tags/tag542.xml" ContentType="application/vnd.openxmlformats-officedocument.presentationml.tags+xml"/>
  <Override PartName="/ppt/tags/tag33.xml" ContentType="application/vnd.openxmlformats-officedocument.presentationml.tags+xml"/>
  <Override PartName="/ppt/tags/tag80.xml" ContentType="application/vnd.openxmlformats-officedocument.presentationml.tags+xml"/>
  <Override PartName="/ppt/tags/tag148.xml" ContentType="application/vnd.openxmlformats-officedocument.presentationml.tags+xml"/>
  <Override PartName="/ppt/tags/tag195.xml" ContentType="application/vnd.openxmlformats-officedocument.presentationml.tags+xml"/>
  <Override PartName="/ppt/tags/tag334.xml" ContentType="application/vnd.openxmlformats-officedocument.presentationml.tags+xml"/>
  <Override PartName="/ppt/tags/tag381.xml" ContentType="application/vnd.openxmlformats-officedocument.presentationml.tags+xml"/>
  <Override PartName="/ppt/tags/tag479.xml" ContentType="application/vnd.openxmlformats-officedocument.presentationml.tags+xml"/>
  <Override PartName="/ppt/tags/tag618.xml" ContentType="application/vnd.openxmlformats-officedocument.presentationml.tags+xml"/>
  <Override PartName="/ppt/tags/tag665.xml" ContentType="application/vnd.openxmlformats-officedocument.presentationml.tags+xml"/>
  <Override PartName="/ppt/slides/slide128.xml" ContentType="application/vnd.openxmlformats-officedocument.presentationml.slide+xml"/>
  <Override PartName="/ppt/slides/slide175.xml" ContentType="application/vnd.openxmlformats-officedocument.presentationml.slide+xml"/>
  <Override PartName="/ppt/tags/tag126.xml" ContentType="application/vnd.openxmlformats-officedocument.presentationml.tags+xml"/>
  <Override PartName="/ppt/tags/tag173.xml" ContentType="application/vnd.openxmlformats-officedocument.presentationml.tags+xml"/>
  <Override PartName="/ppt/tags/tag457.xml" ContentType="application/vnd.openxmlformats-officedocument.presentationml.tags+xml"/>
  <Override PartName="/ppt/tags/tag520.xml" ContentType="application/vnd.openxmlformats-officedocument.presentationml.tags+xml"/>
  <Override PartName="/ppt/slides/slide8.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tags/tag11.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12.xml" ContentType="application/vnd.openxmlformats-officedocument.presentationml.tags+xml"/>
  <Override PartName="/ppt/tags/tag643.xml" ContentType="application/vnd.openxmlformats-officedocument.presentationml.tags+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tags/tag104.xml" ContentType="application/vnd.openxmlformats-officedocument.presentationml.tags+xml"/>
  <Override PartName="/ppt/tags/tag151.xml" ContentType="application/vnd.openxmlformats-officedocument.presentationml.tags+xml"/>
  <Override PartName="/ppt/tags/tag435.xml" ContentType="application/vnd.openxmlformats-officedocument.presentationml.tags+xml"/>
  <Override PartName="/ppt/tags/tag482.xml" ContentType="application/vnd.openxmlformats-officedocument.presentationml.tags+xml"/>
  <Override PartName="/ppt/tags/tag621.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tags/tag227.xml" ContentType="application/vnd.openxmlformats-officedocument.presentationml.tags+xml"/>
  <Override PartName="/ppt/tags/tag274.xml" ContentType="application/vnd.openxmlformats-officedocument.presentationml.tags+xml"/>
  <Override PartName="/ppt/tags/tag413.xml" ContentType="application/vnd.openxmlformats-officedocument.presentationml.tags+xml"/>
  <Override PartName="/ppt/tags/tag460.xml" ContentType="application/vnd.openxmlformats-officedocument.presentationml.tags+xml"/>
  <Override PartName="/ppt/tags/tag558.xml" ContentType="application/vnd.openxmlformats-officedocument.presentationml.tags+xml"/>
  <Override PartName="/ppt/slides/slide207.xml" ContentType="application/vnd.openxmlformats-officedocument.presentationml.slide+xml"/>
  <Override PartName="/ppt/slides/slide254.xml" ContentType="application/vnd.openxmlformats-officedocument.presentationml.slide+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tags/tag397.xml" ContentType="application/vnd.openxmlformats-officedocument.presentationml.tags+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tags/tag189.xml" ContentType="application/vnd.openxmlformats-officedocument.presentationml.tags+xml"/>
  <Override PartName="/ppt/tags/tag536.xml" ContentType="application/vnd.openxmlformats-officedocument.presentationml.tags+xml"/>
  <Override PartName="/ppt/tags/tag583.xml" ContentType="application/vnd.openxmlformats-officedocument.presentationml.tags+xml"/>
  <Override PartName="/ppt/slides/slide169.xml" ContentType="application/vnd.openxmlformats-officedocument.presentationml.slide+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tags/tag375.xml" ContentType="application/vnd.openxmlformats-officedocument.presentationml.tags+xml"/>
  <Override PartName="/ppt/tags/tag514.xml" ContentType="application/vnd.openxmlformats-officedocument.presentationml.tags+xml"/>
  <Override PartName="/ppt/tags/tag561.xml" ContentType="application/vnd.openxmlformats-officedocument.presentationml.tags+xml"/>
  <Override PartName="/ppt/tags/tag659.xml" ContentType="application/vnd.openxmlformats-officedocument.presentationml.tag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353.xml" ContentType="application/vnd.openxmlformats-officedocument.presentationml.tags+xml"/>
  <Override PartName="/ppt/tags/tag498.xml" ContentType="application/vnd.openxmlformats-officedocument.presentationml.tags+xml"/>
  <Override PartName="/ppt/tags/tag637.xml" ContentType="application/vnd.openxmlformats-officedocument.presentationml.tags+xml"/>
  <Override PartName="/ppt/slides/slide99.xml" ContentType="application/vnd.openxmlformats-officedocument.presentationml.slide+xml"/>
  <Override PartName="/ppt/tags/tag145.xml" ContentType="application/vnd.openxmlformats-officedocument.presentationml.tags+xml"/>
  <Override PartName="/ppt/tags/tag192.xml" ContentType="application/vnd.openxmlformats-officedocument.presentationml.tags+xml"/>
  <Override PartName="/ppt/tags/tag429.xml" ContentType="application/vnd.openxmlformats-officedocument.presentationml.tags+xml"/>
  <Override PartName="/ppt/tags/tag476.xml" ContentType="application/vnd.openxmlformats-officedocument.presentationml.tags+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tags/tag30.xml" ContentType="application/vnd.openxmlformats-officedocument.presentationml.tags+xml"/>
  <Override PartName="/ppt/tags/tag268.xml" ContentType="application/vnd.openxmlformats-officedocument.presentationml.tags+xml"/>
  <Override PartName="/ppt/tags/tag331.xml" ContentType="application/vnd.openxmlformats-officedocument.presentationml.tags+xml"/>
  <Override PartName="/ppt/tags/tag599.xml" ContentType="application/vnd.openxmlformats-officedocument.presentationml.tags+xml"/>
  <Override PartName="/ppt/tags/tag615.xml" ContentType="application/vnd.openxmlformats-officedocument.presentationml.tags+xml"/>
  <Override PartName="/ppt/tags/tag662.xml" ContentType="application/vnd.openxmlformats-officedocument.presentationml.tags+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Override PartName="/ppt/tags/tag123.xml" ContentType="application/vnd.openxmlformats-officedocument.presentationml.tags+xml"/>
  <Override PartName="/ppt/tags/tag170.xml" ContentType="application/vnd.openxmlformats-officedocument.presentationml.tags+xml"/>
  <Override PartName="/ppt/tags/tag407.xml" ContentType="application/vnd.openxmlformats-officedocument.presentationml.tags+xml"/>
  <Override PartName="/ppt/tags/tag454.xml" ContentType="application/vnd.openxmlformats-officedocument.presentationml.tags+xml"/>
  <Override PartName="/ppt/tags/tag640.xml" ContentType="application/vnd.openxmlformats-officedocument.presentationml.tags+xml"/>
  <Override PartName="/ppt/slides/slide55.xml" ContentType="application/vnd.openxmlformats-officedocument.presentationml.slide+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tags/tag432.xml" ContentType="application/vnd.openxmlformats-officedocument.presentationml.tags+xml"/>
  <Override PartName="/ppt/tags/tag577.xml" ContentType="application/vnd.openxmlformats-officedocument.presentationml.tags+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tags/tag68.xml" ContentType="application/vnd.openxmlformats-officedocument.presentationml.tags+xml"/>
  <Override PartName="/ppt/tags/tag224.xml" ContentType="application/vnd.openxmlformats-officedocument.presentationml.tags+xml"/>
  <Override PartName="/ppt/tags/tag271.xml" ContentType="application/vnd.openxmlformats-officedocument.presentationml.tags+xml"/>
  <Override PartName="/ppt/tags/tag369.xml" ContentType="application/vnd.openxmlformats-officedocument.presentationml.tags+xml"/>
  <Override PartName="/ppt/tags/tag508.xml" ContentType="application/vnd.openxmlformats-officedocument.presentationml.tags+xml"/>
  <Override PartName="/ppt/tags/tag555.xml" ContentType="application/vnd.openxmlformats-officedocument.presentationml.tags+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tags/tag347.xml" ContentType="application/vnd.openxmlformats-officedocument.presentationml.tags+xml"/>
  <Override PartName="/ppt/tags/tag394.xml" ContentType="application/vnd.openxmlformats-officedocument.presentationml.tags+xml"/>
  <Override PartName="/ppt/tags/tag410.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Override PartName="/ppt/tags/tag533.xml" ContentType="application/vnd.openxmlformats-officedocument.presentationml.tags+xml"/>
  <Override PartName="/ppt/tags/tag580.xml" ContentType="application/vnd.openxmlformats-officedocument.presentationml.tags+xml"/>
  <Override PartName="/ppt/tags/tag678.xml" ContentType="application/vnd.openxmlformats-officedocument.presentationml.tags+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325.xml" ContentType="application/vnd.openxmlformats-officedocument.presentationml.tags+xml"/>
  <Override PartName="/ppt/tags/tag372.xml" ContentType="application/vnd.openxmlformats-officedocument.presentationml.tags+xml"/>
  <Override PartName="/ppt/tags/tag609.xml" ContentType="application/vnd.openxmlformats-officedocument.presentationml.tags+xml"/>
  <Override PartName="/ppt/tags/tag656.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448.xml" ContentType="application/vnd.openxmlformats-officedocument.presentationml.tags+xml"/>
  <Override PartName="/ppt/tags/tag495.xml" ContentType="application/vnd.openxmlformats-officedocument.presentationml.tags+xml"/>
  <Override PartName="/ppt/tags/tag511.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tags/tag142.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350.xml" ContentType="application/vnd.openxmlformats-officedocument.presentationml.tags+xml"/>
  <Override PartName="/ppt/tags/tag634.xml" ContentType="application/vnd.openxmlformats-officedocument.presentationml.tags+xml"/>
  <Override PartName="/ppt/slides/slide122.xml" ContentType="application/vnd.openxmlformats-officedocument.presentationml.slide+xml"/>
  <Override PartName="/ppt/slides/slide267.xml" ContentType="application/vnd.openxmlformats-officedocument.presentationml.slide+xml"/>
  <Override PartName="/ppt/tags/tag426.xml" ContentType="application/vnd.openxmlformats-officedocument.presentationml.tags+xml"/>
  <Override PartName="/ppt/tags/tag473.xml" ContentType="application/vnd.openxmlformats-officedocument.presentationml.tags+xml"/>
  <Override PartName="/ppt/tags/tag612.xml" ContentType="application/vnd.openxmlformats-officedocument.presentationml.tags+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ags/tag120.xml" ContentType="application/vnd.openxmlformats-officedocument.presentationml.tags+xml"/>
  <Override PartName="/ppt/tags/tag218.xml" ContentType="application/vnd.openxmlformats-officedocument.presentationml.tags+xml"/>
  <Override PartName="/ppt/tags/tag265.xml" ContentType="application/vnd.openxmlformats-officedocument.presentationml.tags+xml"/>
  <Override PartName="/ppt/tags/tag404.xml" ContentType="application/vnd.openxmlformats-officedocument.presentationml.tags+xml"/>
  <Override PartName="/ppt/tags/tag451.xml" ContentType="application/vnd.openxmlformats-officedocument.presentationml.tags+xml"/>
  <Override PartName="/ppt/tags/tag549.xml" ContentType="application/vnd.openxmlformats-officedocument.presentationml.tags+xml"/>
  <Override PartName="/ppt/tags/tag596.xml" ContentType="application/vnd.openxmlformats-officedocument.presentationml.tags+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tags/tag87.xml" ContentType="application/vnd.openxmlformats-officedocument.presentationml.tags+xml"/>
  <Override PartName="/ppt/tags/tag243.xml" ContentType="application/vnd.openxmlformats-officedocument.presentationml.tags+xml"/>
  <Override PartName="/ppt/tags/tag290.xml" ContentType="application/vnd.openxmlformats-officedocument.presentationml.tags+xml"/>
  <Override PartName="/ppt/tags/tag388.xml" ContentType="application/vnd.openxmlformats-officedocument.presentationml.tags+xml"/>
  <Override PartName="/ppt/tags/tag527.xml" ContentType="application/vnd.openxmlformats-officedocument.presentationml.tags+xml"/>
  <Override PartName="/ppt/tags/tag574.xml" ContentType="application/vnd.openxmlformats-officedocument.presentationml.tags+xml"/>
  <Override PartName="/ppt/slides/slide223.xml" ContentType="application/vnd.openxmlformats-officedocument.presentationml.slide+xml"/>
  <Override PartName="/ppt/slides/slide270.xml" ContentType="application/vnd.openxmlformats-officedocument.presentationml.slide+xml"/>
  <Override PartName="/ppt/tags/tag319.xml" ContentType="application/vnd.openxmlformats-officedocument.presentationml.tags+xml"/>
  <Override PartName="/ppt/tags/tag366.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221.xml" ContentType="application/vnd.openxmlformats-officedocument.presentationml.tags+xml"/>
  <Override PartName="/ppt/tags/tag505.xml" ContentType="application/vnd.openxmlformats-officedocument.presentationml.tags+xml"/>
  <Override PartName="/ppt/tags/tag552.xml" ContentType="application/vnd.openxmlformats-officedocument.presentationml.tags+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tags/tag43.xml" ContentType="application/vnd.openxmlformats-officedocument.presentationml.tags+xml"/>
  <Override PartName="/ppt/tags/tag90.xml" ContentType="application/vnd.openxmlformats-officedocument.presentationml.tags+xml"/>
  <Override PartName="/ppt/tags/tag344.xml" ContentType="application/vnd.openxmlformats-officedocument.presentationml.tags+xml"/>
  <Override PartName="/ppt/tags/tag391.xml" ContentType="application/vnd.openxmlformats-officedocument.presentationml.tags+xml"/>
  <Override PartName="/ppt/tags/tag489.xml" ContentType="application/vnd.openxmlformats-officedocument.presentationml.tags+xml"/>
  <Override PartName="/ppt/tags/tag530.xml" ContentType="application/vnd.openxmlformats-officedocument.presentationml.tags+xml"/>
  <Override PartName="/ppt/tags/tag628.xml" ContentType="application/vnd.openxmlformats-officedocument.presentationml.tags+xml"/>
  <Override PartName="/ppt/tags/tag675.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tags/tag467.xml" ContentType="application/vnd.openxmlformats-officedocument.presentationml.tags+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tags/tag21.xml" ContentType="application/vnd.openxmlformats-officedocument.presentationml.tags+xml"/>
  <Override PartName="/ppt/tags/tag114.xml" ContentType="application/vnd.openxmlformats-officedocument.presentationml.tags+xml"/>
  <Override PartName="/ppt/tags/tag161.xml" ContentType="application/vnd.openxmlformats-officedocument.presentationml.tags+xml"/>
  <Override PartName="/ppt/tags/tag259.xml" ContentType="application/vnd.openxmlformats-officedocument.presentationml.tags+xml"/>
  <Override PartName="/ppt/tags/tag606.xml" ContentType="application/vnd.openxmlformats-officedocument.presentationml.tags+xml"/>
  <Override PartName="/ppt/tags/tag653.xml" ContentType="application/vnd.openxmlformats-officedocument.presentationml.tags+xml"/>
  <Override PartName="/ppt/slides/slide141.xml" ContentType="application/vnd.openxmlformats-officedocument.presentationml.slide+xml"/>
  <Override PartName="/ppt/slides/slide239.xml" ContentType="application/vnd.openxmlformats-officedocument.presentationml.slide+xml"/>
  <Override PartName="/ppt/tags/tag7.xml" ContentType="application/vnd.openxmlformats-officedocument.presentationml.tags+xml"/>
  <Override PartName="/ppt/tags/tag300.xml" ContentType="application/vnd.openxmlformats-officedocument.presentationml.tags+xml"/>
  <Override PartName="/ppt/tags/tag445.xml" ContentType="application/vnd.openxmlformats-officedocument.presentationml.tags+xml"/>
  <Override PartName="/ppt/tags/tag492.xml" ContentType="application/vnd.openxmlformats-officedocument.presentationml.tags+xml"/>
  <Override PartName="/ppt/tags/tag631.xml" ContentType="application/vnd.openxmlformats-officedocument.presentationml.tags+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tags/tag237.xml" ContentType="application/vnd.openxmlformats-officedocument.presentationml.tags+xml"/>
  <Override PartName="/ppt/tags/tag284.xml" ContentType="application/vnd.openxmlformats-officedocument.presentationml.tags+xml"/>
  <Override PartName="/ppt/tags/tag423.xml" ContentType="application/vnd.openxmlformats-officedocument.presentationml.tags+xml"/>
  <Override PartName="/ppt/tags/tag470.xml" ContentType="application/vnd.openxmlformats-officedocument.presentationml.tags+xml"/>
  <Override PartName="/ppt/tags/tag568.xml" ContentType="application/vnd.openxmlformats-officedocument.presentationml.tags+xml"/>
  <Override PartName="/ppt/slides/slide24.xml" ContentType="application/vnd.openxmlformats-officedocument.presentationml.slide+xml"/>
  <Override PartName="/ppt/slides/slide71.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tags/tag546.xml" ContentType="application/vnd.openxmlformats-officedocument.presentationml.tags+xml"/>
  <Override PartName="/ppt/tags/tag593.xml" ContentType="application/vnd.openxmlformats-officedocument.presentationml.tags+xml"/>
  <Override PartName="/ppt/slides/slide242.xml" ContentType="application/vnd.openxmlformats-officedocument.presentationml.slide+xml"/>
  <Override PartName="/ppt/slideLayouts/slideLayout1.xml" ContentType="application/vnd.openxmlformats-officedocument.presentationml.slideLayout+xml"/>
  <Override PartName="/ppt/tags/tag37.xml" ContentType="application/vnd.openxmlformats-officedocument.presentationml.tags+xml"/>
  <Override PartName="/ppt/tags/tag84.xml" ContentType="application/vnd.openxmlformats-officedocument.presentationml.tags+xml"/>
  <Override PartName="/ppt/tags/tag199.xml" ContentType="application/vnd.openxmlformats-officedocument.presentationml.tags+xml"/>
  <Override PartName="/ppt/tags/tag338.xml" ContentType="application/vnd.openxmlformats-officedocument.presentationml.tags+xml"/>
  <Override PartName="/ppt/tags/tag385.xml" ContentType="application/vnd.openxmlformats-officedocument.presentationml.tags+xml"/>
  <Override PartName="/ppt/tags/tag401.xml" ContentType="application/vnd.openxmlformats-officedocument.presentationml.tags+xml"/>
  <Override PartName="/ppt/tags/tag669.xml" ContentType="application/vnd.openxmlformats-officedocument.presentationml.tags+xml"/>
  <Override PartName="/ppt/slides/slide179.xml" ContentType="application/vnd.openxmlformats-officedocument.presentationml.slide+xml"/>
  <Override PartName="/ppt/tags/tag177.xml" ContentType="application/vnd.openxmlformats-officedocument.presentationml.tags+xml"/>
  <Override PartName="/ppt/tags/tag240.xml" ContentType="application/vnd.openxmlformats-officedocument.presentationml.tags+xml"/>
  <Override PartName="/ppt/tags/tag524.xml" ContentType="application/vnd.openxmlformats-officedocument.presentationml.tags+xml"/>
  <Override PartName="/ppt/tags/tag571.xml" ContentType="application/vnd.openxmlformats-officedocument.presentationml.tags+xml"/>
  <Override PartName="/ppt/slides/slide157.xml" ContentType="application/vnd.openxmlformats-officedocument.presentationml.slide+xml"/>
  <Override PartName="/ppt/slides/slide220.xml" ContentType="application/vnd.openxmlformats-officedocument.presentationml.slide+xml"/>
  <Override PartName="/ppt/tags/tag15.xml" ContentType="application/vnd.openxmlformats-officedocument.presentationml.tags+xml"/>
  <Override PartName="/ppt/tags/tag62.xml" ContentType="application/vnd.openxmlformats-officedocument.presentationml.tags+xml"/>
  <Override PartName="/ppt/tags/tag316.xml" ContentType="application/vnd.openxmlformats-officedocument.presentationml.tags+xml"/>
  <Override PartName="/ppt/tags/tag363.xml" ContentType="application/vnd.openxmlformats-officedocument.presentationml.tags+xml"/>
  <Override PartName="/ppt/tags/tag502.xml" ContentType="application/vnd.openxmlformats-officedocument.presentationml.tags+xml"/>
  <Override PartName="/ppt/tags/tag647.xml" ContentType="application/vnd.openxmlformats-officedocument.presentationml.tags+xml"/>
  <Override PartName="/ppt/tags/tag40.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341.xml" ContentType="application/vnd.openxmlformats-officedocument.presentationml.tags+xml"/>
  <Override PartName="/ppt/tags/tag439.xml" ContentType="application/vnd.openxmlformats-officedocument.presentationml.tags+xml"/>
  <Override PartName="/ppt/tags/tag486.xml" ContentType="application/vnd.openxmlformats-officedocument.presentationml.tags+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tags/tag133.xml" ContentType="application/vnd.openxmlformats-officedocument.presentationml.tags+xml"/>
  <Override PartName="/ppt/tags/tag180.xml" ContentType="application/vnd.openxmlformats-officedocument.presentationml.tags+xml"/>
  <Override PartName="/ppt/tags/tag278.xml" ContentType="application/vnd.openxmlformats-officedocument.presentationml.tags+xml"/>
  <Override PartName="/ppt/tags/tag417.xml" ContentType="application/vnd.openxmlformats-officedocument.presentationml.tags+xml"/>
  <Override PartName="/ppt/tags/tag625.xml" ContentType="application/vnd.openxmlformats-officedocument.presentationml.tags+xml"/>
  <Override PartName="/ppt/tags/tag672.xml" ContentType="application/vnd.openxmlformats-officedocument.presentationml.tags+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tags/tag209.xml" ContentType="application/vnd.openxmlformats-officedocument.presentationml.tags+xml"/>
  <Override PartName="/ppt/tags/tag256.xml" ContentType="application/vnd.openxmlformats-officedocument.presentationml.tags+xml"/>
  <Override PartName="/ppt/tags/tag464.xml" ContentType="application/vnd.openxmlformats-officedocument.presentationml.tags+xml"/>
  <Override PartName="/ppt/tags/tag603.xml" ContentType="application/vnd.openxmlformats-officedocument.presentationml.tags+xml"/>
  <Override PartName="/ppt/tags/tag650.xml" ContentType="application/vnd.openxmlformats-officedocument.presentationml.tags+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tags/tag4.xml" ContentType="application/vnd.openxmlformats-officedocument.presentationml.tags+xml"/>
  <Override PartName="/ppt/tags/tag111.xml" ContentType="application/vnd.openxmlformats-officedocument.presentationml.tags+xml"/>
  <Override PartName="/ppt/tags/tag442.xml" ContentType="application/vnd.openxmlformats-officedocument.presentationml.tags+xml"/>
  <Override PartName="/ppt/tags/tag587.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379.xml" ContentType="application/vnd.openxmlformats-officedocument.presentationml.tags+xml"/>
  <Override PartName="/ppt/tags/tag518.xml" ContentType="application/vnd.openxmlformats-officedocument.presentationml.tags+xml"/>
  <Override PartName="/ppt/tags/tag565.xml" ContentType="application/vnd.openxmlformats-officedocument.presentationml.tags+xml"/>
  <Override PartName="/ppt/slides/slide214.xml" ContentType="application/vnd.openxmlformats-officedocument.presentationml.slide+xml"/>
  <Override PartName="/ppt/slides/slide261.xml" ContentType="application/vnd.openxmlformats-officedocument.presentationml.slide+xml"/>
  <Override PartName="/ppt/tags/tag56.xml" ContentType="application/vnd.openxmlformats-officedocument.presentationml.tags+xml"/>
  <Override PartName="/ppt/tags/tag357.xml" ContentType="application/vnd.openxmlformats-officedocument.presentationml.tags+xml"/>
  <Override PartName="/ppt/tags/tag420.xml" ContentType="application/vnd.openxmlformats-officedocument.presentationml.tags+xml"/>
  <Override PartName="/ppt/slides/slide21.xml" ContentType="application/vnd.openxmlformats-officedocument.presentationml.slide+xml"/>
  <Override PartName="/ppt/slides/slide198.xml" ContentType="application/vnd.openxmlformats-officedocument.presentationml.slide+xml"/>
  <Override PartName="/ppt/tags/tag149.xml" ContentType="application/vnd.openxmlformats-officedocument.presentationml.tags+xml"/>
  <Override PartName="/ppt/tags/tag196.xml" ContentType="application/vnd.openxmlformats-officedocument.presentationml.tags+xml"/>
  <Override PartName="/ppt/tags/tag212.xml" ContentType="application/vnd.openxmlformats-officedocument.presentationml.tags+xml"/>
  <Override PartName="/ppt/tags/tag543.xml" ContentType="application/vnd.openxmlformats-officedocument.presentationml.tags+xml"/>
  <Override PartName="/ppt/tags/tag590.xml" ContentType="application/vnd.openxmlformats-officedocument.presentationml.tags+xml"/>
  <Override PartName="/ppt/slides/slide129.xml" ContentType="application/vnd.openxmlformats-officedocument.presentationml.slide+xml"/>
  <Override PartName="/ppt/slides/slide176.xml" ContentType="application/vnd.openxmlformats-officedocument.presentationml.slide+xml"/>
  <Override PartName="/ppt/tags/tag34.xml" ContentType="application/vnd.openxmlformats-officedocument.presentationml.tags+xml"/>
  <Override PartName="/ppt/tags/tag81.xml" ContentType="application/vnd.openxmlformats-officedocument.presentationml.tags+xml"/>
  <Override PartName="/ppt/tags/tag335.xml" ContentType="application/vnd.openxmlformats-officedocument.presentationml.tags+xml"/>
  <Override PartName="/ppt/tags/tag382.xml" ContentType="application/vnd.openxmlformats-officedocument.presentationml.tags+xml"/>
  <Override PartName="/ppt/tags/tag521.xml" ContentType="application/vnd.openxmlformats-officedocument.presentationml.tags+xml"/>
  <Override PartName="/ppt/tags/tag619.xml" ContentType="application/vnd.openxmlformats-officedocument.presentationml.tags+xml"/>
  <Override PartName="/ppt/tags/tag666.xml" ContentType="application/vnd.openxmlformats-officedocument.presentationml.tags+xml"/>
  <Override PartName="/ppt/tags/tag12.xml" ContentType="application/vnd.openxmlformats-officedocument.presentationml.tags+xml"/>
  <Override PartName="/ppt/tags/tag127.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tags/tag360.xml" ContentType="application/vnd.openxmlformats-officedocument.presentationml.tags+xml"/>
  <Override PartName="/ppt/tags/tag458.xml" ContentType="application/vnd.openxmlformats-officedocument.presentationml.tags+xml"/>
  <Override PartName="/ppt/tags/tag644.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436.xml" ContentType="application/vnd.openxmlformats-officedocument.presentationml.tags+xml"/>
  <Override PartName="/ppt/tags/tag483.xml" ContentType="application/vnd.openxmlformats-officedocument.presentationml.tags+xml"/>
  <Override PartName="/ppt/slides/slide132.xml" ContentType="application/vnd.openxmlformats-officedocument.presentationml.slide+xml"/>
  <Override PartName="/ppt/slides/slide277.xml" ContentType="application/vnd.openxmlformats-officedocument.presentationml.slide+xml"/>
  <Override PartName="/ppt/tags/tag228.xml" ContentType="application/vnd.openxmlformats-officedocument.presentationml.tags+xml"/>
  <Override PartName="/ppt/tags/tag275.xml" ContentType="application/vnd.openxmlformats-officedocument.presentationml.tags+xml"/>
  <Override PartName="/ppt/tags/tag622.xml" ContentType="application/vnd.openxmlformats-officedocument.presentationml.tags+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414.xml" ContentType="application/vnd.openxmlformats-officedocument.presentationml.tags+xml"/>
  <Override PartName="/ppt/tags/tag461.xml" ContentType="application/vnd.openxmlformats-officedocument.presentationml.tags+xml"/>
  <Override PartName="/ppt/tags/tag559.xml" ContentType="application/vnd.openxmlformats-officedocument.presentationml.tags+xml"/>
  <Override PartName="/ppt/tags/tag600.xml" ContentType="application/vnd.openxmlformats-officedocument.presentationml.tags+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tags/tag398.xml" ContentType="application/vnd.openxmlformats-officedocument.presentationml.tags+xml"/>
  <Override PartName="/ppt/tags/tag537.xml" ContentType="application/vnd.openxmlformats-officedocument.presentationml.tags+xml"/>
  <Override PartName="/ppt/tags/tag584.xml" ContentType="application/vnd.openxmlformats-officedocument.presentationml.tags+xml"/>
  <Override PartName="/ppt/slides/slide233.xml" ContentType="application/vnd.openxmlformats-officedocument.presentationml.slide+xml"/>
  <Override PartName="/ppt/slides/slide280.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231.xml" ContentType="application/vnd.openxmlformats-officedocument.presentationml.tags+xml"/>
  <Override PartName="/ppt/tags/tag329.xml" ContentType="application/vnd.openxmlformats-officedocument.presentationml.tags+xml"/>
  <Override PartName="/ppt/tags/tag376.xml" ContentType="application/vnd.openxmlformats-officedocument.presentationml.tags+xml"/>
  <Override PartName="/ppt/slides/slide40.xml" ContentType="application/vnd.openxmlformats-officedocument.presentationml.slide+xml"/>
  <Override PartName="/ppt/slides/slide211.xml" ContentType="application/vnd.openxmlformats-officedocument.presentationml.slide+xml"/>
  <Override PartName="/ppt/tags/tag168.xml" ContentType="application/vnd.openxmlformats-officedocument.presentationml.tags+xml"/>
  <Override PartName="/ppt/tags/tag499.xml" ContentType="application/vnd.openxmlformats-officedocument.presentationml.tags+xml"/>
  <Override PartName="/ppt/tags/tag515.xml" ContentType="application/vnd.openxmlformats-officedocument.presentationml.tags+xml"/>
  <Override PartName="/ppt/tags/tag562.xml" ContentType="application/vnd.openxmlformats-officedocument.presentationml.tags+xml"/>
  <Override PartName="/ppt/slides/slide148.xml" ContentType="application/vnd.openxmlformats-officedocument.presentationml.slide+xml"/>
  <Override PartName="/ppt/slides/slide195.xml" ContentType="application/vnd.openxmlformats-officedocument.presentationml.slide+xml"/>
  <Override PartName="/ppt/tags/tag53.xml" ContentType="application/vnd.openxmlformats-officedocument.presentationml.tags+xml"/>
  <Override PartName="/ppt/tags/tag307.xml" ContentType="application/vnd.openxmlformats-officedocument.presentationml.tags+xml"/>
  <Override PartName="/ppt/tags/tag354.xml" ContentType="application/vnd.openxmlformats-officedocument.presentationml.tags+xml"/>
  <Override PartName="/ppt/tags/tag540.xml" ContentType="application/vnd.openxmlformats-officedocument.presentationml.tags+xml"/>
  <Override PartName="/ppt/tags/tag638.xml" ContentType="application/vnd.openxmlformats-officedocument.presentationml.tags+xml"/>
  <Override PartName="/ppt/slides/slide126.xml" ContentType="application/vnd.openxmlformats-officedocument.presentationml.slide+xml"/>
  <Override PartName="/ppt/slides/slide173.xml" ContentType="application/vnd.openxmlformats-officedocument.presentationml.slide+xml"/>
  <Override PartName="/ppt/tags/tag31.xml" ContentType="application/vnd.openxmlformats-officedocument.presentationml.tags+xml"/>
  <Override PartName="/ppt/tags/tag146.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ags/tag477.xml" ContentType="application/vnd.openxmlformats-officedocument.presentationml.tags+xml"/>
  <Override PartName="/ppt/tags/tag616.xml" ContentType="application/vnd.openxmlformats-officedocument.presentationml.tags+xml"/>
  <Override PartName="/ppt/tags/tag663.xml" ContentType="application/vnd.openxmlformats-officedocument.presentationml.tags+xml"/>
  <Override PartName="/ppt/slides/slide78.xml" ContentType="application/vnd.openxmlformats-officedocument.presentationml.slide+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408.xml" ContentType="application/vnd.openxmlformats-officedocument.presentationml.tags+xml"/>
  <Override PartName="/ppt/tags/tag455.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tags/tag247.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tags/tag578.xml" ContentType="application/vnd.openxmlformats-officedocument.presentationml.tags+xml"/>
  <Override PartName="/ppt/tags/tag641.xml" ContentType="application/vnd.openxmlformats-officedocument.presentationml.tags+xml"/>
  <Override PartName="/ppt/slideMasters/slideMaster1.xml" ContentType="application/vnd.openxmlformats-officedocument.presentationml.slideMaster+xml"/>
  <Override PartName="/ppt/slides/slide227.xml" ContentType="application/vnd.openxmlformats-officedocument.presentationml.slide+xml"/>
  <Override PartName="/ppt/slides/slide274.xml" ContentType="application/vnd.openxmlformats-officedocument.presentationml.slide+xml"/>
  <Override PartName="/ppt/tags/tag102.xml" ContentType="application/vnd.openxmlformats-officedocument.presentationml.tags+xml"/>
  <Override PartName="/ppt/tags/tag433.xml" ContentType="application/vnd.openxmlformats-officedocument.presentationml.tags+xml"/>
  <Override PartName="/ppt/tags/tag480.xml" ContentType="application/vnd.openxmlformats-officedocument.presentationml.tags+xml"/>
  <Override PartName="/ppt/slides/slide34.xml" ContentType="application/vnd.openxmlformats-officedocument.presentationml.slide+xml"/>
  <Override PartName="/ppt/slides/slide81.xml" ContentType="application/vnd.openxmlformats-officedocument.presentationml.slide+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Override PartName="/ppt/tags/tag411.xml" ContentType="application/vnd.openxmlformats-officedocument.presentationml.tags+xml"/>
  <Override PartName="/ppt/tags/tag509.xml" ContentType="application/vnd.openxmlformats-officedocument.presentationml.tags+xml"/>
  <Override PartName="/ppt/tags/tag556.xml" ContentType="application/vnd.openxmlformats-officedocument.presentationml.tags+xml"/>
  <Default Extension="rels" ContentType="application/vnd.openxmlformats-package.relationships+xml"/>
  <Override PartName="/ppt/slides/slide189.xml" ContentType="application/vnd.openxmlformats-officedocument.presentationml.slide+xml"/>
  <Override PartName="/ppt/slides/slide205.xml" ContentType="application/vnd.openxmlformats-officedocument.presentationml.slide+xml"/>
  <Override PartName="/ppt/slides/slide252.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tags/tag203.xml" ContentType="application/vnd.openxmlformats-officedocument.presentationml.tags+xml"/>
  <Override PartName="/ppt/tags/tag250.xml" ContentType="application/vnd.openxmlformats-officedocument.presentationml.tags+xml"/>
  <Override PartName="/ppt/tags/tag348.xml" ContentType="application/vnd.openxmlformats-officedocument.presentationml.tags+xml"/>
  <Override PartName="/ppt/tags/tag395.xml" ContentType="application/vnd.openxmlformats-officedocument.presentationml.tags+xml"/>
  <Override PartName="/ppt/slides/slide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tags/tag187.xml" ContentType="application/vnd.openxmlformats-officedocument.presentationml.tags+xml"/>
  <Override PartName="/ppt/tags/tag534.xml" ContentType="application/vnd.openxmlformats-officedocument.presentationml.tags+xml"/>
  <Override PartName="/ppt/tags/tag581.xml" ContentType="application/vnd.openxmlformats-officedocument.presentationml.tags+xml"/>
  <Override PartName="/ppt/slides/slide167.xml" ContentType="application/vnd.openxmlformats-officedocument.presentationml.slide+xml"/>
  <Override PartName="/ppt/tags/tag25.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65.xml" ContentType="application/vnd.openxmlformats-officedocument.presentationml.tags+xml"/>
  <Override PartName="/ppt/tags/tag326.xml" ContentType="application/vnd.openxmlformats-officedocument.presentationml.tags+xml"/>
  <Override PartName="/ppt/tags/tag373.xml" ContentType="application/vnd.openxmlformats-officedocument.presentationml.tags+xml"/>
  <Override PartName="/ppt/tags/tag512.xml" ContentType="application/vnd.openxmlformats-officedocument.presentationml.tags+xml"/>
  <Override PartName="/ppt/tags/tag657.xml" ContentType="application/vnd.openxmlformats-officedocument.presentationml.tags+xml"/>
  <Override PartName="/ppt/slides/slide145.xml" ContentType="application/vnd.openxmlformats-officedocument.presentationml.slide+xml"/>
  <Override PartName="/ppt/slides/slide192.xml" ContentType="application/vnd.openxmlformats-officedocument.presentationml.slide+xml"/>
  <Override PartName="/ppt/tags/tag50.xml" ContentType="application/vnd.openxmlformats-officedocument.presentationml.tags+xml"/>
  <Override PartName="/ppt/tags/tag304.xml" ContentType="application/vnd.openxmlformats-officedocument.presentationml.tags+xml"/>
  <Override PartName="/ppt/tags/tag351.xml" ContentType="application/vnd.openxmlformats-officedocument.presentationml.tags+xml"/>
  <Override PartName="/ppt/tags/tag449.xml" ContentType="application/vnd.openxmlformats-officedocument.presentationml.tags+xml"/>
  <Override PartName="/ppt/tags/tag496.xml" ContentType="application/vnd.openxmlformats-officedocument.presentationml.tags+xml"/>
  <Override PartName="/ppt/tags/tag635.xml" ContentType="application/vnd.openxmlformats-officedocument.presentationml.tags+xml"/>
  <Override PartName="/ppt/slides/slide97.xml" ContentType="application/vnd.openxmlformats-officedocument.presentationml.slide+xml"/>
  <Override PartName="/ppt/tags/tag143.xml" ContentType="application/vnd.openxmlformats-officedocument.presentationml.tags+xml"/>
  <Override PartName="/ppt/tags/tag190.xml" ContentType="application/vnd.openxmlformats-officedocument.presentationml.tags+xml"/>
  <Override PartName="/ppt/tags/tag288.xml" ContentType="application/vnd.openxmlformats-officedocument.presentationml.tags+xml"/>
  <Override PartName="/ppt/tags/tag427.xml" ContentType="application/vnd.openxmlformats-officedocument.presentationml.tags+xml"/>
  <Override PartName="/ppt/tags/tag474.xml" ContentType="application/vnd.openxmlformats-officedocument.presentationml.tags+xml"/>
  <Override PartName="/ppt/slides/slide28.xml" ContentType="application/vnd.openxmlformats-officedocument.presentationml.slide+xml"/>
  <Override PartName="/ppt/slides/slide75.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68.xml" ContentType="application/vnd.openxmlformats-officedocument.presentationml.slide+xml"/>
  <Override PartName="/ppt/tags/tag219.xml" ContentType="application/vnd.openxmlformats-officedocument.presentationml.tags+xml"/>
  <Override PartName="/ppt/tags/tag266.xml" ContentType="application/vnd.openxmlformats-officedocument.presentationml.tags+xml"/>
  <Override PartName="/ppt/tags/tag597.xml" ContentType="application/vnd.openxmlformats-officedocument.presentationml.tags+xml"/>
  <Override PartName="/ppt/tags/tag613.xml" ContentType="application/vnd.openxmlformats-officedocument.presentationml.tags+xml"/>
  <Override PartName="/ppt/tags/tag660.xml" ContentType="application/vnd.openxmlformats-officedocument.presentationml.tags+xml"/>
  <Override PartName="/ppt/slides/slide3.xml" ContentType="application/vnd.openxmlformats-officedocument.presentationml.slide+xml"/>
  <Override PartName="/ppt/slides/slide101.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tags/tag121.xml" ContentType="application/vnd.openxmlformats-officedocument.presentationml.tags+xml"/>
  <Override PartName="/ppt/tags/tag389.xml" ContentType="application/vnd.openxmlformats-officedocument.presentationml.tags+xml"/>
  <Override PartName="/ppt/tags/tag405.xml" ContentType="application/vnd.openxmlformats-officedocument.presentationml.tags+xml"/>
  <Override PartName="/ppt/tags/tag452.xml" ContentType="application/vnd.openxmlformats-officedocument.presentationml.tags+xml"/>
  <Override PartName="/ppt/slides/slide53.xml" ContentType="application/vnd.openxmlformats-officedocument.presentationml.slide+xml"/>
  <Default Extension="jpeg" ContentType="image/jpeg"/>
  <Override PartName="/ppt/tags/tag88.xml" ContentType="application/vnd.openxmlformats-officedocument.presentationml.tags+xml"/>
  <Override PartName="/ppt/tags/tag244.xml" ContentType="application/vnd.openxmlformats-officedocument.presentationml.tags+xml"/>
  <Override PartName="/ppt/tags/tag291.xml" ContentType="application/vnd.openxmlformats-officedocument.presentationml.tags+xml"/>
  <Override PartName="/ppt/tags/tag430.xml" ContentType="application/vnd.openxmlformats-officedocument.presentationml.tags+xml"/>
  <Override PartName="/ppt/tags/tag528.xml" ContentType="application/vnd.openxmlformats-officedocument.presentationml.tags+xml"/>
  <Override PartName="/ppt/tags/tag575.xml" ContentType="application/vnd.openxmlformats-officedocument.presentationml.tags+xml"/>
  <Override PartName="/ppt/slides/slide31.xml" ContentType="application/vnd.openxmlformats-officedocument.presentationml.slide+xml"/>
  <Override PartName="/ppt/slides/slide224.xml" ContentType="application/vnd.openxmlformats-officedocument.presentationml.slide+xml"/>
  <Override PartName="/ppt/slides/slide271.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tags/tag367.xml" ContentType="application/vnd.openxmlformats-officedocument.presentationml.tags+xml"/>
  <Override PartName="/ppt/tags/tag506.xml" ContentType="application/vnd.openxmlformats-officedocument.presentationml.tags+xml"/>
  <Override PartName="/ppt/tags/tag553.xml" ContentType="application/vnd.openxmlformats-officedocument.presentationml.tags+xml"/>
  <Override PartName="/ppt/slides/slide202.xml" ContentType="application/vnd.openxmlformats-officedocument.presentationml.slide+xml"/>
  <Override PartName="/ppt/tags/tag159.xml" ContentType="application/vnd.openxmlformats-officedocument.presentationml.tags+xml"/>
  <Override PartName="/ppt/tags/tag345.xml" ContentType="application/vnd.openxmlformats-officedocument.presentationml.tags+xml"/>
  <Override PartName="/ppt/tags/tag392.xml" ContentType="application/vnd.openxmlformats-officedocument.presentationml.tags+xml"/>
  <Override PartName="/ppt/slides/slide139.xml" ContentType="application/vnd.openxmlformats-officedocument.presentationml.slide+xml"/>
  <Override PartName="/ppt/slides/slide186.xml" ContentType="application/vnd.openxmlformats-officedocument.presentationml.slide+xml"/>
  <Override PartName="/ppt/tags/tag44.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84.xml" ContentType="application/vnd.openxmlformats-officedocument.presentationml.tags+xml"/>
  <Override PartName="/ppt/tags/tag200.xml" ContentType="application/vnd.openxmlformats-officedocument.presentationml.tags+xml"/>
  <Override PartName="/ppt/tags/tag531.xml" ContentType="application/vnd.openxmlformats-officedocument.presentationml.tags+xml"/>
  <Override PartName="/ppt/tags/tag629.xml" ContentType="application/vnd.openxmlformats-officedocument.presentationml.tags+xml"/>
  <Override PartName="/ppt/tags/tag676.xml" ContentType="application/vnd.openxmlformats-officedocument.presentationml.tags+xml"/>
  <Override PartName="/ppt/slides/slide117.xml" ContentType="application/vnd.openxmlformats-officedocument.presentationml.slide+xml"/>
  <Override PartName="/ppt/slides/slide164.xml" ContentType="application/vnd.openxmlformats-officedocument.presentationml.slide+xml"/>
  <Override PartName="/ppt/tags/tag22.xml" ContentType="application/vnd.openxmlformats-officedocument.presentationml.tags+xml"/>
  <Override PartName="/ppt/tags/tag323.xml" ContentType="application/vnd.openxmlformats-officedocument.presentationml.tags+xml"/>
  <Override PartName="/ppt/tags/tag370.xml" ContentType="application/vnd.openxmlformats-officedocument.presentationml.tags+xml"/>
  <Override PartName="/ppt/tags/tag468.xml" ContentType="application/vnd.openxmlformats-officedocument.presentationml.tags+xml"/>
  <Override PartName="/ppt/tags/tag607.xml" ContentType="application/vnd.openxmlformats-officedocument.presentationml.tags+xml"/>
  <Override PartName="/ppt/tags/tag654.xml" ContentType="application/vnd.openxmlformats-officedocument.presentationml.tags+xml"/>
  <Override PartName="/ppt/slides/slide69.xml" ContentType="application/vnd.openxmlformats-officedocument.presentationml.slide+xml"/>
  <Override PartName="/ppt/tags/tag115.xml" ContentType="application/vnd.openxmlformats-officedocument.presentationml.tags+xml"/>
  <Override PartName="/ppt/tags/tag162.xml" ContentType="application/vnd.openxmlformats-officedocument.presentationml.tags+xml"/>
  <Override PartName="/ppt/tags/tag301.xml" ContentType="application/vnd.openxmlformats-officedocument.presentationml.tags+xml"/>
  <Override PartName="/ppt/tags/tag446.xml" ContentType="application/vnd.openxmlformats-officedocument.presentationml.tags+xml"/>
  <Override PartName="/ppt/tags/tag493.xml" ContentType="application/vnd.openxmlformats-officedocument.presentationml.tags+xml"/>
  <Override PartName="/ppt/slides/slide47.xml" ContentType="application/vnd.openxmlformats-officedocument.presentationml.slide+xml"/>
  <Override PartName="/ppt/tags/tag140.xml" ContentType="application/vnd.openxmlformats-officedocument.presentationml.tags+xml"/>
  <Override PartName="/ppt/tags/tag285.xml" ContentType="application/vnd.openxmlformats-officedocument.presentationml.tags+xml"/>
  <Override PartName="/ppt/tags/tag632.xml" ContentType="application/vnd.openxmlformats-officedocument.presentationml.tags+xml"/>
  <Override PartName="/ppt/slides/slide120.xml" ContentType="application/vnd.openxmlformats-officedocument.presentationml.slide+xml"/>
  <Override PartName="/ppt/slides/slide265.xml" ContentType="application/vnd.openxmlformats-officedocument.presentationml.slide+xml"/>
  <Override PartName="/ppt/tags/tag471.xml" ContentType="application/vnd.openxmlformats-officedocument.presentationml.tags+xml"/>
  <Override PartName="/ppt/slides/slide72.xml" ContentType="application/vnd.openxmlformats-officedocument.presentationml.slide+xml"/>
  <Override PartName="/ppt/tags/tag216.xml" ContentType="application/vnd.openxmlformats-officedocument.presentationml.tags+xml"/>
  <Override PartName="/ppt/tags/tag402.xml" ContentType="application/vnd.openxmlformats-officedocument.presentationml.tags+xml"/>
  <Override PartName="/ppt/tags/tag547.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tags/tag386.xml" ContentType="application/vnd.openxmlformats-officedocument.presentationml.tags+xml"/>
  <Override PartName="/ppt/tags/tag572.xml" ContentType="application/vnd.openxmlformats-officedocument.presentationml.tags+xml"/>
  <Override PartName="/ppt/slides/slide221.xml" ContentType="application/vnd.openxmlformats-officedocument.presentationml.slide+xml"/>
  <Override PartName="/ppt/tags/tag16.xml" ContentType="application/vnd.openxmlformats-officedocument.presentationml.tags+xml"/>
  <Override PartName="/ppt/tags/tag317.xml" ContentType="application/vnd.openxmlformats-officedocument.presentationml.tags+xml"/>
  <Override PartName="/ppt/tags/tag156.xml" ContentType="application/vnd.openxmlformats-officedocument.presentationml.tags+xml"/>
  <Override PartName="/ppt/tags/tag487.xml" ContentType="application/vnd.openxmlformats-officedocument.presentationml.tags+xml"/>
  <Override PartName="/ppt/tags/tag503.xml" ContentType="application/vnd.openxmlformats-officedocument.presentationml.tags+xml"/>
  <Override PartName="/ppt/tags/tag648.xml" ContentType="application/vnd.openxmlformats-officedocument.presentationml.tags+xml"/>
  <Override PartName="/ppt/slides/slide136.xml" ContentType="application/vnd.openxmlformats-officedocument.presentationml.slide+xml"/>
  <Override PartName="/ppt/tags/tag41.xml" ContentType="application/vnd.openxmlformats-officedocument.presentationml.tags+xml"/>
  <Override PartName="/ppt/tags/tag342.xml" ContentType="application/vnd.openxmlformats-officedocument.presentationml.tags+xml"/>
  <Override PartName="/ppt/tags/tag673.xml" ContentType="application/vnd.openxmlformats-officedocument.presentationml.tags+xml"/>
  <Override PartName="/ppt/slides/slide88.xml" ContentType="application/vnd.openxmlformats-officedocument.presentationml.slide+xml"/>
  <Override PartName="/ppt/tags/tag181.xml" ContentType="application/vnd.openxmlformats-officedocument.presentationml.tags+xml"/>
  <Override PartName="/ppt/tags/tag418.xml" ContentType="application/vnd.openxmlformats-officedocument.presentationml.tags+xml"/>
  <Override PartName="/ppt/slides/slide19.xml" ContentType="application/vnd.openxmlformats-officedocument.presentationml.slide+xml"/>
  <Override PartName="/ppt/slides/slide161.xml" ContentType="application/vnd.openxmlformats-officedocument.presentationml.slide+xml"/>
  <Override PartName="/ppt/tags/tag112.xml" ContentType="application/vnd.openxmlformats-officedocument.presentationml.tags+xml"/>
  <Override PartName="/ppt/tags/tag257.xml" ContentType="application/vnd.openxmlformats-officedocument.presentationml.tags+xml"/>
  <Override PartName="/ppt/tags/tag588.xml" ContentType="application/vnd.openxmlformats-officedocument.presentationml.tags+xml"/>
  <Override PartName="/ppt/tags/tag604.xml" ContentType="application/vnd.openxmlformats-officedocument.presentationml.tags+xml"/>
  <Override PartName="/ppt/slides/slide237.xml" ContentType="application/vnd.openxmlformats-officedocument.presentationml.slide+xml"/>
  <Override PartName="/ppt/theme/theme2.xml" ContentType="application/vnd.openxmlformats-officedocument.theme+xml"/>
  <Override PartName="/ppt/tags/tag443.xml" ContentType="application/vnd.openxmlformats-officedocument.presentationml.tags+xml"/>
  <Override PartName="/ppt/slides/slide44.xml" ContentType="application/vnd.openxmlformats-officedocument.presentationml.slide+xml"/>
  <Override PartName="/ppt/slides/slide262.xml" ContentType="application/vnd.openxmlformats-officedocument.presentationml.slide+xml"/>
  <Default Extension="emf" ContentType="image/x-emf"/>
  <Override PartName="/ppt/tags/tag282.xml" ContentType="application/vnd.openxmlformats-officedocument.presentationml.tags+xml"/>
  <Override PartName="/ppt/tags/tag519.xml" ContentType="application/vnd.openxmlformats-officedocument.presentationml.tags+xml"/>
  <Override PartName="/ppt/tags/tag57.xml" ContentType="application/vnd.openxmlformats-officedocument.presentationml.tags+xml"/>
  <Override PartName="/ppt/tags/tag213.xml" ContentType="application/vnd.openxmlformats-officedocument.presentationml.tags+xml"/>
  <Override PartName="/ppt/tags/tag358.xml" ContentType="application/vnd.openxmlformats-officedocument.presentationml.tags+xml"/>
  <Override PartName="/ppt/tags/tag544.xml" ContentType="application/vnd.openxmlformats-officedocument.presentationml.tags+xml"/>
  <Override PartName="/ppt/tags/tag82.xml" ContentType="application/vnd.openxmlformats-officedocument.presentationml.tags+xml"/>
  <Override PartName="/ppt/tags/tag197.xml" ContentType="application/vnd.openxmlformats-officedocument.presentationml.tags+xml"/>
  <Override PartName="/ppt/tags/tag383.xml" ContentType="application/vnd.openxmlformats-officedocument.presentationml.tags+xml"/>
  <Override PartName="/ppt/slides/slide177.xml" ContentType="application/vnd.openxmlformats-officedocument.presentationml.slide+xml"/>
  <Override PartName="/ppt/tags/tag128.xml" ContentType="application/vnd.openxmlformats-officedocument.presentationml.tags+xml"/>
  <Override PartName="/ppt/tags/tag459.xml" ContentType="application/vnd.openxmlformats-officedocument.presentationml.tags+xml"/>
  <Override PartName="/ppt/slides/slide108.xml" ContentType="application/vnd.openxmlformats-officedocument.presentationml.slide+xml"/>
  <Override PartName="/ppt/tags/tag13.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500.xml" ContentType="application/vnd.openxmlformats-officedocument.presentationml.tags+xml"/>
  <Override PartName="/ppt/tags/tag645.xml" ContentType="application/vnd.openxmlformats-officedocument.presentationml.tags+xml"/>
  <Override PartName="/ppt/slides/slide278.xml" ContentType="application/vnd.openxmlformats-officedocument.presentationml.slide+xml"/>
  <Override PartName="/ppt/tags/tag153.xml" ContentType="application/vnd.openxmlformats-officedocument.presentationml.tags+xml"/>
  <Override PartName="/ppt/tags/tag484.xml" ContentType="application/vnd.openxmlformats-officedocument.presentationml.tags+xml"/>
  <Override PartName="/ppt/tags/tag670.xml" ContentType="application/vnd.openxmlformats-officedocument.presentationml.tags+xml"/>
  <Override PartName="/ppt/slides/slide85.xml" ContentType="application/vnd.openxmlformats-officedocument.presentationml.slide+xml"/>
  <Override PartName="/ppt/slides/slide133.xml" ContentType="application/vnd.openxmlformats-officedocument.presentationml.slide+xml"/>
  <Override PartName="/ppt/tags/tag229.xml" ContentType="application/vnd.openxmlformats-officedocument.presentationml.tags+xml"/>
  <Override PartName="/ppt/tags/tag415.xml" ContentType="application/vnd.openxmlformats-officedocument.presentationml.tags+xml"/>
  <Override PartName="/ppt/slides/slide209.xml" ContentType="application/vnd.openxmlformats-officedocument.presentationml.slide+xml"/>
  <Override PartName="/ppt/tags/tag98.xml" ContentType="application/vnd.openxmlformats-officedocument.presentationml.tags+xml"/>
  <Override PartName="/ppt/tags/tag254.xml" ContentType="application/vnd.openxmlformats-officedocument.presentationml.tags+xml"/>
  <Override PartName="/ppt/tags/tag399.xml" ContentType="application/vnd.openxmlformats-officedocument.presentationml.tags+xml"/>
  <Override PartName="/ppt/tags/tag601.xml" ContentType="application/vnd.openxmlformats-officedocument.presentationml.tags+xml"/>
  <Override PartName="/ppt/slides/slide16.xml" ContentType="application/vnd.openxmlformats-officedocument.presentationml.slide+xml"/>
  <Override PartName="/ppt/slides/slide234.xml" ContentType="application/vnd.openxmlformats-officedocument.presentationml.slide+xml"/>
  <Override PartName="/ppt/tags/tag440.xml" ContentType="application/vnd.openxmlformats-officedocument.presentationml.tags+xml"/>
  <Override PartName="/ppt/tags/tag585.xml" ContentType="application/vnd.openxmlformats-officedocument.presentationml.tags+xml"/>
  <Override PartName="/ppt/slides/slide41.xml" ContentType="application/vnd.openxmlformats-officedocument.presentationml.slide+xml"/>
  <Override PartName="/ppt/tags/tag29.xml" ContentType="application/vnd.openxmlformats-officedocument.presentationml.tags+xml"/>
  <Override PartName="/ppt/tags/tag516.xml" ContentType="application/vnd.openxmlformats-officedocument.presentationml.tags+xml"/>
  <Override PartName="/ppt/slides/slide149.xml" ContentType="application/vnd.openxmlformats-officedocument.presentationml.slide+xml"/>
  <Override PartName="/ppt/tags/tag54.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355.xml" ContentType="application/vnd.openxmlformats-officedocument.presentationml.tags+xml"/>
  <Override PartName="/ppt/tags/tag194.xml" ContentType="application/vnd.openxmlformats-officedocument.presentationml.tags+xml"/>
  <Override PartName="/ppt/tags/tag541.xml" ContentType="application/vnd.openxmlformats-officedocument.presentationml.tags+xml"/>
  <Override PartName="/ppt/slides/slide174.xml" ContentType="application/vnd.openxmlformats-officedocument.presentationml.slide+xml"/>
  <Override PartName="/ppt/tags/tag380.xml" ContentType="application/vnd.openxmlformats-officedocument.presentationml.tags+xml"/>
  <Override PartName="/ppt/tags/tag617.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125.xml" ContentType="application/vnd.openxmlformats-officedocument.presentationml.tags+xml"/>
  <Override PartName="/ppt/tags/tag311.xml" ContentType="application/vnd.openxmlformats-officedocument.presentationml.tags+xml"/>
  <Override PartName="/ppt/tags/tag456.xml" ContentType="application/vnd.openxmlformats-officedocument.presentationml.tags+xml"/>
  <Override PartName="/ppt/tags/tag642.xml" ContentType="application/vnd.openxmlformats-officedocument.presentationml.tags+xml"/>
  <Override PartName="/ppt/slides/slide57.xml" ContentType="application/vnd.openxmlformats-officedocument.presentationml.slide+xml"/>
  <Override PartName="/ppt/slides/slide105.xml" ContentType="application/vnd.openxmlformats-officedocument.presentationml.slide+xml"/>
  <Override PartName="/ppt/tags/tag150.xml" ContentType="application/vnd.openxmlformats-officedocument.presentationml.tags+xml"/>
  <Override PartName="/ppt/tags/tag295.xml" ContentType="application/vnd.openxmlformats-officedocument.presentationml.tags+xml"/>
  <Override PartName="/ppt/tags/tag481.xml" ContentType="application/vnd.openxmlformats-officedocument.presentationml.tags+xml"/>
  <Override PartName="/ppt/slides/slide130.xml" ContentType="application/vnd.openxmlformats-officedocument.presentationml.slide+xml"/>
  <Override PartName="/ppt/slides/slide275.xml" ContentType="application/vnd.openxmlformats-officedocument.presentationml.slide+xml"/>
  <Override PartName="/ppt/tags/tag226.xml" ContentType="application/vnd.openxmlformats-officedocument.presentationml.tags+xml"/>
  <Override PartName="/ppt/slides/slide82.xml" ContentType="application/vnd.openxmlformats-officedocument.presentationml.slide+xml"/>
  <Override PartName="/ppt/slides/slide206.xml" ContentType="application/vnd.openxmlformats-officedocument.presentationml.slide+xml"/>
  <Override PartName="/ppt/tags/tag412.xml" ContentType="application/vnd.openxmlformats-officedocument.presentationml.tags+xml"/>
  <Override PartName="/ppt/tags/tag557.xml" ContentType="application/vnd.openxmlformats-officedocument.presentationml.tags+xml"/>
  <Override PartName="/ppt/slides/slide13.xml" ContentType="application/vnd.openxmlformats-officedocument.presentationml.slide+xml"/>
  <Override PartName="/ppt/tags/tag95.xml" ContentType="application/vnd.openxmlformats-officedocument.presentationml.tags+xml"/>
  <Override PartName="/ppt/tags/tag251.xml" ContentType="application/vnd.openxmlformats-officedocument.presentationml.tags+xml"/>
  <Override PartName="/ppt/tags/tag396.xml" ContentType="application/vnd.openxmlformats-officedocument.presentationml.tags+xml"/>
  <Override PartName="/ppt/tags/tag582.xml" ContentType="application/vnd.openxmlformats-officedocument.presentationml.tags+xml"/>
  <Override PartName="/ppt/slides/slide231.xml" ContentType="application/vnd.openxmlformats-officedocument.presentationml.slide+xml"/>
  <Override PartName="/ppt/tags/tag26.xml" ContentType="application/vnd.openxmlformats-officedocument.presentationml.tags+xml"/>
  <Override PartName="/ppt/tags/tag327.xml" ContentType="application/vnd.openxmlformats-officedocument.presentationml.tags+xml"/>
  <Override PartName="/ppt/tags/tag658.xml" ContentType="application/vnd.openxmlformats-officedocument.presentationml.tags+xml"/>
  <Override PartName="/ppt/tags/tag166.xml" ContentType="application/vnd.openxmlformats-officedocument.presentationml.tags+xml"/>
  <Override PartName="/ppt/tags/tag497.xml" ContentType="application/vnd.openxmlformats-officedocument.presentationml.tags+xml"/>
  <Override PartName="/ppt/tags/tag513.xml" ContentType="application/vnd.openxmlformats-officedocument.presentationml.tags+xml"/>
  <Override PartName="/ppt/slides/slide98.xml" ContentType="application/vnd.openxmlformats-officedocument.presentationml.slide+xml"/>
  <Override PartName="/ppt/slides/slide146.xml" ContentType="application/vnd.openxmlformats-officedocument.presentationml.slide+xml"/>
  <Override PartName="/ppt/tags/tag51.xml" ContentType="application/vnd.openxmlformats-officedocument.presentationml.tags+xml"/>
  <Override PartName="/ppt/tags/tag352.xml" ContentType="application/vnd.openxmlformats-officedocument.presentationml.tags+xml"/>
  <Override PartName="/ppt/slides/slide171.xml" ContentType="application/vnd.openxmlformats-officedocument.presentationml.slide+xml"/>
  <Override PartName="/ppt/tags/tag191.xml" ContentType="application/vnd.openxmlformats-officedocument.presentationml.tags+xml"/>
  <Override PartName="/ppt/tags/tag428.xml" ContentType="application/vnd.openxmlformats-officedocument.presentationml.tags+xml"/>
  <Override PartName="/ppt/tags/tag614.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67.xml" ContentType="application/vnd.openxmlformats-officedocument.presentationml.tags+xml"/>
  <Override PartName="/ppt/tags/tag453.xml" ContentType="application/vnd.openxmlformats-officedocument.presentationml.tags+xml"/>
  <Override PartName="/ppt/tags/tag598.xml" ContentType="application/vnd.openxmlformats-officedocument.presentationml.tags+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tags/tag292.xml" ContentType="application/vnd.openxmlformats-officedocument.presentationml.tags+xml"/>
  <Override PartName="/ppt/tags/tag529.xml" ContentType="application/vnd.openxmlformats-officedocument.presentationml.tags+xml"/>
  <Override PartName="/ppt/slides/slide272.xml" ContentType="application/vnd.openxmlformats-officedocument.presentationml.slide+xml"/>
  <Override PartName="/ppt/tags/tag368.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tags/tag554.xml" ContentType="application/vnd.openxmlformats-officedocument.presentationml.tags+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tags/tag92.xml" ContentType="application/vnd.openxmlformats-officedocument.presentationml.tags+xml"/>
  <Override PartName="/ppt/tags/tag393.xml" ContentType="application/vnd.openxmlformats-officedocument.presentationml.tags+xml"/>
  <Override PartName="/ppt/tags/tag138.xml" ContentType="application/vnd.openxmlformats-officedocument.presentationml.tags+xml"/>
  <Override PartName="/ppt/tags/tag324.xml" ContentType="application/vnd.openxmlformats-officedocument.presentationml.tags+xml"/>
  <Override PartName="/ppt/tags/tag469.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87"/>
  </p:notesMasterIdLst>
  <p:sldIdLst>
    <p:sldId id="331" r:id="rId2"/>
    <p:sldId id="330" r:id="rId3"/>
    <p:sldId id="275" r:id="rId4"/>
    <p:sldId id="597" r:id="rId5"/>
    <p:sldId id="546" r:id="rId6"/>
    <p:sldId id="365" r:id="rId7"/>
    <p:sldId id="380" r:id="rId8"/>
    <p:sldId id="366" r:id="rId9"/>
    <p:sldId id="367" r:id="rId10"/>
    <p:sldId id="481" r:id="rId11"/>
    <p:sldId id="368" r:id="rId12"/>
    <p:sldId id="257" r:id="rId13"/>
    <p:sldId id="464" r:id="rId14"/>
    <p:sldId id="465" r:id="rId15"/>
    <p:sldId id="480" r:id="rId16"/>
    <p:sldId id="479" r:id="rId17"/>
    <p:sldId id="369" r:id="rId18"/>
    <p:sldId id="258" r:id="rId19"/>
    <p:sldId id="259" r:id="rId20"/>
    <p:sldId id="281" r:id="rId21"/>
    <p:sldId id="574" r:id="rId22"/>
    <p:sldId id="261" r:id="rId23"/>
    <p:sldId id="262" r:id="rId24"/>
    <p:sldId id="570" r:id="rId25"/>
    <p:sldId id="276" r:id="rId26"/>
    <p:sldId id="277" r:id="rId27"/>
    <p:sldId id="334" r:id="rId28"/>
    <p:sldId id="333" r:id="rId29"/>
    <p:sldId id="354" r:id="rId30"/>
    <p:sldId id="559" r:id="rId31"/>
    <p:sldId id="376" r:id="rId32"/>
    <p:sldId id="370" r:id="rId33"/>
    <p:sldId id="263" r:id="rId34"/>
    <p:sldId id="264" r:id="rId35"/>
    <p:sldId id="265" r:id="rId36"/>
    <p:sldId id="278" r:id="rId37"/>
    <p:sldId id="266" r:id="rId38"/>
    <p:sldId id="268" r:id="rId39"/>
    <p:sldId id="629" r:id="rId40"/>
    <p:sldId id="273" r:id="rId41"/>
    <p:sldId id="611" r:id="rId42"/>
    <p:sldId id="274" r:id="rId43"/>
    <p:sldId id="347" r:id="rId44"/>
    <p:sldId id="541" r:id="rId45"/>
    <p:sldId id="545" r:id="rId46"/>
    <p:sldId id="348" r:id="rId47"/>
    <p:sldId id="349" r:id="rId48"/>
    <p:sldId id="569" r:id="rId49"/>
    <p:sldId id="419" r:id="rId50"/>
    <p:sldId id="572" r:id="rId51"/>
    <p:sldId id="487" r:id="rId52"/>
    <p:sldId id="617" r:id="rId53"/>
    <p:sldId id="618" r:id="rId54"/>
    <p:sldId id="573" r:id="rId55"/>
    <p:sldId id="578" r:id="rId56"/>
    <p:sldId id="580" r:id="rId57"/>
    <p:sldId id="280" r:id="rId58"/>
    <p:sldId id="581" r:id="rId59"/>
    <p:sldId id="582" r:id="rId60"/>
    <p:sldId id="538" r:id="rId61"/>
    <p:sldId id="318" r:id="rId62"/>
    <p:sldId id="344" r:id="rId63"/>
    <p:sldId id="619" r:id="rId64"/>
    <p:sldId id="286" r:id="rId65"/>
    <p:sldId id="583" r:id="rId66"/>
    <p:sldId id="282" r:id="rId67"/>
    <p:sldId id="283" r:id="rId68"/>
    <p:sldId id="287" r:id="rId69"/>
    <p:sldId id="303" r:id="rId70"/>
    <p:sldId id="499" r:id="rId71"/>
    <p:sldId id="612" r:id="rId72"/>
    <p:sldId id="372" r:id="rId73"/>
    <p:sldId id="289" r:id="rId74"/>
    <p:sldId id="420" r:id="rId75"/>
    <p:sldId id="421" r:id="rId76"/>
    <p:sldId id="422" r:id="rId77"/>
    <p:sldId id="290" r:id="rId78"/>
    <p:sldId id="292" r:id="rId79"/>
    <p:sldId id="291" r:id="rId80"/>
    <p:sldId id="373" r:id="rId81"/>
    <p:sldId id="345" r:id="rId82"/>
    <p:sldId id="350" r:id="rId83"/>
    <p:sldId id="620" r:id="rId84"/>
    <p:sldId id="575" r:id="rId85"/>
    <p:sldId id="621" r:id="rId86"/>
    <p:sldId id="622" r:id="rId87"/>
    <p:sldId id="626" r:id="rId88"/>
    <p:sldId id="625" r:id="rId89"/>
    <p:sldId id="623" r:id="rId90"/>
    <p:sldId id="351" r:id="rId91"/>
    <p:sldId id="610" r:id="rId92"/>
    <p:sldId id="584" r:id="rId93"/>
    <p:sldId id="374" r:id="rId94"/>
    <p:sldId id="529" r:id="rId95"/>
    <p:sldId id="530" r:id="rId96"/>
    <p:sldId id="531" r:id="rId97"/>
    <p:sldId id="532" r:id="rId98"/>
    <p:sldId id="533" r:id="rId99"/>
    <p:sldId id="534" r:id="rId100"/>
    <p:sldId id="535" r:id="rId101"/>
    <p:sldId id="306" r:id="rId102"/>
    <p:sldId id="426" r:id="rId103"/>
    <p:sldId id="336" r:id="rId104"/>
    <p:sldId id="337" r:id="rId105"/>
    <p:sldId id="352" r:id="rId106"/>
    <p:sldId id="552" r:id="rId107"/>
    <p:sldId id="585" r:id="rId108"/>
    <p:sldId id="497" r:id="rId109"/>
    <p:sldId id="551" r:id="rId110"/>
    <p:sldId id="615" r:id="rId111"/>
    <p:sldId id="466" r:id="rId112"/>
    <p:sldId id="307" r:id="rId113"/>
    <p:sldId id="338" r:id="rId114"/>
    <p:sldId id="339" r:id="rId115"/>
    <p:sldId id="406" r:id="rId116"/>
    <p:sldId id="308" r:id="rId117"/>
    <p:sldId id="309" r:id="rId118"/>
    <p:sldId id="353" r:id="rId119"/>
    <p:sldId id="310" r:id="rId120"/>
    <p:sldId id="311" r:id="rId121"/>
    <p:sldId id="326" r:id="rId122"/>
    <p:sldId id="467" r:id="rId123"/>
    <p:sldId id="381" r:id="rId124"/>
    <p:sldId id="382" r:id="rId125"/>
    <p:sldId id="383" r:id="rId126"/>
    <p:sldId id="468" r:id="rId127"/>
    <p:sldId id="312" r:id="rId128"/>
    <p:sldId id="319" r:id="rId129"/>
    <p:sldId id="361" r:id="rId130"/>
    <p:sldId id="362" r:id="rId131"/>
    <p:sldId id="586" r:id="rId132"/>
    <p:sldId id="587" r:id="rId133"/>
    <p:sldId id="364" r:id="rId134"/>
    <p:sldId id="407" r:id="rId135"/>
    <p:sldId id="408" r:id="rId136"/>
    <p:sldId id="377" r:id="rId137"/>
    <p:sldId id="385" r:id="rId138"/>
    <p:sldId id="386" r:id="rId139"/>
    <p:sldId id="588" r:id="rId140"/>
    <p:sldId id="589" r:id="rId141"/>
    <p:sldId id="387" r:id="rId142"/>
    <p:sldId id="398" r:id="rId143"/>
    <p:sldId id="520" r:id="rId144"/>
    <p:sldId id="521" r:id="rId145"/>
    <p:sldId id="388" r:id="rId146"/>
    <p:sldId id="614" r:id="rId147"/>
    <p:sldId id="616" r:id="rId148"/>
    <p:sldId id="389" r:id="rId149"/>
    <p:sldId id="390" r:id="rId150"/>
    <p:sldId id="492" r:id="rId151"/>
    <p:sldId id="493" r:id="rId152"/>
    <p:sldId id="600" r:id="rId153"/>
    <p:sldId id="599" r:id="rId154"/>
    <p:sldId id="598" r:id="rId155"/>
    <p:sldId id="501" r:id="rId156"/>
    <p:sldId id="427" r:id="rId157"/>
    <p:sldId id="399" r:id="rId158"/>
    <p:sldId id="469" r:id="rId159"/>
    <p:sldId id="428" r:id="rId160"/>
    <p:sldId id="518" r:id="rId161"/>
    <p:sldId id="470" r:id="rId162"/>
    <p:sldId id="471" r:id="rId163"/>
    <p:sldId id="363" r:id="rId164"/>
    <p:sldId id="340" r:id="rId165"/>
    <p:sldId id="341" r:id="rId166"/>
    <p:sldId id="342" r:id="rId167"/>
    <p:sldId id="343" r:id="rId168"/>
    <p:sldId id="321" r:id="rId169"/>
    <p:sldId id="322" r:id="rId170"/>
    <p:sldId id="323" r:id="rId171"/>
    <p:sldId id="324" r:id="rId172"/>
    <p:sldId id="325" r:id="rId173"/>
    <p:sldId id="553" r:id="rId174"/>
    <p:sldId id="590" r:id="rId175"/>
    <p:sldId id="415" r:id="rId176"/>
    <p:sldId id="539" r:id="rId177"/>
    <p:sldId id="524" r:id="rId178"/>
    <p:sldId id="391" r:id="rId179"/>
    <p:sldId id="544" r:id="rId180"/>
    <p:sldId id="413" r:id="rId181"/>
    <p:sldId id="414" r:id="rId182"/>
    <p:sldId id="571" r:id="rId183"/>
    <p:sldId id="542" r:id="rId184"/>
    <p:sldId id="543" r:id="rId185"/>
    <p:sldId id="627" r:id="rId186"/>
    <p:sldId id="472" r:id="rId187"/>
    <p:sldId id="392" r:id="rId188"/>
    <p:sldId id="591" r:id="rId189"/>
    <p:sldId id="451" r:id="rId190"/>
    <p:sldId id="438" r:id="rId191"/>
    <p:sldId id="439" r:id="rId192"/>
    <p:sldId id="393" r:id="rId193"/>
    <p:sldId id="412" r:id="rId194"/>
    <p:sldId id="556" r:id="rId195"/>
    <p:sldId id="558" r:id="rId196"/>
    <p:sldId id="563" r:id="rId197"/>
    <p:sldId id="564" r:id="rId198"/>
    <p:sldId id="565" r:id="rId199"/>
    <p:sldId id="606" r:id="rId200"/>
    <p:sldId id="607" r:id="rId201"/>
    <p:sldId id="608" r:id="rId202"/>
    <p:sldId id="402" r:id="rId203"/>
    <p:sldId id="394" r:id="rId204"/>
    <p:sldId id="395" r:id="rId205"/>
    <p:sldId id="396" r:id="rId206"/>
    <p:sldId id="630" r:id="rId207"/>
    <p:sldId id="403" r:id="rId208"/>
    <p:sldId id="506" r:id="rId209"/>
    <p:sldId id="594" r:id="rId210"/>
    <p:sldId id="495" r:id="rId211"/>
    <p:sldId id="592" r:id="rId212"/>
    <p:sldId id="502" r:id="rId213"/>
    <p:sldId id="513" r:id="rId214"/>
    <p:sldId id="566" r:id="rId215"/>
    <p:sldId id="503" r:id="rId216"/>
    <p:sldId id="593" r:id="rId217"/>
    <p:sldId id="628" r:id="rId218"/>
    <p:sldId id="505" r:id="rId219"/>
    <p:sldId id="604" r:id="rId220"/>
    <p:sldId id="601" r:id="rId221"/>
    <p:sldId id="602" r:id="rId222"/>
    <p:sldId id="603" r:id="rId223"/>
    <p:sldId id="507" r:id="rId224"/>
    <p:sldId id="526" r:id="rId225"/>
    <p:sldId id="508" r:id="rId226"/>
    <p:sldId id="509" r:id="rId227"/>
    <p:sldId id="510" r:id="rId228"/>
    <p:sldId id="511" r:id="rId229"/>
    <p:sldId id="512" r:id="rId230"/>
    <p:sldId id="409" r:id="rId231"/>
    <p:sldId id="397" r:id="rId232"/>
    <p:sldId id="410" r:id="rId233"/>
    <p:sldId id="411" r:id="rId234"/>
    <p:sldId id="567" r:id="rId235"/>
    <p:sldId id="416" r:id="rId236"/>
    <p:sldId id="417" r:id="rId237"/>
    <p:sldId id="418" r:id="rId238"/>
    <p:sldId id="444" r:id="rId239"/>
    <p:sldId id="579" r:id="rId240"/>
    <p:sldId id="525" r:id="rId241"/>
    <p:sldId id="595" r:id="rId242"/>
    <p:sldId id="431" r:id="rId243"/>
    <p:sldId id="304" r:id="rId244"/>
    <p:sldId id="305" r:id="rId245"/>
    <p:sldId id="516" r:id="rId246"/>
    <p:sldId id="523" r:id="rId247"/>
    <p:sldId id="432" r:id="rId248"/>
    <p:sldId id="547" r:id="rId249"/>
    <p:sldId id="548" r:id="rId250"/>
    <p:sldId id="435" r:id="rId251"/>
    <p:sldId id="434" r:id="rId252"/>
    <p:sldId id="577" r:id="rId253"/>
    <p:sldId id="437" r:id="rId254"/>
    <p:sldId id="436" r:id="rId255"/>
    <p:sldId id="536" r:id="rId256"/>
    <p:sldId id="440" r:id="rId257"/>
    <p:sldId id="356" r:id="rId258"/>
    <p:sldId id="452" r:id="rId259"/>
    <p:sldId id="605" r:id="rId260"/>
    <p:sldId id="442" r:id="rId261"/>
    <p:sldId id="359" r:id="rId262"/>
    <p:sldId id="360" r:id="rId263"/>
    <p:sldId id="448" r:id="rId264"/>
    <p:sldId id="447" r:id="rId265"/>
    <p:sldId id="449" r:id="rId266"/>
    <p:sldId id="450" r:id="rId267"/>
    <p:sldId id="443" r:id="rId268"/>
    <p:sldId id="446" r:id="rId269"/>
    <p:sldId id="498" r:id="rId270"/>
    <p:sldId id="609" r:id="rId271"/>
    <p:sldId id="474" r:id="rId272"/>
    <p:sldId id="490" r:id="rId273"/>
    <p:sldId id="384" r:id="rId274"/>
    <p:sldId id="460" r:id="rId275"/>
    <p:sldId id="461" r:id="rId276"/>
    <p:sldId id="561" r:id="rId277"/>
    <p:sldId id="555" r:id="rId278"/>
    <p:sldId id="560" r:id="rId279"/>
    <p:sldId id="462" r:id="rId280"/>
    <p:sldId id="489" r:id="rId281"/>
    <p:sldId id="463" r:id="rId282"/>
    <p:sldId id="476" r:id="rId283"/>
    <p:sldId id="500" r:id="rId284"/>
    <p:sldId id="596" r:id="rId285"/>
    <p:sldId id="477" r:id="rId28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15" autoAdjust="0"/>
  </p:normalViewPr>
  <p:slideViewPr>
    <p:cSldViewPr>
      <p:cViewPr varScale="1">
        <p:scale>
          <a:sx n="64" d="100"/>
          <a:sy n="64" d="100"/>
        </p:scale>
        <p:origin x="-133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tableStyles" Target="tableStyle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C00604-B593-436C-B90B-D96FCAB4D99F}" type="datetimeFigureOut">
              <a:rPr lang="fr-CA" smtClean="0"/>
              <a:pPr/>
              <a:t>2014-02-11</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3D9BF-882F-40B3-952D-0C5C0376ABF4}" type="slidenum">
              <a:rPr lang="fr-CA" smtClean="0"/>
              <a:pPr/>
              <a:t>‹N°›</a:t>
            </a:fld>
            <a:endParaRPr lang="fr-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BF23D9BF-882F-40B3-952D-0C5C0376ABF4}" type="slidenum">
              <a:rPr lang="fr-CA" smtClean="0"/>
              <a:pPr/>
              <a:t>35</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19" name="Espace réservé du pied de page 18"/>
          <p:cNvSpPr>
            <a:spLocks noGrp="1"/>
          </p:cNvSpPr>
          <p:nvPr>
            <p:ph type="ftr" sz="quarter" idx="11"/>
          </p:nvPr>
        </p:nvSpPr>
        <p:spPr/>
        <p:txBody>
          <a:bodyPr/>
          <a:lstStyle/>
          <a:p>
            <a:endParaRPr lang="fr-CA"/>
          </a:p>
        </p:txBody>
      </p:sp>
      <p:sp>
        <p:nvSpPr>
          <p:cNvPr id="27" name="Espace réservé du numéro de diapositive 26"/>
          <p:cNvSpPr>
            <a:spLocks noGrp="1"/>
          </p:cNvSpPr>
          <p:nvPr>
            <p:ph type="sldNum" sz="quarter" idx="12"/>
          </p:nvPr>
        </p:nvSpPr>
        <p:spPr/>
        <p:txBody>
          <a:bodyPr/>
          <a:lstStyle/>
          <a:p>
            <a:fld id="{DDB9A1D0-1CAD-4015-9AB7-292F7C6BD015}" type="slidenum">
              <a:rPr lang="fr-CA" smtClean="0"/>
              <a:pPr/>
              <a:t>‹N°›</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DDB9A1D0-1CAD-4015-9AB7-292F7C6BD015}" type="slidenum">
              <a:rPr lang="fr-CA" smtClean="0"/>
              <a:pPr/>
              <a:t>‹N°›</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a:xfrm>
            <a:off x="8077200" y="6356350"/>
            <a:ext cx="609600" cy="365125"/>
          </a:xfrm>
        </p:spPr>
        <p:txBody>
          <a:bodyPr/>
          <a:lstStyle/>
          <a:p>
            <a:fld id="{DDB9A1D0-1CAD-4015-9AB7-292F7C6BD015}" type="slidenum">
              <a:rPr lang="fr-CA" smtClean="0"/>
              <a:pPr/>
              <a:t>‹N°›</a:t>
            </a:fld>
            <a:endParaRPr lang="fr-CA"/>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E6D409F-CA2B-49D1-A65D-ECC6CFC21AF0}" type="datetimeFigureOut">
              <a:rPr lang="fr-CA" smtClean="0"/>
              <a:pPr/>
              <a:t>2014-02-11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DDB9A1D0-1CAD-4015-9AB7-292F7C6BD015}" type="slidenum">
              <a:rPr lang="fr-CA" smtClean="0"/>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E6D409F-CA2B-49D1-A65D-ECC6CFC21AF0}" type="datetimeFigureOut">
              <a:rPr lang="fr-CA" smtClean="0"/>
              <a:pPr/>
              <a:t>2014-02-11</a:t>
            </a:fld>
            <a:endParaRPr lang="fr-CA"/>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CA"/>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DB9A1D0-1CAD-4015-9AB7-292F7C6BD015}" type="slidenum">
              <a:rPr lang="fr-CA" smtClean="0"/>
              <a:pPr/>
              <a:t>‹N°›</a:t>
            </a:fld>
            <a:endParaRPr lang="fr-CA"/>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8.jpe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image" Target="../media/image9.gif"/></Relationships>
</file>

<file path=ppt/slides/_rels/slide17.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10.jpeg"/><Relationship Id="rId4"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21.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12.jpe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1.jpeg"/><Relationship Id="rId5" Type="http://schemas.openxmlformats.org/officeDocument/2006/relationships/slideLayout" Target="../slideLayouts/slideLayout4.xml"/><Relationship Id="rId4" Type="http://schemas.openxmlformats.org/officeDocument/2006/relationships/tags" Target="../tags/tag43.xml"/></Relationships>
</file>

<file path=ppt/slides/_rels/slide22.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image" Target="../media/image13.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4.xml"/><Relationship Id="rId5" Type="http://schemas.openxmlformats.org/officeDocument/2006/relationships/tags" Target="../tags/tag48.xml"/><Relationship Id="rId4" Type="http://schemas.openxmlformats.org/officeDocument/2006/relationships/tags" Target="../tags/tag47.xml"/></Relationships>
</file>

<file path=ppt/slides/_rels/slide23.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6.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4.jpeg"/><Relationship Id="rId5" Type="http://schemas.openxmlformats.org/officeDocument/2006/relationships/slideLayout" Target="../slideLayouts/slideLayout2.xml"/><Relationship Id="rId4" Type="http://schemas.openxmlformats.org/officeDocument/2006/relationships/tags" Target="../tags/tag5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28.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image" Target="../media/image16.jpe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5.jpeg"/><Relationship Id="rId5" Type="http://schemas.openxmlformats.org/officeDocument/2006/relationships/slideLayout" Target="../slideLayouts/slideLayout2.xml"/><Relationship Id="rId4" Type="http://schemas.openxmlformats.org/officeDocument/2006/relationships/tags" Target="../tags/tag64.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tags" Target="../tags/tag70.xml"/></Relationships>
</file>

<file path=ppt/slides/_rels/slide33.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19.png"/><Relationship Id="rId4"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35.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20.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21.png"/><Relationship Id="rId5" Type="http://schemas.openxmlformats.org/officeDocument/2006/relationships/slideLayout" Target="../slideLayouts/slideLayout2.xml"/><Relationship Id="rId4" Type="http://schemas.openxmlformats.org/officeDocument/2006/relationships/tags" Target="../tags/tag8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86.xml"/><Relationship Id="rId4" Type="http://schemas.openxmlformats.org/officeDocument/2006/relationships/image" Target="cid:B91FFC5C-1A08-4594-984F-166FD8C522F4"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8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tags" Target="../tags/tag90.xml"/></Relationships>
</file>

<file path=ppt/slides/_rels/slide42.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25.jpeg"/><Relationship Id="rId5" Type="http://schemas.openxmlformats.org/officeDocument/2006/relationships/slideLayout" Target="../slideLayouts/slideLayout2.xml"/><Relationship Id="rId4" Type="http://schemas.openxmlformats.org/officeDocument/2006/relationships/tags" Target="../tags/tag9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tags" Target="../tags/tag9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image" Target="../media/image26.jpeg"/></Relationships>
</file>

<file path=ppt/slides/_rels/slide47.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27.gif"/><Relationship Id="rId4"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image" Target="../media/image28.jpeg"/></Relationships>
</file>

<file path=ppt/slides/_rels/slide49.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image" Target="../media/image29.gif"/><Relationship Id="rId4"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113.xml"/><Relationship Id="rId7" Type="http://schemas.openxmlformats.org/officeDocument/2006/relationships/tags" Target="../tags/tag117.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10" Type="http://schemas.openxmlformats.org/officeDocument/2006/relationships/image" Target="../media/image31.gif"/><Relationship Id="rId4" Type="http://schemas.openxmlformats.org/officeDocument/2006/relationships/tags" Target="../tags/tag114.xml"/><Relationship Id="rId9" Type="http://schemas.openxmlformats.org/officeDocument/2006/relationships/image" Target="../media/image30.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image" Target="../media/image32.jpeg"/></Relationships>
</file>

<file path=ppt/slides/_rels/slide52.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tags" Target="../tags/tag123.xml"/></Relationships>
</file>

<file path=ppt/slides/_rels/slide54.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image" Target="../media/image37.jpeg"/><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image" Target="../media/image36.jpeg"/><Relationship Id="rId17" Type="http://schemas.openxmlformats.org/officeDocument/2006/relationships/image" Target="../media/image41.png"/><Relationship Id="rId2" Type="http://schemas.openxmlformats.org/officeDocument/2006/relationships/tags" Target="../tags/tag125.xml"/><Relationship Id="rId16" Type="http://schemas.openxmlformats.org/officeDocument/2006/relationships/image" Target="../media/image40.jpeg"/><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image" Target="../media/image35.png"/><Relationship Id="rId5" Type="http://schemas.openxmlformats.org/officeDocument/2006/relationships/tags" Target="../tags/tag128.xml"/><Relationship Id="rId15" Type="http://schemas.openxmlformats.org/officeDocument/2006/relationships/image" Target="../media/image39.jpeg"/><Relationship Id="rId10" Type="http://schemas.openxmlformats.org/officeDocument/2006/relationships/slideLayout" Target="../slideLayouts/slideLayout7.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image" Target="../media/image38.jpeg"/></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image" Target="../media/image44.jpeg"/><Relationship Id="rId5" Type="http://schemas.openxmlformats.org/officeDocument/2006/relationships/tags" Target="../tags/tag137.xml"/><Relationship Id="rId10" Type="http://schemas.openxmlformats.org/officeDocument/2006/relationships/image" Target="../media/image43.png"/><Relationship Id="rId4" Type="http://schemas.openxmlformats.org/officeDocument/2006/relationships/tags" Target="../tags/tag136.xml"/><Relationship Id="rId9" Type="http://schemas.openxmlformats.org/officeDocument/2006/relationships/image" Target="../media/image42.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1.xml"/><Relationship Id="rId1" Type="http://schemas.openxmlformats.org/officeDocument/2006/relationships/tags" Target="../tags/tag140.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tags" Target="../tags/tag14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tags" Target="../tags/tag14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7.xml"/><Relationship Id="rId1" Type="http://schemas.openxmlformats.org/officeDocument/2006/relationships/tags" Target="../tags/tag146.xml"/></Relationships>
</file>

<file path=ppt/slides/_rels/slide60.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image" Target="../media/image45.jpeg"/><Relationship Id="rId4"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tags" Target="../tags/tag151.xml"/></Relationships>
</file>

<file path=ppt/slides/_rels/slide62.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image" Target="../media/image47.jpeg"/><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6.xml"/><Relationship Id="rId1" Type="http://schemas.openxmlformats.org/officeDocument/2006/relationships/tags" Target="../tags/tag155.xml"/></Relationships>
</file>

<file path=ppt/slides/_rels/slide6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159.xml"/><Relationship Id="rId7" Type="http://schemas.openxmlformats.org/officeDocument/2006/relationships/slideLayout" Target="../slideLayouts/slideLayout7.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4.xml"/><Relationship Id="rId1" Type="http://schemas.openxmlformats.org/officeDocument/2006/relationships/tags" Target="../tags/tag163.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6.xml"/><Relationship Id="rId1" Type="http://schemas.openxmlformats.org/officeDocument/2006/relationships/tags" Target="../tags/tag165.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8.xml"/><Relationship Id="rId1" Type="http://schemas.openxmlformats.org/officeDocument/2006/relationships/tags" Target="../tags/tag167.xml"/><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0.xml"/><Relationship Id="rId1" Type="http://schemas.openxmlformats.org/officeDocument/2006/relationships/tags" Target="../tags/tag169.xml"/><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2.xml"/><Relationship Id="rId1" Type="http://schemas.openxmlformats.org/officeDocument/2006/relationships/tags" Target="../tags/tag171.xml"/><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tags" Target="../tags/tag173.xml"/></Relationships>
</file>

<file path=ppt/slides/_rels/slide71.xml.rels><?xml version="1.0" encoding="UTF-8" standalone="yes"?>
<Relationships xmlns="http://schemas.openxmlformats.org/package/2006/relationships"><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 Id="rId5" Type="http://schemas.openxmlformats.org/officeDocument/2006/relationships/image" Target="../media/image53.jpeg"/><Relationship Id="rId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78.xml"/><Relationship Id="rId1" Type="http://schemas.openxmlformats.org/officeDocument/2006/relationships/tags" Target="../tags/tag177.xml"/></Relationships>
</file>

<file path=ppt/slides/_rels/slide73.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5" Type="http://schemas.openxmlformats.org/officeDocument/2006/relationships/image" Target="../media/image54.jpeg"/><Relationship Id="rId4"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182.xml"/></Relationships>
</file>

<file path=ppt/slides/_rels/slide75.xml.rels><?xml version="1.0" encoding="UTF-8" standalone="yes"?>
<Relationships xmlns="http://schemas.openxmlformats.org/package/2006/relationships"><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tags" Target="../tags/tag183.xml"/><Relationship Id="rId5" Type="http://schemas.openxmlformats.org/officeDocument/2006/relationships/image" Target="../media/image56.png"/><Relationship Id="rId4"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7.xml"/><Relationship Id="rId1" Type="http://schemas.openxmlformats.org/officeDocument/2006/relationships/tags" Target="../tags/tag186.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8.xml"/><Relationship Id="rId1" Type="http://schemas.openxmlformats.org/officeDocument/2006/relationships/tags" Target="../tags/tag187.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0.xml"/><Relationship Id="rId1" Type="http://schemas.openxmlformats.org/officeDocument/2006/relationships/tags" Target="../tags/tag189.xml"/><Relationship Id="rId5" Type="http://schemas.openxmlformats.org/officeDocument/2006/relationships/image" Target="cid:a06240810cd7fe49c14ec@[66.171.55.16].1.2" TargetMode="External"/><Relationship Id="rId4" Type="http://schemas.openxmlformats.org/officeDocument/2006/relationships/image" Target="../media/image58.jpeg"/></Relationships>
</file>

<file path=ppt/slides/_rels/slide79.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5" Type="http://schemas.openxmlformats.org/officeDocument/2006/relationships/image" Target="../media/image59.png"/><Relationship Id="rId4"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95.xml"/><Relationship Id="rId1" Type="http://schemas.openxmlformats.org/officeDocument/2006/relationships/tags" Target="../tags/tag194.xml"/></Relationships>
</file>

<file path=ppt/slides/_rels/slide81.xml.rels><?xml version="1.0" encoding="UTF-8" standalone="yes"?>
<Relationships xmlns="http://schemas.openxmlformats.org/package/2006/relationships"><Relationship Id="rId8" Type="http://schemas.openxmlformats.org/officeDocument/2006/relationships/tags" Target="../tags/tag203.xml"/><Relationship Id="rId13" Type="http://schemas.openxmlformats.org/officeDocument/2006/relationships/image" Target="../media/image60.gif"/><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slideLayout" Target="../slideLayouts/slideLayout5.xml"/><Relationship Id="rId17" Type="http://schemas.openxmlformats.org/officeDocument/2006/relationships/image" Target="../media/image64.jpeg"/><Relationship Id="rId2" Type="http://schemas.openxmlformats.org/officeDocument/2006/relationships/tags" Target="../tags/tag197.xml"/><Relationship Id="rId16" Type="http://schemas.openxmlformats.org/officeDocument/2006/relationships/image" Target="../media/image63.gif"/><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tags" Target="../tags/tag206.xml"/><Relationship Id="rId5" Type="http://schemas.openxmlformats.org/officeDocument/2006/relationships/tags" Target="../tags/tag200.xml"/><Relationship Id="rId15" Type="http://schemas.openxmlformats.org/officeDocument/2006/relationships/image" Target="../media/image62.gif"/><Relationship Id="rId10" Type="http://schemas.openxmlformats.org/officeDocument/2006/relationships/tags" Target="../tags/tag205.xml"/><Relationship Id="rId4" Type="http://schemas.openxmlformats.org/officeDocument/2006/relationships/tags" Target="../tags/tag199.xml"/><Relationship Id="rId9" Type="http://schemas.openxmlformats.org/officeDocument/2006/relationships/tags" Target="../tags/tag204.xml"/><Relationship Id="rId14" Type="http://schemas.openxmlformats.org/officeDocument/2006/relationships/image" Target="../media/image61.jpeg"/></Relationships>
</file>

<file path=ppt/slides/_rels/slide82.xml.rels><?xml version="1.0" encoding="UTF-8" standalone="yes"?>
<Relationships xmlns="http://schemas.openxmlformats.org/package/2006/relationships"><Relationship Id="rId3" Type="http://schemas.openxmlformats.org/officeDocument/2006/relationships/tags" Target="../tags/tag209.xml"/><Relationship Id="rId7" Type="http://schemas.openxmlformats.org/officeDocument/2006/relationships/image" Target="../media/image66.jpeg"/><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image" Target="../media/image65.jpeg"/><Relationship Id="rId5" Type="http://schemas.openxmlformats.org/officeDocument/2006/relationships/slideLayout" Target="../slideLayouts/slideLayout4.xml"/><Relationship Id="rId4" Type="http://schemas.openxmlformats.org/officeDocument/2006/relationships/tags" Target="../tags/tag210.xml"/></Relationships>
</file>

<file path=ppt/slides/_rels/slide83.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5" Type="http://schemas.openxmlformats.org/officeDocument/2006/relationships/image" Target="../media/image67.png"/><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image" Target="../media/image68.jpeg"/><Relationship Id="rId4"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7.xml"/><Relationship Id="rId1" Type="http://schemas.openxmlformats.org/officeDocument/2006/relationships/tags" Target="../tags/tag217.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7.xml"/><Relationship Id="rId1" Type="http://schemas.openxmlformats.org/officeDocument/2006/relationships/tags" Target="../tags/tag218.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7.xml"/><Relationship Id="rId1" Type="http://schemas.openxmlformats.org/officeDocument/2006/relationships/tags" Target="../tags/tag219.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7.xml"/><Relationship Id="rId1" Type="http://schemas.openxmlformats.org/officeDocument/2006/relationships/tags" Target="../tags/tag22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tags" Target="../tags/tag221.xml"/></Relationships>
</file>

<file path=ppt/slides/_rels/slide90.xml.rels><?xml version="1.0" encoding="UTF-8" standalone="yes"?>
<Relationships xmlns="http://schemas.openxmlformats.org/package/2006/relationships"><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 Id="rId5" Type="http://schemas.openxmlformats.org/officeDocument/2006/relationships/image" Target="../media/image74.jpeg"/><Relationship Id="rId4"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tags" Target="../tags/tag227.xml"/><Relationship Id="rId7" Type="http://schemas.openxmlformats.org/officeDocument/2006/relationships/image" Target="../media/image75.jpeg"/><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4.xml"/><Relationship Id="rId5" Type="http://schemas.openxmlformats.org/officeDocument/2006/relationships/tags" Target="../tags/tag229.xml"/><Relationship Id="rId4" Type="http://schemas.openxmlformats.org/officeDocument/2006/relationships/tags" Target="../tags/tag228.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1.xml"/><Relationship Id="rId1" Type="http://schemas.openxmlformats.org/officeDocument/2006/relationships/tags" Target="../tags/tag230.xml"/></Relationships>
</file>

<file path=ppt/slides/_rels/slide93.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5" Type="http://schemas.openxmlformats.org/officeDocument/2006/relationships/image" Target="../media/image77.png"/><Relationship Id="rId4"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35.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37.xml"/><Relationship Id="rId1" Type="http://schemas.openxmlformats.org/officeDocument/2006/relationships/tags" Target="../tags/tag236.xml"/><Relationship Id="rId4" Type="http://schemas.openxmlformats.org/officeDocument/2006/relationships/image" Target="../media/image78.jpe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9.xml"/><Relationship Id="rId1" Type="http://schemas.openxmlformats.org/officeDocument/2006/relationships/tags" Target="../tags/tag238.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1.xml"/><Relationship Id="rId1" Type="http://schemas.openxmlformats.org/officeDocument/2006/relationships/tags" Target="../tags/tag240.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3.xml"/><Relationship Id="rId1" Type="http://schemas.openxmlformats.org/officeDocument/2006/relationships/tags" Target="../tags/tag242.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5.xml"/><Relationship Id="rId1" Type="http://schemas.openxmlformats.org/officeDocument/2006/relationships/tags" Target="../tags/tag244.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7.xml"/><Relationship Id="rId1" Type="http://schemas.openxmlformats.org/officeDocument/2006/relationships/tags" Target="../tags/tag246.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49.xml"/><Relationship Id="rId1" Type="http://schemas.openxmlformats.org/officeDocument/2006/relationships/tags" Target="../tags/tag248.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51.xml"/><Relationship Id="rId1" Type="http://schemas.openxmlformats.org/officeDocument/2006/relationships/tags" Target="../tags/tag250.xml"/><Relationship Id="rId5" Type="http://schemas.openxmlformats.org/officeDocument/2006/relationships/image" Target="../media/image80.png"/><Relationship Id="rId4" Type="http://schemas.openxmlformats.org/officeDocument/2006/relationships/image" Target="../media/image79.jpeg"/></Relationships>
</file>

<file path=ppt/slides/_rels/slide103.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slideLayout" Target="../slideLayouts/slideLayout7.xml"/><Relationship Id="rId1" Type="http://schemas.openxmlformats.org/officeDocument/2006/relationships/tags" Target="../tags/tag252.xml"/></Relationships>
</file>

<file path=ppt/slides/_rels/slide104.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55.xml"/><Relationship Id="rId7" Type="http://schemas.openxmlformats.org/officeDocument/2006/relationships/tags" Target="../tags/tag25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image" Target="../media/image82.jpe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1.xml"/><Relationship Id="rId1" Type="http://schemas.openxmlformats.org/officeDocument/2006/relationships/tags" Target="../tags/tag260.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3.xml"/><Relationship Id="rId1" Type="http://schemas.openxmlformats.org/officeDocument/2006/relationships/tags" Target="../tags/tag262.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5.xml"/><Relationship Id="rId1" Type="http://schemas.openxmlformats.org/officeDocument/2006/relationships/tags" Target="../tags/tag264.xml"/><Relationship Id="rId4" Type="http://schemas.openxmlformats.org/officeDocument/2006/relationships/image" Target="../media/image83.png"/></Relationships>
</file>

<file path=ppt/slides/_rels/slide108.xml.rels><?xml version="1.0" encoding="UTF-8" standalone="yes"?>
<Relationships xmlns="http://schemas.openxmlformats.org/package/2006/relationships"><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tags" Target="../tags/tag266.xml"/><Relationship Id="rId4"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tags" Target="../tags/tag271.xml"/><Relationship Id="rId2" Type="http://schemas.openxmlformats.org/officeDocument/2006/relationships/tags" Target="../tags/tag270.xml"/><Relationship Id="rId1" Type="http://schemas.openxmlformats.org/officeDocument/2006/relationships/tags" Target="../tags/tag269.xml"/><Relationship Id="rId4"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3.xml"/><Relationship Id="rId1" Type="http://schemas.openxmlformats.org/officeDocument/2006/relationships/tags" Target="../tags/tag272.xml"/></Relationships>
</file>

<file path=ppt/slides/_rels/slide111.xml.rels><?xml version="1.0" encoding="UTF-8" standalone="yes"?>
<Relationships xmlns="http://schemas.openxmlformats.org/package/2006/relationships"><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 Id="rId5" Type="http://schemas.openxmlformats.org/officeDocument/2006/relationships/image" Target="../media/image84.png"/><Relationship Id="rId4"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8.xml"/><Relationship Id="rId1" Type="http://schemas.openxmlformats.org/officeDocument/2006/relationships/tags" Target="../tags/tag277.xml"/></Relationships>
</file>

<file path=ppt/slides/_rels/slide113.xml.rels><?xml version="1.0" encoding="UTF-8" standalone="yes"?>
<Relationships xmlns="http://schemas.openxmlformats.org/package/2006/relationships"><Relationship Id="rId3" Type="http://schemas.openxmlformats.org/officeDocument/2006/relationships/tags" Target="../tags/tag281.xml"/><Relationship Id="rId7" Type="http://schemas.openxmlformats.org/officeDocument/2006/relationships/image" Target="../media/image86.jpeg"/><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image" Target="../media/image85.jpeg"/><Relationship Id="rId5" Type="http://schemas.openxmlformats.org/officeDocument/2006/relationships/slideLayout" Target="../slideLayouts/slideLayout2.xml"/><Relationship Id="rId4" Type="http://schemas.openxmlformats.org/officeDocument/2006/relationships/tags" Target="../tags/tag282.xml"/></Relationships>
</file>

<file path=ppt/slides/_rels/slide11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slideLayout" Target="../slideLayouts/slideLayout7.xml"/><Relationship Id="rId1" Type="http://schemas.openxmlformats.org/officeDocument/2006/relationships/tags" Target="../tags/tag283.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5.xml"/><Relationship Id="rId1" Type="http://schemas.openxmlformats.org/officeDocument/2006/relationships/tags" Target="../tags/tag284.xml"/></Relationships>
</file>

<file path=ppt/slides/_rels/slide116.xml.rels><?xml version="1.0" encoding="UTF-8" standalone="yes"?>
<Relationships xmlns="http://schemas.openxmlformats.org/package/2006/relationships"><Relationship Id="rId3" Type="http://schemas.openxmlformats.org/officeDocument/2006/relationships/tags" Target="../tags/tag288.xml"/><Relationship Id="rId7" Type="http://schemas.openxmlformats.org/officeDocument/2006/relationships/image" Target="../media/image89.png"/><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image" Target="../media/image88.jpeg"/><Relationship Id="rId5" Type="http://schemas.openxmlformats.org/officeDocument/2006/relationships/slideLayout" Target="../slideLayouts/slideLayout2.xml"/><Relationship Id="rId4" Type="http://schemas.openxmlformats.org/officeDocument/2006/relationships/tags" Target="../tags/tag289.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1.xml"/><Relationship Id="rId1" Type="http://schemas.openxmlformats.org/officeDocument/2006/relationships/tags" Target="../tags/tag290.xml"/></Relationships>
</file>

<file path=ppt/slides/_rels/slide11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7.xml"/><Relationship Id="rId1" Type="http://schemas.openxmlformats.org/officeDocument/2006/relationships/tags" Target="../tags/tag292.xml"/></Relationships>
</file>

<file path=ppt/slides/_rels/slide119.xml.rels><?xml version="1.0" encoding="UTF-8" standalone="yes"?>
<Relationships xmlns="http://schemas.openxmlformats.org/package/2006/relationships"><Relationship Id="rId3" Type="http://schemas.openxmlformats.org/officeDocument/2006/relationships/tags" Target="../tags/tag295.xml"/><Relationship Id="rId2" Type="http://schemas.openxmlformats.org/officeDocument/2006/relationships/tags" Target="../tags/tag294.xml"/><Relationship Id="rId1" Type="http://schemas.openxmlformats.org/officeDocument/2006/relationships/tags" Target="../tags/tag293.xml"/><Relationship Id="rId5" Type="http://schemas.openxmlformats.org/officeDocument/2006/relationships/image" Target="../media/image91.jpeg"/><Relationship Id="rId4"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7.xml"/><Relationship Id="rId1" Type="http://schemas.openxmlformats.org/officeDocument/2006/relationships/tags" Target="../tags/tag296.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9.xml"/><Relationship Id="rId1" Type="http://schemas.openxmlformats.org/officeDocument/2006/relationships/tags" Target="../tags/tag298.xml"/></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00.xml"/></Relationships>
</file>

<file path=ppt/slides/_rels/slide123.xml.rels><?xml version="1.0" encoding="UTF-8" standalone="yes"?>
<Relationships xmlns="http://schemas.openxmlformats.org/package/2006/relationships"><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tags" Target="../tags/tag301.xml"/><Relationship Id="rId5" Type="http://schemas.openxmlformats.org/officeDocument/2006/relationships/image" Target="../media/image92.png"/><Relationship Id="rId4"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tags" Target="../tags/tag306.xml"/><Relationship Id="rId2" Type="http://schemas.openxmlformats.org/officeDocument/2006/relationships/tags" Target="../tags/tag305.xml"/><Relationship Id="rId1" Type="http://schemas.openxmlformats.org/officeDocument/2006/relationships/tags" Target="../tags/tag304.xml"/><Relationship Id="rId5" Type="http://schemas.openxmlformats.org/officeDocument/2006/relationships/image" Target="../media/image93.jpeg"/><Relationship Id="rId4"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7.xml"/><Relationship Id="rId1" Type="http://schemas.openxmlformats.org/officeDocument/2006/relationships/tags" Target="../tags/tag307.xml"/></Relationships>
</file>

<file path=ppt/slides/_rels/slide126.xml.rels><?xml version="1.0" encoding="UTF-8" standalone="yes"?>
<Relationships xmlns="http://schemas.openxmlformats.org/package/2006/relationships"><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 Id="rId5" Type="http://schemas.openxmlformats.org/officeDocument/2006/relationships/image" Target="../media/image95.jpeg"/><Relationship Id="rId4"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tags" Target="../tags/tag311.xml"/><Relationship Id="rId5" Type="http://schemas.openxmlformats.org/officeDocument/2006/relationships/image" Target="../media/image96.jpeg"/><Relationship Id="rId4"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tags" Target="../tags/tag316.xml"/><Relationship Id="rId2" Type="http://schemas.openxmlformats.org/officeDocument/2006/relationships/tags" Target="../tags/tag315.xml"/><Relationship Id="rId1" Type="http://schemas.openxmlformats.org/officeDocument/2006/relationships/tags" Target="../tags/tag314.xml"/><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tags" Target="../tags/tag319.xml"/><Relationship Id="rId2" Type="http://schemas.openxmlformats.org/officeDocument/2006/relationships/tags" Target="../tags/tag318.xml"/><Relationship Id="rId1" Type="http://schemas.openxmlformats.org/officeDocument/2006/relationships/tags" Target="../tags/tag317.xml"/><Relationship Id="rId5" Type="http://schemas.openxmlformats.org/officeDocument/2006/relationships/image" Target="../media/image99.jpeg"/><Relationship Id="rId4"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tags" Target="../tags/tag322.xml"/><Relationship Id="rId7" Type="http://schemas.openxmlformats.org/officeDocument/2006/relationships/slideLayout" Target="../slideLayouts/slideLayout2.xml"/><Relationship Id="rId2" Type="http://schemas.openxmlformats.org/officeDocument/2006/relationships/tags" Target="../tags/tag321.xml"/><Relationship Id="rId1" Type="http://schemas.openxmlformats.org/officeDocument/2006/relationships/tags" Target="../tags/tag320.xml"/><Relationship Id="rId6" Type="http://schemas.openxmlformats.org/officeDocument/2006/relationships/tags" Target="../tags/tag325.xml"/><Relationship Id="rId11" Type="http://schemas.openxmlformats.org/officeDocument/2006/relationships/image" Target="../media/image103.jpeg"/><Relationship Id="rId5" Type="http://schemas.openxmlformats.org/officeDocument/2006/relationships/tags" Target="../tags/tag324.xml"/><Relationship Id="rId10" Type="http://schemas.openxmlformats.org/officeDocument/2006/relationships/image" Target="../media/image102.jpeg"/><Relationship Id="rId4" Type="http://schemas.openxmlformats.org/officeDocument/2006/relationships/tags" Target="../tags/tag323.xml"/><Relationship Id="rId9" Type="http://schemas.openxmlformats.org/officeDocument/2006/relationships/image" Target="../media/image101.jpe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7.xml"/><Relationship Id="rId1" Type="http://schemas.openxmlformats.org/officeDocument/2006/relationships/tags" Target="../tags/tag326.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slideLayout" Target="../slideLayouts/slideLayout7.xml"/><Relationship Id="rId1" Type="http://schemas.openxmlformats.org/officeDocument/2006/relationships/tags" Target="../tags/tag328.xml"/></Relationships>
</file>

<file path=ppt/slides/_rels/slide133.xml.rels><?xml version="1.0" encoding="UTF-8" standalone="yes"?>
<Relationships xmlns="http://schemas.openxmlformats.org/package/2006/relationships"><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 Id="rId5" Type="http://schemas.openxmlformats.org/officeDocument/2006/relationships/image" Target="../media/image105.jpeg"/><Relationship Id="rId4"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tags" Target="../tags/tag33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image" Target="../media/image106.jpeg"/><Relationship Id="rId5" Type="http://schemas.openxmlformats.org/officeDocument/2006/relationships/slideLayout" Target="../slideLayouts/slideLayout2.xml"/><Relationship Id="rId4" Type="http://schemas.openxmlformats.org/officeDocument/2006/relationships/tags" Target="../tags/tag335.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slideLayout" Target="../slideLayouts/slideLayout7.xml"/><Relationship Id="rId1" Type="http://schemas.openxmlformats.org/officeDocument/2006/relationships/tags" Target="../tags/tag336.xml"/></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8.xml"/><Relationship Id="rId1" Type="http://schemas.openxmlformats.org/officeDocument/2006/relationships/tags" Target="../tags/tag337.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0.xml"/><Relationship Id="rId1" Type="http://schemas.openxmlformats.org/officeDocument/2006/relationships/tags" Target="../tags/tag339.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2.xml"/><Relationship Id="rId1" Type="http://schemas.openxmlformats.org/officeDocument/2006/relationships/tags" Target="../tags/tag341.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4.xml"/><Relationship Id="rId1" Type="http://schemas.openxmlformats.org/officeDocument/2006/relationships/tags" Target="../tags/tag343.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6.xml"/><Relationship Id="rId1" Type="http://schemas.openxmlformats.org/officeDocument/2006/relationships/tags" Target="../tags/tag345.xml"/></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8.xml"/><Relationship Id="rId1" Type="http://schemas.openxmlformats.org/officeDocument/2006/relationships/tags" Target="../tags/tag34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slideLayout" Target="../slideLayouts/slideLayout7.xml"/><Relationship Id="rId1" Type="http://schemas.openxmlformats.org/officeDocument/2006/relationships/tags" Target="../tags/tag349.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51.xml"/><Relationship Id="rId1" Type="http://schemas.openxmlformats.org/officeDocument/2006/relationships/tags" Target="../tags/tag350.xml"/></Relationships>
</file>

<file path=ppt/slides/_rels/slide14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slideLayout" Target="../slideLayouts/slideLayout7.xml"/><Relationship Id="rId1" Type="http://schemas.openxmlformats.org/officeDocument/2006/relationships/tags" Target="../tags/tag352.xml"/></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4.xml"/><Relationship Id="rId1" Type="http://schemas.openxmlformats.org/officeDocument/2006/relationships/tags" Target="../tags/tag353.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6.xml"/><Relationship Id="rId1" Type="http://schemas.openxmlformats.org/officeDocument/2006/relationships/tags" Target="../tags/tag355.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8.xml"/><Relationship Id="rId1" Type="http://schemas.openxmlformats.org/officeDocument/2006/relationships/tags" Target="../tags/tag357.xml"/></Relationships>
</file>

<file path=ppt/slides/_rels/slide148.xml.rels><?xml version="1.0" encoding="UTF-8" standalone="yes"?>
<Relationships xmlns="http://schemas.openxmlformats.org/package/2006/relationships"><Relationship Id="rId3" Type="http://schemas.openxmlformats.org/officeDocument/2006/relationships/tags" Target="../tags/tag361.xml"/><Relationship Id="rId2" Type="http://schemas.openxmlformats.org/officeDocument/2006/relationships/tags" Target="../tags/tag360.xml"/><Relationship Id="rId1" Type="http://schemas.openxmlformats.org/officeDocument/2006/relationships/tags" Target="../tags/tag359.xml"/><Relationship Id="rId5" Type="http://schemas.openxmlformats.org/officeDocument/2006/relationships/slideLayout" Target="../slideLayouts/slideLayout4.xml"/><Relationship Id="rId4" Type="http://schemas.openxmlformats.org/officeDocument/2006/relationships/tags" Target="../tags/tag362.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4.xml"/><Relationship Id="rId1" Type="http://schemas.openxmlformats.org/officeDocument/2006/relationships/tags" Target="../tags/tag363.xml"/></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66.xml"/><Relationship Id="rId1" Type="http://schemas.openxmlformats.org/officeDocument/2006/relationships/tags" Target="../tags/tag365.xml"/><Relationship Id="rId4" Type="http://schemas.openxmlformats.org/officeDocument/2006/relationships/image" Target="../media/image110.jpeg"/></Relationships>
</file>

<file path=ppt/slides/_rels/slide15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slideLayout" Target="../slideLayouts/slideLayout7.xml"/><Relationship Id="rId1" Type="http://schemas.openxmlformats.org/officeDocument/2006/relationships/tags" Target="../tags/tag367.xml"/></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69.xml"/><Relationship Id="rId1" Type="http://schemas.openxmlformats.org/officeDocument/2006/relationships/tags" Target="../tags/tag368.xml"/></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1.xml"/><Relationship Id="rId1" Type="http://schemas.openxmlformats.org/officeDocument/2006/relationships/tags" Target="../tags/tag370.xm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3.xml"/><Relationship Id="rId1" Type="http://schemas.openxmlformats.org/officeDocument/2006/relationships/tags" Target="../tags/tag372.xml"/></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5.xml"/><Relationship Id="rId1" Type="http://schemas.openxmlformats.org/officeDocument/2006/relationships/tags" Target="../tags/tag374.xml"/><Relationship Id="rId4" Type="http://schemas.openxmlformats.org/officeDocument/2006/relationships/image" Target="../media/image112.png"/></Relationships>
</file>

<file path=ppt/slides/_rels/slide15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slideLayout" Target="../slideLayouts/slideLayout7.xml"/><Relationship Id="rId1" Type="http://schemas.openxmlformats.org/officeDocument/2006/relationships/tags" Target="../tags/tag376.xml"/></Relationships>
</file>

<file path=ppt/slides/_rels/slide15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slideLayout" Target="../slideLayouts/slideLayout7.xml"/><Relationship Id="rId1" Type="http://schemas.openxmlformats.org/officeDocument/2006/relationships/tags" Target="../tags/tag37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slideLayout" Target="../slideLayouts/slideLayout7.xml"/><Relationship Id="rId1" Type="http://schemas.openxmlformats.org/officeDocument/2006/relationships/tags" Target="../tags/tag378.xml"/></Relationships>
</file>

<file path=ppt/slides/_rels/slide159.xml.rels><?xml version="1.0" encoding="UTF-8" standalone="yes"?>
<Relationships xmlns="http://schemas.openxmlformats.org/package/2006/relationships"><Relationship Id="rId3" Type="http://schemas.openxmlformats.org/officeDocument/2006/relationships/tags" Target="../tags/tag381.xml"/><Relationship Id="rId2" Type="http://schemas.openxmlformats.org/officeDocument/2006/relationships/tags" Target="../tags/tag380.xml"/><Relationship Id="rId1" Type="http://schemas.openxmlformats.org/officeDocument/2006/relationships/tags" Target="../tags/tag379.xml"/><Relationship Id="rId5" Type="http://schemas.openxmlformats.org/officeDocument/2006/relationships/image" Target="../media/image116.jpeg"/><Relationship Id="rId4"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82.xml"/></Relationships>
</file>

<file path=ppt/slides/_rels/slide16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tags" Target="../tags/tag383.xml"/></Relationships>
</file>

<file path=ppt/slides/_rels/slide16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7.xml"/><Relationship Id="rId1" Type="http://schemas.openxmlformats.org/officeDocument/2006/relationships/tags" Target="../tags/tag384.xml"/></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6.xml"/><Relationship Id="rId1" Type="http://schemas.openxmlformats.org/officeDocument/2006/relationships/tags" Target="../tags/tag385.xml"/></Relationships>
</file>

<file path=ppt/slides/_rels/slide16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slideLayout" Target="../slideLayouts/slideLayout7.xml"/><Relationship Id="rId1" Type="http://schemas.openxmlformats.org/officeDocument/2006/relationships/tags" Target="../tags/tag387.xml"/></Relationships>
</file>

<file path=ppt/slides/_rels/slide16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slideLayout" Target="../slideLayouts/slideLayout7.xml"/><Relationship Id="rId1" Type="http://schemas.openxmlformats.org/officeDocument/2006/relationships/tags" Target="../tags/tag388.xml"/></Relationships>
</file>

<file path=ppt/slides/_rels/slide16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slideLayout" Target="../slideLayouts/slideLayout7.xml"/><Relationship Id="rId1" Type="http://schemas.openxmlformats.org/officeDocument/2006/relationships/tags" Target="../tags/tag389.xml"/></Relationships>
</file>

<file path=ppt/slides/_rels/slide16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slideLayout" Target="../slideLayouts/slideLayout7.xml"/><Relationship Id="rId1" Type="http://schemas.openxmlformats.org/officeDocument/2006/relationships/tags" Target="../tags/tag390.xml"/></Relationships>
</file>

<file path=ppt/slides/_rels/slide1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2.xml"/><Relationship Id="rId1" Type="http://schemas.openxmlformats.org/officeDocument/2006/relationships/tags" Target="../tags/tag391.xml"/></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4.xml"/><Relationship Id="rId1" Type="http://schemas.openxmlformats.org/officeDocument/2006/relationships/tags" Target="../tags/tag393.xml"/></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6.xml"/><Relationship Id="rId1" Type="http://schemas.openxmlformats.org/officeDocument/2006/relationships/tags" Target="../tags/tag395.xml"/></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8.xml"/><Relationship Id="rId1" Type="http://schemas.openxmlformats.org/officeDocument/2006/relationships/tags" Target="../tags/tag397.xml"/></Relationships>
</file>

<file path=ppt/slides/_rels/slide1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0.xml"/><Relationship Id="rId1" Type="http://schemas.openxmlformats.org/officeDocument/2006/relationships/tags" Target="../tags/tag399.xml"/></Relationships>
</file>

<file path=ppt/slides/_rels/slide1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2.xml"/><Relationship Id="rId1" Type="http://schemas.openxmlformats.org/officeDocument/2006/relationships/tags" Target="../tags/tag401.xml"/><Relationship Id="rId4" Type="http://schemas.openxmlformats.org/officeDocument/2006/relationships/image" Target="../media/image123.png"/></Relationships>
</file>

<file path=ppt/slides/_rels/slide1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4.xml"/><Relationship Id="rId1" Type="http://schemas.openxmlformats.org/officeDocument/2006/relationships/tags" Target="../tags/tag403.xml"/></Relationships>
</file>

<file path=ppt/slides/_rels/slide17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06.xml"/><Relationship Id="rId1" Type="http://schemas.openxmlformats.org/officeDocument/2006/relationships/tags" Target="../tags/tag405.xml"/><Relationship Id="rId4" Type="http://schemas.openxmlformats.org/officeDocument/2006/relationships/hyperlink" Target="http://www.next-up.org/pdf/EHS2006_HallbergOberfeld.pdf" TargetMode="External"/></Relationships>
</file>

<file path=ppt/slides/_rels/slide17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slideLayout" Target="../slideLayouts/slideLayout7.xml"/><Relationship Id="rId1" Type="http://schemas.openxmlformats.org/officeDocument/2006/relationships/tags" Target="../tags/tag407.xml"/></Relationships>
</file>

<file path=ppt/slides/_rels/slide17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7.xml"/><Relationship Id="rId1" Type="http://schemas.openxmlformats.org/officeDocument/2006/relationships/tags" Target="../tags/tag408.xml"/></Relationships>
</file>

<file path=ppt/slides/_rels/slide1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0.xml"/><Relationship Id="rId1" Type="http://schemas.openxmlformats.org/officeDocument/2006/relationships/tags" Target="../tags/tag409.xml"/></Relationships>
</file>

<file path=ppt/slides/_rels/slide1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2.xml"/><Relationship Id="rId1" Type="http://schemas.openxmlformats.org/officeDocument/2006/relationships/tags" Target="../tags/tag411.xml"/></Relationships>
</file>

<file path=ppt/slides/_rels/slide18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slideLayout" Target="../slideLayouts/slideLayout7.xml"/><Relationship Id="rId1" Type="http://schemas.openxmlformats.org/officeDocument/2006/relationships/tags" Target="../tags/tag413.xml"/></Relationships>
</file>

<file path=ppt/slides/_rels/slide18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tags" Target="../tags/tag414.xml"/></Relationships>
</file>

<file path=ppt/slides/_rels/slide182.xml.rels><?xml version="1.0" encoding="UTF-8" standalone="yes"?>
<Relationships xmlns="http://schemas.openxmlformats.org/package/2006/relationships"><Relationship Id="rId3" Type="http://schemas.openxmlformats.org/officeDocument/2006/relationships/tags" Target="../tags/tag417.xml"/><Relationship Id="rId2" Type="http://schemas.openxmlformats.org/officeDocument/2006/relationships/tags" Target="../tags/tag416.xml"/><Relationship Id="rId1" Type="http://schemas.openxmlformats.org/officeDocument/2006/relationships/tags" Target="../tags/tag415.xml"/><Relationship Id="rId4"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9.xml"/><Relationship Id="rId1" Type="http://schemas.openxmlformats.org/officeDocument/2006/relationships/tags" Target="../tags/tag418.xml"/></Relationships>
</file>

<file path=ppt/slides/_rels/slide1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1.xml"/><Relationship Id="rId1" Type="http://schemas.openxmlformats.org/officeDocument/2006/relationships/tags" Target="../tags/tag420.xml"/></Relationships>
</file>

<file path=ppt/slides/_rels/slide1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3.xml"/><Relationship Id="rId1" Type="http://schemas.openxmlformats.org/officeDocument/2006/relationships/tags" Target="../tags/tag422.xml"/></Relationships>
</file>

<file path=ppt/slides/_rels/slide186.xml.rels><?xml version="1.0" encoding="UTF-8" standalone="yes"?>
<Relationships xmlns="http://schemas.openxmlformats.org/package/2006/relationships"><Relationship Id="rId3" Type="http://schemas.openxmlformats.org/officeDocument/2006/relationships/tags" Target="../tags/tag426.xml"/><Relationship Id="rId7" Type="http://schemas.openxmlformats.org/officeDocument/2006/relationships/image" Target="../media/image130.jpeg"/><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tags" Target="../tags/tag429.xml"/><Relationship Id="rId2" Type="http://schemas.openxmlformats.org/officeDocument/2006/relationships/tags" Target="../tags/tag428.xml"/><Relationship Id="rId1" Type="http://schemas.openxmlformats.org/officeDocument/2006/relationships/tags" Target="../tags/tag427.xml"/><Relationship Id="rId4"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tags" Target="../tags/tag432.xml"/><Relationship Id="rId2" Type="http://schemas.openxmlformats.org/officeDocument/2006/relationships/tags" Target="../tags/tag431.xml"/><Relationship Id="rId1" Type="http://schemas.openxmlformats.org/officeDocument/2006/relationships/tags" Target="../tags/tag430.xml"/><Relationship Id="rId5" Type="http://schemas.openxmlformats.org/officeDocument/2006/relationships/image" Target="../media/image131.jpeg"/><Relationship Id="rId4"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4.xml"/><Relationship Id="rId1" Type="http://schemas.openxmlformats.org/officeDocument/2006/relationships/tags" Target="../tags/tag433.xml"/></Relationships>
</file>

<file path=ppt/slides/_rels/slide190.xml.rels><?xml version="1.0" encoding="UTF-8" standalone="yes"?>
<Relationships xmlns="http://schemas.openxmlformats.org/package/2006/relationships"><Relationship Id="rId3" Type="http://schemas.openxmlformats.org/officeDocument/2006/relationships/image" Target="../media/image132.gif"/><Relationship Id="rId2" Type="http://schemas.openxmlformats.org/officeDocument/2006/relationships/slideLayout" Target="../slideLayouts/slideLayout7.xml"/><Relationship Id="rId1" Type="http://schemas.openxmlformats.org/officeDocument/2006/relationships/tags" Target="../tags/tag435.xml"/></Relationships>
</file>

<file path=ppt/slides/_rels/slide19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slideLayout" Target="../slideLayouts/slideLayout7.xml"/><Relationship Id="rId1" Type="http://schemas.openxmlformats.org/officeDocument/2006/relationships/tags" Target="../tags/tag436.xml"/></Relationships>
</file>

<file path=ppt/slides/_rels/slide192.xml.rels><?xml version="1.0" encoding="UTF-8" standalone="yes"?>
<Relationships xmlns="http://schemas.openxmlformats.org/package/2006/relationships"><Relationship Id="rId3" Type="http://schemas.openxmlformats.org/officeDocument/2006/relationships/tags" Target="../tags/tag439.xml"/><Relationship Id="rId2" Type="http://schemas.openxmlformats.org/officeDocument/2006/relationships/tags" Target="../tags/tag438.xml"/><Relationship Id="rId1" Type="http://schemas.openxmlformats.org/officeDocument/2006/relationships/tags" Target="../tags/tag437.xml"/><Relationship Id="rId5" Type="http://schemas.openxmlformats.org/officeDocument/2006/relationships/image" Target="../media/image134.jpeg"/><Relationship Id="rId4"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tags" Target="../tags/tag442.xml"/><Relationship Id="rId7" Type="http://schemas.openxmlformats.org/officeDocument/2006/relationships/slideLayout" Target="../slideLayouts/slideLayout2.xml"/><Relationship Id="rId2" Type="http://schemas.openxmlformats.org/officeDocument/2006/relationships/tags" Target="../tags/tag441.xml"/><Relationship Id="rId1" Type="http://schemas.openxmlformats.org/officeDocument/2006/relationships/tags" Target="../tags/tag440.xml"/><Relationship Id="rId6" Type="http://schemas.openxmlformats.org/officeDocument/2006/relationships/tags" Target="../tags/tag445.xml"/><Relationship Id="rId5" Type="http://schemas.openxmlformats.org/officeDocument/2006/relationships/tags" Target="../tags/tag444.xml"/><Relationship Id="rId10" Type="http://schemas.openxmlformats.org/officeDocument/2006/relationships/image" Target="../media/image137.jpeg"/><Relationship Id="rId4" Type="http://schemas.openxmlformats.org/officeDocument/2006/relationships/tags" Target="../tags/tag443.xml"/><Relationship Id="rId9" Type="http://schemas.openxmlformats.org/officeDocument/2006/relationships/image" Target="../media/image136.jpeg"/></Relationships>
</file>

<file path=ppt/slides/_rels/slide1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7.xml"/><Relationship Id="rId1" Type="http://schemas.openxmlformats.org/officeDocument/2006/relationships/tags" Target="../tags/tag446.xml"/><Relationship Id="rId4" Type="http://schemas.openxmlformats.org/officeDocument/2006/relationships/image" Target="../media/image138.jpeg"/></Relationships>
</file>

<file path=ppt/slides/_rels/slide19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slideLayout" Target="../slideLayouts/slideLayout7.xml"/><Relationship Id="rId1" Type="http://schemas.openxmlformats.org/officeDocument/2006/relationships/tags" Target="../tags/tag448.xml"/></Relationships>
</file>

<file path=ppt/slides/_rels/slide1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0.xml"/><Relationship Id="rId1" Type="http://schemas.openxmlformats.org/officeDocument/2006/relationships/tags" Target="../tags/tag449.xml"/></Relationships>
</file>

<file path=ppt/slides/_rels/slide197.xml.rels><?xml version="1.0" encoding="UTF-8" standalone="yes"?>
<Relationships xmlns="http://schemas.openxmlformats.org/package/2006/relationships"><Relationship Id="rId3" Type="http://schemas.openxmlformats.org/officeDocument/2006/relationships/hyperlink" Target="http://web.next-up.org/lien.php?id=22791&amp;coid=2UVqeBMRqEb2Wd19GPgF&amp;xid=T2uQMFLsvNnimpC9SBvQ&amp;jid=Bb7QmMxcF9Kflck9iWS2&amp;eid=basses-laurentides-refuse@videotron.ca" TargetMode="External"/><Relationship Id="rId2" Type="http://schemas.openxmlformats.org/officeDocument/2006/relationships/slideLayout" Target="../slideLayouts/slideLayout7.xml"/><Relationship Id="rId1" Type="http://schemas.openxmlformats.org/officeDocument/2006/relationships/tags" Target="../tags/tag451.xml"/></Relationships>
</file>

<file path=ppt/slides/_rels/slide19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slideLayout" Target="../slideLayouts/slideLayout7.xml"/><Relationship Id="rId1" Type="http://schemas.openxmlformats.org/officeDocument/2006/relationships/tags" Target="../tags/tag452.xml"/></Relationships>
</file>

<file path=ppt/slides/_rels/slide19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53.xml"/></Relationships>
</file>

<file path=ppt/slides/_rels/slide2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5.xml"/><Relationship Id="rId1" Type="http://schemas.openxmlformats.org/officeDocument/2006/relationships/tags" Target="../tags/tag454.xml"/></Relationships>
</file>

<file path=ppt/slides/_rels/slide201.xml.rels><?xml version="1.0" encoding="UTF-8" standalone="yes"?>
<Relationships xmlns="http://schemas.openxmlformats.org/package/2006/relationships"><Relationship Id="rId3" Type="http://schemas.openxmlformats.org/officeDocument/2006/relationships/image" Target="../media/image141.gif"/><Relationship Id="rId2" Type="http://schemas.openxmlformats.org/officeDocument/2006/relationships/slideLayout" Target="../slideLayouts/slideLayout7.xml"/><Relationship Id="rId1" Type="http://schemas.openxmlformats.org/officeDocument/2006/relationships/tags" Target="../tags/tag456.xml"/></Relationships>
</file>

<file path=ppt/slides/_rels/slide20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58.xml"/><Relationship Id="rId1" Type="http://schemas.openxmlformats.org/officeDocument/2006/relationships/tags" Target="../tags/tag457.xml"/></Relationships>
</file>

<file path=ppt/slides/_rels/slide203.xml.rels><?xml version="1.0" encoding="UTF-8" standalone="yes"?>
<Relationships xmlns="http://schemas.openxmlformats.org/package/2006/relationships"><Relationship Id="rId3" Type="http://schemas.openxmlformats.org/officeDocument/2006/relationships/tags" Target="../tags/tag461.xml"/><Relationship Id="rId2" Type="http://schemas.openxmlformats.org/officeDocument/2006/relationships/tags" Target="../tags/tag460.xml"/><Relationship Id="rId1" Type="http://schemas.openxmlformats.org/officeDocument/2006/relationships/tags" Target="../tags/tag459.xml"/><Relationship Id="rId5" Type="http://schemas.openxmlformats.org/officeDocument/2006/relationships/image" Target="../media/image142.jpeg"/><Relationship Id="rId4"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3" Type="http://schemas.openxmlformats.org/officeDocument/2006/relationships/tags" Target="../tags/tag464.xml"/><Relationship Id="rId2" Type="http://schemas.openxmlformats.org/officeDocument/2006/relationships/tags" Target="../tags/tag463.xml"/><Relationship Id="rId1" Type="http://schemas.openxmlformats.org/officeDocument/2006/relationships/tags" Target="../tags/tag462.xml"/><Relationship Id="rId5" Type="http://schemas.openxmlformats.org/officeDocument/2006/relationships/image" Target="../media/image143.png"/><Relationship Id="rId4" Type="http://schemas.openxmlformats.org/officeDocument/2006/relationships/slideLayout" Target="../slideLayouts/slideLayout9.xml"/></Relationships>
</file>

<file path=ppt/slides/_rels/slide205.xml.rels><?xml version="1.0" encoding="UTF-8" standalone="yes"?>
<Relationships xmlns="http://schemas.openxmlformats.org/package/2006/relationships"><Relationship Id="rId3" Type="http://schemas.openxmlformats.org/officeDocument/2006/relationships/tags" Target="../tags/tag467.xml"/><Relationship Id="rId2" Type="http://schemas.openxmlformats.org/officeDocument/2006/relationships/tags" Target="../tags/tag466.xml"/><Relationship Id="rId1" Type="http://schemas.openxmlformats.org/officeDocument/2006/relationships/tags" Target="../tags/tag465.xml"/><Relationship Id="rId5" Type="http://schemas.openxmlformats.org/officeDocument/2006/relationships/image" Target="../media/image144.png"/><Relationship Id="rId4"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9.xml"/><Relationship Id="rId1" Type="http://schemas.openxmlformats.org/officeDocument/2006/relationships/tags" Target="../tags/tag468.xml"/></Relationships>
</file>

<file path=ppt/slides/_rels/slide2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1.xml"/><Relationship Id="rId1" Type="http://schemas.openxmlformats.org/officeDocument/2006/relationships/tags" Target="../tags/tag470.xml"/></Relationships>
</file>

<file path=ppt/slides/_rels/slide2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3.xml"/><Relationship Id="rId1" Type="http://schemas.openxmlformats.org/officeDocument/2006/relationships/tags" Target="../tags/tag472.xml"/></Relationships>
</file>

<file path=ppt/slides/_rels/slide2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5.xml"/><Relationship Id="rId1" Type="http://schemas.openxmlformats.org/officeDocument/2006/relationships/tags" Target="../tags/tag474.xml"/></Relationships>
</file>

<file path=ppt/slides/_rels/slide2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7.xml"/><Relationship Id="rId1" Type="http://schemas.openxmlformats.org/officeDocument/2006/relationships/tags" Target="../tags/tag476.xml"/></Relationships>
</file>

<file path=ppt/slides/_rels/slide2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9.xml"/><Relationship Id="rId1" Type="http://schemas.openxmlformats.org/officeDocument/2006/relationships/tags" Target="../tags/tag478.xml"/></Relationships>
</file>

<file path=ppt/slides/_rels/slide212.xml.rels><?xml version="1.0" encoding="UTF-8" standalone="yes"?>
<Relationships xmlns="http://schemas.openxmlformats.org/package/2006/relationships"><Relationship Id="rId3" Type="http://schemas.openxmlformats.org/officeDocument/2006/relationships/tags" Target="../tags/tag482.xml"/><Relationship Id="rId2" Type="http://schemas.openxmlformats.org/officeDocument/2006/relationships/tags" Target="../tags/tag481.xml"/><Relationship Id="rId1" Type="http://schemas.openxmlformats.org/officeDocument/2006/relationships/tags" Target="../tags/tag480.xml"/><Relationship Id="rId4"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3" Type="http://schemas.openxmlformats.org/officeDocument/2006/relationships/tags" Target="../tags/tag485.xml"/><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slideLayout" Target="../slideLayouts/slideLayout5.xml"/><Relationship Id="rId5" Type="http://schemas.openxmlformats.org/officeDocument/2006/relationships/tags" Target="../tags/tag487.xml"/><Relationship Id="rId4" Type="http://schemas.openxmlformats.org/officeDocument/2006/relationships/tags" Target="../tags/tag486.xml"/></Relationships>
</file>

<file path=ppt/slides/_rels/slide2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9.xml"/><Relationship Id="rId1" Type="http://schemas.openxmlformats.org/officeDocument/2006/relationships/tags" Target="../tags/tag488.xml"/></Relationships>
</file>

<file path=ppt/slides/_rels/slide2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1.xml"/><Relationship Id="rId1" Type="http://schemas.openxmlformats.org/officeDocument/2006/relationships/tags" Target="../tags/tag490.xml"/></Relationships>
</file>

<file path=ppt/slides/_rels/slide2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3.xml"/><Relationship Id="rId1" Type="http://schemas.openxmlformats.org/officeDocument/2006/relationships/tags" Target="../tags/tag492.xml"/></Relationships>
</file>

<file path=ppt/slides/_rels/slide217.xml.rels><?xml version="1.0" encoding="UTF-8" standalone="yes"?>
<Relationships xmlns="http://schemas.openxmlformats.org/package/2006/relationships"><Relationship Id="rId8" Type="http://schemas.openxmlformats.org/officeDocument/2006/relationships/tags" Target="../tags/tag501.xml"/><Relationship Id="rId13" Type="http://schemas.openxmlformats.org/officeDocument/2006/relationships/image" Target="../media/image145.png"/><Relationship Id="rId3" Type="http://schemas.openxmlformats.org/officeDocument/2006/relationships/tags" Target="../tags/tag496.xml"/><Relationship Id="rId7" Type="http://schemas.openxmlformats.org/officeDocument/2006/relationships/tags" Target="../tags/tag500.xml"/><Relationship Id="rId12" Type="http://schemas.openxmlformats.org/officeDocument/2006/relationships/slideLayout" Target="../slideLayouts/slideLayout2.xml"/><Relationship Id="rId2" Type="http://schemas.openxmlformats.org/officeDocument/2006/relationships/tags" Target="../tags/tag495.xml"/><Relationship Id="rId1" Type="http://schemas.openxmlformats.org/officeDocument/2006/relationships/tags" Target="../tags/tag494.xml"/><Relationship Id="rId6" Type="http://schemas.openxmlformats.org/officeDocument/2006/relationships/tags" Target="../tags/tag499.xml"/><Relationship Id="rId11" Type="http://schemas.openxmlformats.org/officeDocument/2006/relationships/tags" Target="../tags/tag504.xml"/><Relationship Id="rId5" Type="http://schemas.openxmlformats.org/officeDocument/2006/relationships/tags" Target="../tags/tag498.xml"/><Relationship Id="rId15" Type="http://schemas.openxmlformats.org/officeDocument/2006/relationships/image" Target="../media/image147.png"/><Relationship Id="rId10" Type="http://schemas.openxmlformats.org/officeDocument/2006/relationships/tags" Target="../tags/tag503.xml"/><Relationship Id="rId4" Type="http://schemas.openxmlformats.org/officeDocument/2006/relationships/tags" Target="../tags/tag497.xml"/><Relationship Id="rId9" Type="http://schemas.openxmlformats.org/officeDocument/2006/relationships/tags" Target="../tags/tag502.xml"/><Relationship Id="rId14" Type="http://schemas.openxmlformats.org/officeDocument/2006/relationships/image" Target="../media/image146.jpeg"/></Relationships>
</file>

<file path=ppt/slides/_rels/slide218.xml.rels><?xml version="1.0" encoding="UTF-8" standalone="yes"?>
<Relationships xmlns="http://schemas.openxmlformats.org/package/2006/relationships"><Relationship Id="rId3" Type="http://schemas.openxmlformats.org/officeDocument/2006/relationships/tags" Target="../tags/tag507.xml"/><Relationship Id="rId2" Type="http://schemas.openxmlformats.org/officeDocument/2006/relationships/tags" Target="../tags/tag506.xml"/><Relationship Id="rId1" Type="http://schemas.openxmlformats.org/officeDocument/2006/relationships/tags" Target="../tags/tag505.xml"/><Relationship Id="rId5" Type="http://schemas.openxmlformats.org/officeDocument/2006/relationships/image" Target="../media/image148.gif"/><Relationship Id="rId4"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9.xml"/><Relationship Id="rId1" Type="http://schemas.openxmlformats.org/officeDocument/2006/relationships/tags" Target="../tags/tag508.xml"/></Relationships>
</file>

<file path=ppt/slides/_rels/slide2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11.xml"/><Relationship Id="rId1" Type="http://schemas.openxmlformats.org/officeDocument/2006/relationships/tags" Target="../tags/tag510.xml"/></Relationships>
</file>

<file path=ppt/slides/_rels/slide2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13.xml"/><Relationship Id="rId1" Type="http://schemas.openxmlformats.org/officeDocument/2006/relationships/tags" Target="../tags/tag512.xml"/><Relationship Id="rId5" Type="http://schemas.openxmlformats.org/officeDocument/2006/relationships/image" Target="../media/image150.png"/><Relationship Id="rId4" Type="http://schemas.openxmlformats.org/officeDocument/2006/relationships/image" Target="../media/image149.png"/></Relationships>
</file>

<file path=ppt/slides/_rels/slide2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5.xml"/><Relationship Id="rId1" Type="http://schemas.openxmlformats.org/officeDocument/2006/relationships/tags" Target="../tags/tag514.xml"/></Relationships>
</file>

<file path=ppt/slides/_rels/slide2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16.xml"/></Relationships>
</file>

<file path=ppt/slides/_rels/slide224.xml.rels><?xml version="1.0" encoding="UTF-8" standalone="yes"?>
<Relationships xmlns="http://schemas.openxmlformats.org/package/2006/relationships"><Relationship Id="rId3" Type="http://schemas.openxmlformats.org/officeDocument/2006/relationships/tags" Target="../tags/tag519.xml"/><Relationship Id="rId2" Type="http://schemas.openxmlformats.org/officeDocument/2006/relationships/tags" Target="../tags/tag518.xml"/><Relationship Id="rId1" Type="http://schemas.openxmlformats.org/officeDocument/2006/relationships/tags" Target="../tags/tag517.xml"/><Relationship Id="rId6" Type="http://schemas.openxmlformats.org/officeDocument/2006/relationships/slideLayout" Target="../slideLayouts/slideLayout5.xml"/><Relationship Id="rId5" Type="http://schemas.openxmlformats.org/officeDocument/2006/relationships/tags" Target="../tags/tag521.xml"/><Relationship Id="rId4" Type="http://schemas.openxmlformats.org/officeDocument/2006/relationships/tags" Target="../tags/tag520.xml"/></Relationships>
</file>

<file path=ppt/slides/_rels/slide225.xml.rels><?xml version="1.0" encoding="UTF-8" standalone="yes"?>
<Relationships xmlns="http://schemas.openxmlformats.org/package/2006/relationships"><Relationship Id="rId3" Type="http://schemas.openxmlformats.org/officeDocument/2006/relationships/tags" Target="../tags/tag524.xml"/><Relationship Id="rId2" Type="http://schemas.openxmlformats.org/officeDocument/2006/relationships/tags" Target="../tags/tag523.xml"/><Relationship Id="rId1" Type="http://schemas.openxmlformats.org/officeDocument/2006/relationships/tags" Target="../tags/tag522.xml"/><Relationship Id="rId6" Type="http://schemas.openxmlformats.org/officeDocument/2006/relationships/image" Target="../media/image151.jpeg"/><Relationship Id="rId5" Type="http://schemas.openxmlformats.org/officeDocument/2006/relationships/slideLayout" Target="../slideLayouts/slideLayout4.xml"/><Relationship Id="rId4" Type="http://schemas.openxmlformats.org/officeDocument/2006/relationships/tags" Target="../tags/tag525.xml"/></Relationships>
</file>

<file path=ppt/slides/_rels/slide2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7.xml"/><Relationship Id="rId1" Type="http://schemas.openxmlformats.org/officeDocument/2006/relationships/tags" Target="../tags/tag526.xml"/></Relationships>
</file>

<file path=ppt/slides/_rels/slide227.xml.rels><?xml version="1.0" encoding="UTF-8" standalone="yes"?>
<Relationships xmlns="http://schemas.openxmlformats.org/package/2006/relationships"><Relationship Id="rId3" Type="http://schemas.openxmlformats.org/officeDocument/2006/relationships/tags" Target="../tags/tag530.xml"/><Relationship Id="rId2" Type="http://schemas.openxmlformats.org/officeDocument/2006/relationships/tags" Target="../tags/tag529.xml"/><Relationship Id="rId1" Type="http://schemas.openxmlformats.org/officeDocument/2006/relationships/tags" Target="../tags/tag528.xml"/><Relationship Id="rId5" Type="http://schemas.openxmlformats.org/officeDocument/2006/relationships/image" Target="../media/image152.jpeg"/><Relationship Id="rId4" Type="http://schemas.openxmlformats.org/officeDocument/2006/relationships/slideLayout" Target="../slideLayouts/slideLayout4.xml"/></Relationships>
</file>

<file path=ppt/slides/_rels/slide228.xml.rels><?xml version="1.0" encoding="UTF-8" standalone="yes"?>
<Relationships xmlns="http://schemas.openxmlformats.org/package/2006/relationships"><Relationship Id="rId3" Type="http://schemas.openxmlformats.org/officeDocument/2006/relationships/tags" Target="../tags/tag533.xml"/><Relationship Id="rId2" Type="http://schemas.openxmlformats.org/officeDocument/2006/relationships/tags" Target="../tags/tag532.xml"/><Relationship Id="rId1" Type="http://schemas.openxmlformats.org/officeDocument/2006/relationships/tags" Target="../tags/tag531.xml"/><Relationship Id="rId5" Type="http://schemas.openxmlformats.org/officeDocument/2006/relationships/image" Target="../media/image153.jpeg"/><Relationship Id="rId4" Type="http://schemas.openxmlformats.org/officeDocument/2006/relationships/slideLayout" Target="../slideLayouts/slideLayout4.xml"/></Relationships>
</file>

<file path=ppt/slides/_rels/slide229.xml.rels><?xml version="1.0" encoding="UTF-8" standalone="yes"?>
<Relationships xmlns="http://schemas.openxmlformats.org/package/2006/relationships"><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tags" Target="../tags/tag534.xml"/><Relationship Id="rId5" Type="http://schemas.openxmlformats.org/officeDocument/2006/relationships/image" Target="../media/image154.jpeg"/><Relationship Id="rId4" Type="http://schemas.openxmlformats.org/officeDocument/2006/relationships/slideLayout" Target="../slideLayouts/slideLayout4.xml"/></Relationships>
</file>

<file path=ppt/slides/_rels/slide23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38.xml"/><Relationship Id="rId1" Type="http://schemas.openxmlformats.org/officeDocument/2006/relationships/tags" Target="../tags/tag537.xml"/></Relationships>
</file>

<file path=ppt/slides/_rels/slide2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0.xml"/><Relationship Id="rId1" Type="http://schemas.openxmlformats.org/officeDocument/2006/relationships/tags" Target="../tags/tag539.xml"/></Relationships>
</file>

<file path=ppt/slides/_rels/slide232.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slideLayout" Target="../slideLayouts/slideLayout7.xml"/><Relationship Id="rId1" Type="http://schemas.openxmlformats.org/officeDocument/2006/relationships/tags" Target="../tags/tag541.xml"/></Relationships>
</file>

<file path=ppt/slides/_rels/slide2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43.xml"/><Relationship Id="rId1" Type="http://schemas.openxmlformats.org/officeDocument/2006/relationships/tags" Target="../tags/tag542.xml"/><Relationship Id="rId5" Type="http://schemas.openxmlformats.org/officeDocument/2006/relationships/image" Target="../media/image157.jpeg"/><Relationship Id="rId4" Type="http://schemas.openxmlformats.org/officeDocument/2006/relationships/image" Target="../media/image156.jpeg"/></Relationships>
</file>

<file path=ppt/slides/_rels/slide234.xml.rels><?xml version="1.0" encoding="UTF-8" standalone="yes"?>
<Relationships xmlns="http://schemas.openxmlformats.org/package/2006/relationships"><Relationship Id="rId3" Type="http://schemas.openxmlformats.org/officeDocument/2006/relationships/tags" Target="../tags/tag546.xml"/><Relationship Id="rId2" Type="http://schemas.openxmlformats.org/officeDocument/2006/relationships/tags" Target="../tags/tag545.xml"/><Relationship Id="rId1" Type="http://schemas.openxmlformats.org/officeDocument/2006/relationships/tags" Target="../tags/tag544.xml"/><Relationship Id="rId5" Type="http://schemas.openxmlformats.org/officeDocument/2006/relationships/image" Target="../media/image158.jpeg"/><Relationship Id="rId4"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48.xml"/><Relationship Id="rId1" Type="http://schemas.openxmlformats.org/officeDocument/2006/relationships/tags" Target="../tags/tag547.xml"/><Relationship Id="rId4" Type="http://schemas.openxmlformats.org/officeDocument/2006/relationships/image" Target="../media/image156.jpeg"/></Relationships>
</file>

<file path=ppt/slides/_rels/slide236.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slideLayout" Target="../slideLayouts/slideLayout7.xml"/><Relationship Id="rId1" Type="http://schemas.openxmlformats.org/officeDocument/2006/relationships/tags" Target="../tags/tag549.xml"/></Relationships>
</file>

<file path=ppt/slides/_rels/slide237.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slideLayout" Target="../slideLayouts/slideLayout7.xml"/><Relationship Id="rId1" Type="http://schemas.openxmlformats.org/officeDocument/2006/relationships/tags" Target="../tags/tag550.xml"/></Relationships>
</file>

<file path=ppt/slides/_rels/slide238.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slideLayout" Target="../slideLayouts/slideLayout7.xml"/><Relationship Id="rId1" Type="http://schemas.openxmlformats.org/officeDocument/2006/relationships/tags" Target="../tags/tag551.xml"/></Relationships>
</file>

<file path=ppt/slides/_rels/slide239.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554.xml"/><Relationship Id="rId7" Type="http://schemas.openxmlformats.org/officeDocument/2006/relationships/tags" Target="../tags/tag558.xml"/><Relationship Id="rId12" Type="http://schemas.openxmlformats.org/officeDocument/2006/relationships/image" Target="cid:a06240804cda73640d584@[66.171.55.16].1.0" TargetMode="External"/><Relationship Id="rId2" Type="http://schemas.openxmlformats.org/officeDocument/2006/relationships/tags" Target="../tags/tag553.xml"/><Relationship Id="rId1" Type="http://schemas.openxmlformats.org/officeDocument/2006/relationships/tags" Target="../tags/tag552.xml"/><Relationship Id="rId6" Type="http://schemas.openxmlformats.org/officeDocument/2006/relationships/tags" Target="../tags/tag557.xml"/><Relationship Id="rId11" Type="http://schemas.openxmlformats.org/officeDocument/2006/relationships/image" Target="../media/image163.jpeg"/><Relationship Id="rId5" Type="http://schemas.openxmlformats.org/officeDocument/2006/relationships/tags" Target="../tags/tag556.xml"/><Relationship Id="rId10" Type="http://schemas.openxmlformats.org/officeDocument/2006/relationships/image" Target="cid:a06240804cda73640d584@[66.171.55.16].1.1" TargetMode="External"/><Relationship Id="rId4" Type="http://schemas.openxmlformats.org/officeDocument/2006/relationships/tags" Target="../tags/tag555.xml"/><Relationship Id="rId9" Type="http://schemas.openxmlformats.org/officeDocument/2006/relationships/image" Target="../media/image162.jpeg"/></Relationships>
</file>

<file path=ppt/slides/_rels/slide240.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tags" Target="../tags/tag561.xml"/><Relationship Id="rId7" Type="http://schemas.openxmlformats.org/officeDocument/2006/relationships/image" Target="../media/image165.png"/><Relationship Id="rId2" Type="http://schemas.openxmlformats.org/officeDocument/2006/relationships/tags" Target="../tags/tag560.xml"/><Relationship Id="rId1" Type="http://schemas.openxmlformats.org/officeDocument/2006/relationships/tags" Target="../tags/tag559.xml"/><Relationship Id="rId6" Type="http://schemas.openxmlformats.org/officeDocument/2006/relationships/image" Target="../media/image164.jpeg"/><Relationship Id="rId5" Type="http://schemas.openxmlformats.org/officeDocument/2006/relationships/slideLayout" Target="../slideLayouts/slideLayout2.xml"/><Relationship Id="rId4" Type="http://schemas.openxmlformats.org/officeDocument/2006/relationships/tags" Target="../tags/tag562.xml"/></Relationships>
</file>

<file path=ppt/slides/_rels/slide2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4.xml"/><Relationship Id="rId1" Type="http://schemas.openxmlformats.org/officeDocument/2006/relationships/tags" Target="../tags/tag563.xml"/></Relationships>
</file>

<file path=ppt/slides/_rels/slide24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66.xml"/><Relationship Id="rId1" Type="http://schemas.openxmlformats.org/officeDocument/2006/relationships/tags" Target="../tags/tag565.xml"/></Relationships>
</file>

<file path=ppt/slides/_rels/slide2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8.xml"/><Relationship Id="rId1" Type="http://schemas.openxmlformats.org/officeDocument/2006/relationships/tags" Target="../tags/tag567.xml"/></Relationships>
</file>

<file path=ppt/slides/_rels/slide244.xml.rels><?xml version="1.0" encoding="UTF-8" standalone="yes"?>
<Relationships xmlns="http://schemas.openxmlformats.org/package/2006/relationships"><Relationship Id="rId3" Type="http://schemas.openxmlformats.org/officeDocument/2006/relationships/tags" Target="../tags/tag571.xml"/><Relationship Id="rId7" Type="http://schemas.openxmlformats.org/officeDocument/2006/relationships/image" Target="../media/image168.jpeg"/><Relationship Id="rId2" Type="http://schemas.openxmlformats.org/officeDocument/2006/relationships/tags" Target="../tags/tag570.xml"/><Relationship Id="rId1" Type="http://schemas.openxmlformats.org/officeDocument/2006/relationships/tags" Target="../tags/tag569.xml"/><Relationship Id="rId6" Type="http://schemas.openxmlformats.org/officeDocument/2006/relationships/image" Target="../media/image167.jpeg"/><Relationship Id="rId5" Type="http://schemas.openxmlformats.org/officeDocument/2006/relationships/slideLayout" Target="../slideLayouts/slideLayout2.xml"/><Relationship Id="rId4" Type="http://schemas.openxmlformats.org/officeDocument/2006/relationships/tags" Target="../tags/tag572.xml"/></Relationships>
</file>

<file path=ppt/slides/_rels/slide245.xml.rels><?xml version="1.0" encoding="UTF-8" standalone="yes"?>
<Relationships xmlns="http://schemas.openxmlformats.org/package/2006/relationships"><Relationship Id="rId3" Type="http://schemas.openxmlformats.org/officeDocument/2006/relationships/tags" Target="../tags/tag575.xml"/><Relationship Id="rId7" Type="http://schemas.openxmlformats.org/officeDocument/2006/relationships/image" Target="../media/image169.png"/><Relationship Id="rId2" Type="http://schemas.openxmlformats.org/officeDocument/2006/relationships/tags" Target="../tags/tag574.xml"/><Relationship Id="rId1" Type="http://schemas.openxmlformats.org/officeDocument/2006/relationships/tags" Target="../tags/tag573.xml"/><Relationship Id="rId6" Type="http://schemas.openxmlformats.org/officeDocument/2006/relationships/slideLayout" Target="../slideLayouts/slideLayout2.xml"/><Relationship Id="rId5" Type="http://schemas.openxmlformats.org/officeDocument/2006/relationships/tags" Target="../tags/tag577.xml"/><Relationship Id="rId4" Type="http://schemas.openxmlformats.org/officeDocument/2006/relationships/tags" Target="../tags/tag576.xml"/></Relationships>
</file>

<file path=ppt/slides/_rels/slide2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79.xml"/><Relationship Id="rId1" Type="http://schemas.openxmlformats.org/officeDocument/2006/relationships/tags" Target="../tags/tag578.xml"/></Relationships>
</file>

<file path=ppt/slides/_rels/slide247.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slideLayout" Target="../slideLayouts/slideLayout7.xml"/><Relationship Id="rId1" Type="http://schemas.openxmlformats.org/officeDocument/2006/relationships/tags" Target="../tags/tag580.xml"/></Relationships>
</file>

<file path=ppt/slides/_rels/slide2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2.xml"/><Relationship Id="rId1" Type="http://schemas.openxmlformats.org/officeDocument/2006/relationships/tags" Target="../tags/tag581.xml"/></Relationships>
</file>

<file path=ppt/slides/_rels/slide2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4.xml"/><Relationship Id="rId1" Type="http://schemas.openxmlformats.org/officeDocument/2006/relationships/tags" Target="../tags/tag583.xml"/></Relationships>
</file>

<file path=ppt/slides/_rels/slide250.xml.rels><?xml version="1.0" encoding="UTF-8" standalone="yes"?>
<Relationships xmlns="http://schemas.openxmlformats.org/package/2006/relationships"><Relationship Id="rId3" Type="http://schemas.openxmlformats.org/officeDocument/2006/relationships/tags" Target="../tags/tag587.xml"/><Relationship Id="rId2" Type="http://schemas.openxmlformats.org/officeDocument/2006/relationships/tags" Target="../tags/tag586.xml"/><Relationship Id="rId1" Type="http://schemas.openxmlformats.org/officeDocument/2006/relationships/tags" Target="../tags/tag585.xml"/><Relationship Id="rId5" Type="http://schemas.openxmlformats.org/officeDocument/2006/relationships/image" Target="../media/image171.png"/><Relationship Id="rId4"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590.xml"/><Relationship Id="rId7" Type="http://schemas.openxmlformats.org/officeDocument/2006/relationships/slideLayout" Target="../slideLayouts/slideLayout7.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5" Type="http://schemas.openxmlformats.org/officeDocument/2006/relationships/tags" Target="../tags/tag592.xml"/><Relationship Id="rId4" Type="http://schemas.openxmlformats.org/officeDocument/2006/relationships/tags" Target="../tags/tag591.xml"/></Relationships>
</file>

<file path=ppt/slides/_rels/slide2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95.xml"/><Relationship Id="rId1" Type="http://schemas.openxmlformats.org/officeDocument/2006/relationships/tags" Target="../tags/tag594.xml"/><Relationship Id="rId4" Type="http://schemas.openxmlformats.org/officeDocument/2006/relationships/image" Target="../media/image172.png"/></Relationships>
</file>

<file path=ppt/slides/_rels/slide253.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tags" Target="../tags/tag598.xml"/><Relationship Id="rId7" Type="http://schemas.openxmlformats.org/officeDocument/2006/relationships/image" Target="../media/image173.png"/><Relationship Id="rId2" Type="http://schemas.openxmlformats.org/officeDocument/2006/relationships/tags" Target="../tags/tag597.xml"/><Relationship Id="rId1" Type="http://schemas.openxmlformats.org/officeDocument/2006/relationships/tags" Target="../tags/tag596.xml"/><Relationship Id="rId6" Type="http://schemas.openxmlformats.org/officeDocument/2006/relationships/slideLayout" Target="../slideLayouts/slideLayout5.xml"/><Relationship Id="rId5" Type="http://schemas.openxmlformats.org/officeDocument/2006/relationships/tags" Target="../tags/tag600.xml"/><Relationship Id="rId4" Type="http://schemas.openxmlformats.org/officeDocument/2006/relationships/tags" Target="../tags/tag599.xml"/></Relationships>
</file>

<file path=ppt/slides/_rels/slide254.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603.xml"/><Relationship Id="rId7" Type="http://schemas.openxmlformats.org/officeDocument/2006/relationships/tags" Target="../tags/tag607.xml"/><Relationship Id="rId2" Type="http://schemas.openxmlformats.org/officeDocument/2006/relationships/tags" Target="../tags/tag602.xml"/><Relationship Id="rId1" Type="http://schemas.openxmlformats.org/officeDocument/2006/relationships/tags" Target="../tags/tag601.xml"/><Relationship Id="rId6" Type="http://schemas.openxmlformats.org/officeDocument/2006/relationships/tags" Target="../tags/tag606.xml"/><Relationship Id="rId5" Type="http://schemas.openxmlformats.org/officeDocument/2006/relationships/tags" Target="../tags/tag605.xml"/><Relationship Id="rId4" Type="http://schemas.openxmlformats.org/officeDocument/2006/relationships/tags" Target="../tags/tag604.xml"/><Relationship Id="rId9" Type="http://schemas.openxmlformats.org/officeDocument/2006/relationships/image" Target="../media/image175.png"/></Relationships>
</file>

<file path=ppt/slides/_rels/slide2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9.xml"/><Relationship Id="rId1" Type="http://schemas.openxmlformats.org/officeDocument/2006/relationships/tags" Target="../tags/tag608.xml"/></Relationships>
</file>

<file path=ppt/slides/_rels/slide256.xml.rels><?xml version="1.0" encoding="UTF-8" standalone="yes"?>
<Relationships xmlns="http://schemas.openxmlformats.org/package/2006/relationships"><Relationship Id="rId3" Type="http://schemas.openxmlformats.org/officeDocument/2006/relationships/tags" Target="../tags/tag612.xml"/><Relationship Id="rId2" Type="http://schemas.openxmlformats.org/officeDocument/2006/relationships/tags" Target="../tags/tag611.xml"/><Relationship Id="rId1" Type="http://schemas.openxmlformats.org/officeDocument/2006/relationships/tags" Target="../tags/tag610.xml"/><Relationship Id="rId4"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tags" Target="../tags/tag615.xml"/><Relationship Id="rId2" Type="http://schemas.openxmlformats.org/officeDocument/2006/relationships/tags" Target="../tags/tag614.xml"/><Relationship Id="rId1" Type="http://schemas.openxmlformats.org/officeDocument/2006/relationships/tags" Target="../tags/tag613.xml"/><Relationship Id="rId4"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7.xml"/><Relationship Id="rId1" Type="http://schemas.openxmlformats.org/officeDocument/2006/relationships/tags" Target="../tags/tag616.xml"/></Relationships>
</file>

<file path=ppt/slides/_rels/slide2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19.xml"/><Relationship Id="rId1" Type="http://schemas.openxmlformats.org/officeDocument/2006/relationships/tags" Target="../tags/tag618.xml"/><Relationship Id="rId4" Type="http://schemas.openxmlformats.org/officeDocument/2006/relationships/image" Target="../media/image83.png"/></Relationships>
</file>

<file path=ppt/slides/_rels/slide26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20.xml"/></Relationships>
</file>

<file path=ppt/slides/_rels/slide261.xml.rels><?xml version="1.0" encoding="UTF-8" standalone="yes"?>
<Relationships xmlns="http://schemas.openxmlformats.org/package/2006/relationships"><Relationship Id="rId3" Type="http://schemas.openxmlformats.org/officeDocument/2006/relationships/tags" Target="../tags/tag623.xml"/><Relationship Id="rId2" Type="http://schemas.openxmlformats.org/officeDocument/2006/relationships/tags" Target="../tags/tag622.xml"/><Relationship Id="rId1" Type="http://schemas.openxmlformats.org/officeDocument/2006/relationships/tags" Target="../tags/tag621.xml"/><Relationship Id="rId4" Type="http://schemas.openxmlformats.org/officeDocument/2006/relationships/slideLayout" Target="../slideLayouts/slideLayout4.xml"/></Relationships>
</file>

<file path=ppt/slides/_rels/slide2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24.xml"/></Relationships>
</file>

<file path=ppt/slides/_rels/slide2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6.xml"/><Relationship Id="rId1" Type="http://schemas.openxmlformats.org/officeDocument/2006/relationships/tags" Target="../tags/tag625.xml"/></Relationships>
</file>

<file path=ppt/slides/_rels/slide2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8.xml"/><Relationship Id="rId1" Type="http://schemas.openxmlformats.org/officeDocument/2006/relationships/tags" Target="../tags/tag627.xml"/></Relationships>
</file>

<file path=ppt/slides/_rels/slide2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0.xml"/><Relationship Id="rId1" Type="http://schemas.openxmlformats.org/officeDocument/2006/relationships/tags" Target="../tags/tag629.xml"/></Relationships>
</file>

<file path=ppt/slides/_rels/slide2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2.xml"/><Relationship Id="rId1" Type="http://schemas.openxmlformats.org/officeDocument/2006/relationships/tags" Target="../tags/tag631.xml"/></Relationships>
</file>

<file path=ppt/slides/_rels/slide267.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slideLayout" Target="../slideLayouts/slideLayout7.xml"/><Relationship Id="rId1" Type="http://schemas.openxmlformats.org/officeDocument/2006/relationships/tags" Target="../tags/tag633.xml"/></Relationships>
</file>

<file path=ppt/slides/_rels/slide268.xml.rels><?xml version="1.0" encoding="UTF-8" standalone="yes"?>
<Relationships xmlns="http://schemas.openxmlformats.org/package/2006/relationships"><Relationship Id="rId3" Type="http://schemas.openxmlformats.org/officeDocument/2006/relationships/tags" Target="../tags/tag636.xml"/><Relationship Id="rId2" Type="http://schemas.openxmlformats.org/officeDocument/2006/relationships/tags" Target="../tags/tag635.xml"/><Relationship Id="rId1" Type="http://schemas.openxmlformats.org/officeDocument/2006/relationships/tags" Target="../tags/tag634.xml"/><Relationship Id="rId6" Type="http://schemas.openxmlformats.org/officeDocument/2006/relationships/slideLayout" Target="../slideLayouts/slideLayout5.xml"/><Relationship Id="rId5" Type="http://schemas.openxmlformats.org/officeDocument/2006/relationships/tags" Target="../tags/tag638.xml"/><Relationship Id="rId4" Type="http://schemas.openxmlformats.org/officeDocument/2006/relationships/tags" Target="../tags/tag637.xml"/></Relationships>
</file>

<file path=ppt/slides/_rels/slide269.xml.rels><?xml version="1.0" encoding="UTF-8" standalone="yes"?>
<Relationships xmlns="http://schemas.openxmlformats.org/package/2006/relationships"><Relationship Id="rId3" Type="http://schemas.openxmlformats.org/officeDocument/2006/relationships/tags" Target="../tags/tag641.xml"/><Relationship Id="rId7" Type="http://schemas.openxmlformats.org/officeDocument/2006/relationships/image" Target="../media/image178.png"/><Relationship Id="rId2" Type="http://schemas.openxmlformats.org/officeDocument/2006/relationships/tags" Target="../tags/tag640.xml"/><Relationship Id="rId1" Type="http://schemas.openxmlformats.org/officeDocument/2006/relationships/tags" Target="../tags/tag639.xml"/><Relationship Id="rId6" Type="http://schemas.openxmlformats.org/officeDocument/2006/relationships/image" Target="../media/image177.png"/><Relationship Id="rId5" Type="http://schemas.openxmlformats.org/officeDocument/2006/relationships/slideLayout" Target="../slideLayouts/slideLayout2.xml"/><Relationship Id="rId4" Type="http://schemas.openxmlformats.org/officeDocument/2006/relationships/tags" Target="../tags/tag642.xml"/></Relationships>
</file>

<file path=ppt/slides/_rels/slide270.xml.rels><?xml version="1.0" encoding="UTF-8" standalone="yes"?>
<Relationships xmlns="http://schemas.openxmlformats.org/package/2006/relationships"><Relationship Id="rId3" Type="http://schemas.openxmlformats.org/officeDocument/2006/relationships/tags" Target="../tags/tag645.xml"/><Relationship Id="rId2" Type="http://schemas.openxmlformats.org/officeDocument/2006/relationships/tags" Target="../tags/tag644.xml"/><Relationship Id="rId1" Type="http://schemas.openxmlformats.org/officeDocument/2006/relationships/tags" Target="../tags/tag643.xml"/><Relationship Id="rId5" Type="http://schemas.openxmlformats.org/officeDocument/2006/relationships/image" Target="../media/image179.gif"/><Relationship Id="rId4"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tags" Target="../tags/tag648.xml"/><Relationship Id="rId2" Type="http://schemas.openxmlformats.org/officeDocument/2006/relationships/tags" Target="../tags/tag647.xml"/><Relationship Id="rId1" Type="http://schemas.openxmlformats.org/officeDocument/2006/relationships/tags" Target="../tags/tag646.xml"/><Relationship Id="rId6" Type="http://schemas.openxmlformats.org/officeDocument/2006/relationships/slideLayout" Target="../slideLayouts/slideLayout5.xml"/><Relationship Id="rId5" Type="http://schemas.openxmlformats.org/officeDocument/2006/relationships/tags" Target="../tags/tag650.xml"/><Relationship Id="rId4" Type="http://schemas.openxmlformats.org/officeDocument/2006/relationships/tags" Target="../tags/tag649.xml"/></Relationships>
</file>

<file path=ppt/slides/_rels/slide27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51.xml"/></Relationships>
</file>

<file path=ppt/slides/_rels/slide273.xml.rels><?xml version="1.0" encoding="UTF-8" standalone="yes"?>
<Relationships xmlns="http://schemas.openxmlformats.org/package/2006/relationships"><Relationship Id="rId3" Type="http://schemas.openxmlformats.org/officeDocument/2006/relationships/tags" Target="../tags/tag654.xml"/><Relationship Id="rId2" Type="http://schemas.openxmlformats.org/officeDocument/2006/relationships/tags" Target="../tags/tag653.xml"/><Relationship Id="rId1" Type="http://schemas.openxmlformats.org/officeDocument/2006/relationships/tags" Target="../tags/tag652.xml"/><Relationship Id="rId5" Type="http://schemas.openxmlformats.org/officeDocument/2006/relationships/image" Target="../media/image180.jpeg"/><Relationship Id="rId4"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tags" Target="../tags/tag657.xml"/><Relationship Id="rId2" Type="http://schemas.openxmlformats.org/officeDocument/2006/relationships/tags" Target="../tags/tag656.xml"/><Relationship Id="rId1" Type="http://schemas.openxmlformats.org/officeDocument/2006/relationships/tags" Target="../tags/tag655.xml"/><Relationship Id="rId5" Type="http://schemas.openxmlformats.org/officeDocument/2006/relationships/image" Target="../media/image181.png"/><Relationship Id="rId4"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9.xml"/><Relationship Id="rId1" Type="http://schemas.openxmlformats.org/officeDocument/2006/relationships/tags" Target="../tags/tag658.xml"/></Relationships>
</file>

<file path=ppt/slides/_rels/slide2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1.xml"/><Relationship Id="rId1" Type="http://schemas.openxmlformats.org/officeDocument/2006/relationships/tags" Target="../tags/tag660.xml"/></Relationships>
</file>

<file path=ppt/slides/_rels/slide2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3.xml"/><Relationship Id="rId1" Type="http://schemas.openxmlformats.org/officeDocument/2006/relationships/tags" Target="../tags/tag662.xml"/></Relationships>
</file>

<file path=ppt/slides/_rels/slide2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5.xml"/><Relationship Id="rId1" Type="http://schemas.openxmlformats.org/officeDocument/2006/relationships/tags" Target="../tags/tag664.xml"/><Relationship Id="rId6" Type="http://schemas.openxmlformats.org/officeDocument/2006/relationships/hyperlink" Target="http://www.assnat.qc.ca/fr/deputes/index.html" TargetMode="External"/><Relationship Id="rId5" Type="http://schemas.openxmlformats.org/officeDocument/2006/relationships/hyperlink" Target="mailto:greffe@regie-energie.qc.ca" TargetMode="External"/><Relationship Id="rId4" Type="http://schemas.openxmlformats.org/officeDocument/2006/relationships/hyperlink" Target="mailto:ministre@mrnf.gouv.qc.ca" TargetMode="External"/></Relationships>
</file>

<file path=ppt/slides/_rels/slide2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7.xml"/><Relationship Id="rId1" Type="http://schemas.openxmlformats.org/officeDocument/2006/relationships/tags" Target="../tags/tag666.xml"/></Relationships>
</file>

<file path=ppt/slides/_rels/slide28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slideLayout" Target="../slideLayouts/slideLayout7.xml"/><Relationship Id="rId1" Type="http://schemas.openxmlformats.org/officeDocument/2006/relationships/tags" Target="../tags/tag668.xml"/></Relationships>
</file>

<file path=ppt/slides/_rels/slide2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0.xml"/><Relationship Id="rId1" Type="http://schemas.openxmlformats.org/officeDocument/2006/relationships/tags" Target="../tags/tag669.xml"/></Relationships>
</file>

<file path=ppt/slides/_rels/slide282.xml.rels><?xml version="1.0" encoding="UTF-8" standalone="yes"?>
<Relationships xmlns="http://schemas.openxmlformats.org/package/2006/relationships"><Relationship Id="rId3" Type="http://schemas.openxmlformats.org/officeDocument/2006/relationships/tags" Target="../tags/tag673.xml"/><Relationship Id="rId2" Type="http://schemas.openxmlformats.org/officeDocument/2006/relationships/tags" Target="../tags/tag672.xml"/><Relationship Id="rId1" Type="http://schemas.openxmlformats.org/officeDocument/2006/relationships/tags" Target="../tags/tag671.xml"/><Relationship Id="rId5" Type="http://schemas.openxmlformats.org/officeDocument/2006/relationships/image" Target="../media/image183.jpeg"/><Relationship Id="rId4"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5.xml"/><Relationship Id="rId1" Type="http://schemas.openxmlformats.org/officeDocument/2006/relationships/tags" Target="../tags/tag674.xml"/></Relationships>
</file>

<file path=ppt/slides/_rels/slide284.xml.rels><?xml version="1.0" encoding="UTF-8" standalone="yes"?>
<Relationships xmlns="http://schemas.openxmlformats.org/package/2006/relationships"><Relationship Id="rId3" Type="http://schemas.openxmlformats.org/officeDocument/2006/relationships/hyperlink" Target="http://www.facebook.com/BassesLaurentidesRefuse" TargetMode="External"/><Relationship Id="rId2" Type="http://schemas.openxmlformats.org/officeDocument/2006/relationships/slideLayout" Target="../slideLayouts/slideLayout7.xml"/><Relationship Id="rId1" Type="http://schemas.openxmlformats.org/officeDocument/2006/relationships/tags" Target="../tags/tag676.xml"/><Relationship Id="rId4" Type="http://schemas.openxmlformats.org/officeDocument/2006/relationships/hyperlink" Target="http://refusonslescompteurs.wordpress.com/" TargetMode="External"/></Relationships>
</file>

<file path=ppt/slides/_rels/slide28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78.xml"/><Relationship Id="rId1" Type="http://schemas.openxmlformats.org/officeDocument/2006/relationships/tags" Target="../tags/tag6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custDataLst>
              <p:tags r:id="rId1"/>
            </p:custDataLst>
          </p:nvPr>
        </p:nvSpPr>
        <p:spPr/>
        <p:txBody>
          <a:bodyPr/>
          <a:lstStyle/>
          <a:p>
            <a:r>
              <a:rPr lang="en-CA" i="1" dirty="0" smtClean="0"/>
              <a:t>Basses-Laurentides Refuse</a:t>
            </a:r>
            <a:endParaRPr lang="fr-CA" i="1" dirty="0"/>
          </a:p>
        </p:txBody>
      </p:sp>
      <p:sp>
        <p:nvSpPr>
          <p:cNvPr id="5" name="Sous-titre 4"/>
          <p:cNvSpPr>
            <a:spLocks noGrp="1"/>
          </p:cNvSpPr>
          <p:nvPr>
            <p:ph type="subTitle" idx="1"/>
            <p:custDataLst>
              <p:tags r:id="rId2"/>
            </p:custDataLst>
          </p:nvPr>
        </p:nvSpPr>
        <p:spPr/>
        <p:txBody>
          <a:bodyPr>
            <a:normAutofit fontScale="77500" lnSpcReduction="20000"/>
          </a:bodyPr>
          <a:lstStyle/>
          <a:p>
            <a:pPr algn="l"/>
            <a:r>
              <a:rPr lang="fr-CA" dirty="0" smtClean="0">
                <a:latin typeface="Arial" pitchFamily="34" charset="0"/>
                <a:cs typeface="Arial" pitchFamily="34" charset="0"/>
              </a:rPr>
              <a:t>Mouvement citoyen qui  s’oppose à l’installation des compteurs intelligents qu’Hydro-Québec veut nous imposer  considérant :</a:t>
            </a:r>
          </a:p>
          <a:p>
            <a:pPr algn="l"/>
            <a:endParaRPr lang="fr-CA" dirty="0" smtClean="0">
              <a:latin typeface="Arial" pitchFamily="34" charset="0"/>
              <a:cs typeface="Arial" pitchFamily="34" charset="0"/>
            </a:endParaRPr>
          </a:p>
          <a:p>
            <a:pPr lvl="0" algn="l">
              <a:buFont typeface="Arial" pitchFamily="34" charset="0"/>
              <a:buChar char="•"/>
            </a:pPr>
            <a:r>
              <a:rPr lang="fr-CA" dirty="0" smtClean="0">
                <a:latin typeface="Arial" pitchFamily="34" charset="0"/>
                <a:cs typeface="Arial" pitchFamily="34" charset="0"/>
              </a:rPr>
              <a:t> l’atteinte à la santé et à la vie privée </a:t>
            </a:r>
          </a:p>
          <a:p>
            <a:pPr lvl="0" algn="l">
              <a:buFont typeface="Arial" pitchFamily="34" charset="0"/>
              <a:buChar char="•"/>
            </a:pPr>
            <a:r>
              <a:rPr lang="fr-CA" dirty="0" smtClean="0">
                <a:latin typeface="Arial" pitchFamily="34" charset="0"/>
                <a:cs typeface="Arial" pitchFamily="34" charset="0"/>
              </a:rPr>
              <a:t> les enjeux économiques et sociopolitiques</a:t>
            </a:r>
          </a:p>
          <a:p>
            <a:pPr algn="l"/>
            <a:endParaRPr lang="fr-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lstStyle/>
          <a:p>
            <a:r>
              <a:rPr lang="en-CA" dirty="0" smtClean="0"/>
              <a:t>Principe de </a:t>
            </a:r>
            <a:r>
              <a:rPr lang="en-CA" dirty="0" err="1" smtClean="0"/>
              <a:t>précaution</a:t>
            </a:r>
            <a:endParaRPr lang="fr-CA" dirty="0"/>
          </a:p>
        </p:txBody>
      </p:sp>
      <p:sp>
        <p:nvSpPr>
          <p:cNvPr id="3" name="Sous-titre 2"/>
          <p:cNvSpPr>
            <a:spLocks noGrp="1"/>
          </p:cNvSpPr>
          <p:nvPr>
            <p:ph type="subTitle" idx="1"/>
            <p:custDataLst>
              <p:tags r:id="rId2"/>
            </p:custDataLst>
          </p:nvPr>
        </p:nvSpPr>
        <p:spPr/>
        <p:txBody>
          <a:bodyPr/>
          <a:lstStyle/>
          <a:p>
            <a:r>
              <a:rPr lang="en-CA" dirty="0" smtClean="0">
                <a:latin typeface="Arial" pitchFamily="34" charset="0"/>
                <a:cs typeface="Arial" pitchFamily="34" charset="0"/>
              </a:rPr>
              <a:t>Face aux compteurs </a:t>
            </a:r>
            <a:r>
              <a:rPr lang="en-CA" dirty="0" smtClean="0">
                <a:latin typeface="Arial" pitchFamily="34" charset="0"/>
                <a:cs typeface="Arial" pitchFamily="34" charset="0"/>
              </a:rPr>
              <a:t>« </a:t>
            </a:r>
            <a:r>
              <a:rPr lang="en-CA" dirty="0" err="1" smtClean="0">
                <a:latin typeface="Arial" pitchFamily="34" charset="0"/>
                <a:cs typeface="Arial" pitchFamily="34" charset="0"/>
              </a:rPr>
              <a:t>intelligents</a:t>
            </a:r>
            <a:r>
              <a:rPr lang="en-CA" dirty="0" smtClean="0">
                <a:latin typeface="Arial" pitchFamily="34" charset="0"/>
                <a:cs typeface="Arial" pitchFamily="34" charset="0"/>
              </a:rPr>
              <a:t> » </a:t>
            </a:r>
            <a:r>
              <a:rPr lang="en-CA" dirty="0" err="1" smtClean="0">
                <a:latin typeface="Arial" pitchFamily="34" charset="0"/>
                <a:cs typeface="Arial" pitchFamily="34" charset="0"/>
              </a:rPr>
              <a:t>d’Hydro</a:t>
            </a:r>
            <a:r>
              <a:rPr lang="en-CA" dirty="0" smtClean="0">
                <a:latin typeface="Arial" pitchFamily="34" charset="0"/>
                <a:cs typeface="Arial" pitchFamily="34" charset="0"/>
              </a:rPr>
              <a:t>-Québec</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Principe de </a:t>
            </a:r>
            <a:r>
              <a:rPr lang="en-CA" dirty="0" err="1" smtClean="0"/>
              <a:t>précaution</a:t>
            </a:r>
            <a:endParaRPr lang="fr-CA" dirty="0"/>
          </a:p>
        </p:txBody>
      </p:sp>
      <p:sp>
        <p:nvSpPr>
          <p:cNvPr id="3" name="Espace réservé du contenu 2"/>
          <p:cNvSpPr>
            <a:spLocks noGrp="1"/>
          </p:cNvSpPr>
          <p:nvPr>
            <p:ph idx="1"/>
            <p:custDataLst>
              <p:tags r:id="rId2"/>
            </p:custDataLst>
          </p:nvPr>
        </p:nvSpPr>
        <p:spPr/>
        <p:txBody>
          <a:bodyPr/>
          <a:lstStyle/>
          <a:p>
            <a:r>
              <a:rPr lang="fr-CA" b="1" dirty="0" smtClean="0">
                <a:latin typeface="Arial" pitchFamily="34" charset="0"/>
                <a:cs typeface="Arial" pitchFamily="34" charset="0"/>
              </a:rPr>
              <a:t>Rio 1992 - PRINCIPE 15 – </a:t>
            </a:r>
            <a:r>
              <a:rPr lang="fr-CA" b="1" i="1" dirty="0" smtClean="0">
                <a:latin typeface="Arial" pitchFamily="34" charset="0"/>
                <a:cs typeface="Arial" pitchFamily="34" charset="0"/>
              </a:rPr>
              <a:t>« Pour protéger l'environnement, des mesures de précaution doivent être largement appliquées par les États selon leurs capacités. En cas de risque de dommages graves ou irréversibles, </a:t>
            </a:r>
            <a:r>
              <a:rPr lang="fr-CA" b="1" i="1" u="sng" dirty="0" smtClean="0">
                <a:latin typeface="Arial" pitchFamily="34" charset="0"/>
                <a:cs typeface="Arial" pitchFamily="34" charset="0"/>
              </a:rPr>
              <a:t>l'absence de certitude scientifique absolue ne doit pas servir de prétexte pour remettre à plus tard l'adoption de mesures effectives visant à prévenir la dégradation de l'environnement.</a:t>
            </a:r>
            <a:r>
              <a:rPr lang="fr-CA" b="1"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467544" y="2492896"/>
            <a:ext cx="8305800" cy="1143000"/>
          </a:xfrm>
        </p:spPr>
        <p:txBody>
          <a:bodyPr>
            <a:normAutofit fontScale="90000"/>
          </a:bodyPr>
          <a:lstStyle/>
          <a:p>
            <a:pPr algn="ctr"/>
            <a:r>
              <a:rPr lang="fr-CA" i="1" dirty="0" smtClean="0"/>
              <a:t>Manque de preuve n’est pas une preuve (d’innocuité)</a:t>
            </a:r>
            <a:endParaRPr lang="fr-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Ils</a:t>
            </a:r>
            <a:r>
              <a:rPr lang="en-CA" dirty="0" smtClean="0"/>
              <a:t> </a:t>
            </a:r>
            <a:r>
              <a:rPr lang="en-CA" dirty="0" err="1" smtClean="0"/>
              <a:t>ont</a:t>
            </a:r>
            <a:r>
              <a:rPr lang="en-CA" dirty="0" smtClean="0"/>
              <a:t> </a:t>
            </a:r>
            <a:r>
              <a:rPr lang="en-CA" dirty="0" err="1" smtClean="0"/>
              <a:t>adopté</a:t>
            </a:r>
            <a:r>
              <a:rPr lang="en-CA" dirty="0" smtClean="0"/>
              <a:t> le </a:t>
            </a:r>
            <a:r>
              <a:rPr lang="en-CA" dirty="0" err="1" smtClean="0"/>
              <a:t>principe</a:t>
            </a:r>
            <a:r>
              <a:rPr lang="en-CA" dirty="0" smtClean="0"/>
              <a:t> 15</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dirty="0" smtClean="0">
                <a:latin typeface="Arial Narrow" pitchFamily="34" charset="0"/>
              </a:rPr>
              <a:t>l’Organisation mondiale de la santé (OMS), </a:t>
            </a:r>
          </a:p>
          <a:p>
            <a:r>
              <a:rPr lang="fr-CA" dirty="0" smtClean="0">
                <a:latin typeface="Arial Narrow" pitchFamily="34" charset="0"/>
              </a:rPr>
              <a:t>l’Agence de protection de la santé du Royaume-Uni (UK HPA), </a:t>
            </a:r>
          </a:p>
          <a:p>
            <a:r>
              <a:rPr lang="fr-CA" dirty="0" smtClean="0">
                <a:latin typeface="Arial Narrow" pitchFamily="34" charset="0"/>
              </a:rPr>
              <a:t>le Panel-conseil sur le cancer du Président des États-Unis,</a:t>
            </a:r>
          </a:p>
          <a:p>
            <a:r>
              <a:rPr lang="fr-CA" dirty="0" smtClean="0">
                <a:latin typeface="Arial Narrow" pitchFamily="34" charset="0"/>
              </a:rPr>
              <a:t>l’Agence française de sécurité sanitaire de l’environnement et du travail (AFFSET),</a:t>
            </a:r>
          </a:p>
          <a:p>
            <a:r>
              <a:rPr lang="fr-CA" dirty="0" smtClean="0">
                <a:latin typeface="Arial Narrow" pitchFamily="34" charset="0"/>
              </a:rPr>
              <a:t> l’Assemblée parlementaire du Conseil de l’Europe,  </a:t>
            </a:r>
          </a:p>
          <a:p>
            <a:r>
              <a:rPr lang="fr-CA" dirty="0" smtClean="0">
                <a:latin typeface="Arial Narrow" pitchFamily="34" charset="0"/>
              </a:rPr>
              <a:t>le Parlement européen et </a:t>
            </a:r>
          </a:p>
          <a:p>
            <a:r>
              <a:rPr lang="fr-CA" dirty="0" smtClean="0">
                <a:latin typeface="Arial Narrow" pitchFamily="34" charset="0"/>
              </a:rPr>
              <a:t>l’ensemble des auteurs scientifiques du rapport </a:t>
            </a:r>
            <a:r>
              <a:rPr lang="fr-CA" dirty="0" err="1" smtClean="0">
                <a:latin typeface="Arial Narrow" pitchFamily="34" charset="0"/>
              </a:rPr>
              <a:t>BioInitiative</a:t>
            </a:r>
            <a:r>
              <a:rPr lang="fr-CA" dirty="0" smtClean="0">
                <a:latin typeface="Arial Narrow" pitchFamily="34" charset="0"/>
              </a:rPr>
              <a:t> 2012 recommandent de prendre des mesures de précaution afin de réduire l’exposition aux radiofréquences bien en-deçà des normes actuelles.</a:t>
            </a:r>
            <a:endParaRPr lang="fr-CA" dirty="0">
              <a:latin typeface="Arial Narrow"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Pourquoi</a:t>
            </a:r>
            <a:r>
              <a:rPr lang="en-CA" dirty="0" smtClean="0"/>
              <a:t> </a:t>
            </a:r>
            <a:r>
              <a:rPr lang="en-CA" dirty="0" err="1" smtClean="0"/>
              <a:t>refuser</a:t>
            </a:r>
            <a:r>
              <a:rPr lang="en-CA" dirty="0" smtClean="0"/>
              <a:t>?</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dirty="0" smtClean="0">
                <a:latin typeface="Arial" pitchFamily="34" charset="0"/>
                <a:cs typeface="Arial" pitchFamily="34" charset="0"/>
              </a:rPr>
              <a:t>La Régie de l’énergie, le 5 octobre 2012, autorise le déploiement de compteurs de deuxième génération par Hydro-Québec, </a:t>
            </a:r>
            <a:r>
              <a:rPr lang="fr-CA" b="1" dirty="0" smtClean="0">
                <a:latin typeface="Arial" pitchFamily="34" charset="0"/>
                <a:cs typeface="Arial" pitchFamily="34" charset="0"/>
              </a:rPr>
              <a:t>sans considération pour la santé. </a:t>
            </a:r>
          </a:p>
          <a:p>
            <a:r>
              <a:rPr lang="fr-CA" dirty="0" smtClean="0">
                <a:latin typeface="Arial" pitchFamily="34" charset="0"/>
                <a:cs typeface="Arial" pitchFamily="34" charset="0"/>
              </a:rPr>
              <a:t>Le compteur à radiofréquences fait </a:t>
            </a:r>
            <a:r>
              <a:rPr lang="fr-CA" b="1" u="sng" dirty="0" smtClean="0">
                <a:latin typeface="Arial" pitchFamily="34" charset="0"/>
                <a:cs typeface="Arial" pitchFamily="34" charset="0"/>
              </a:rPr>
              <a:t>plus que doubler l’exposition aux champs électromagnétiques </a:t>
            </a:r>
            <a:r>
              <a:rPr lang="fr-CA" dirty="0" smtClean="0">
                <a:latin typeface="Arial" pitchFamily="34" charset="0"/>
                <a:cs typeface="Arial" pitchFamily="34" charset="0"/>
              </a:rPr>
              <a:t>(CEM), de nombreuses personnes deviennent sérieusement malades suite à l’exposition aux ondes des compteurs à radiofréquences. </a:t>
            </a:r>
          </a:p>
          <a:p>
            <a:r>
              <a:rPr lang="fr-CA" dirty="0" smtClean="0">
                <a:latin typeface="Arial" pitchFamily="34" charset="0"/>
                <a:cs typeface="Arial" pitchFamily="34" charset="0"/>
              </a:rPr>
              <a:t>Pour une première fois, les gens sont exposés aux radiofréquences dans </a:t>
            </a:r>
            <a:r>
              <a:rPr lang="fr-CA" b="1" dirty="0" smtClean="0">
                <a:latin typeface="Arial" pitchFamily="34" charset="0"/>
                <a:cs typeface="Arial" pitchFamily="34" charset="0"/>
              </a:rPr>
              <a:t>leur propre maison, sur une base continue et contre leur gré. </a:t>
            </a:r>
          </a:p>
          <a:p>
            <a:endParaRPr lang="fr-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réalité smart meter.png"/>
          <p:cNvPicPr>
            <a:picLocks noChangeAspect="1"/>
          </p:cNvPicPr>
          <p:nvPr>
            <p:custDataLst>
              <p:tags r:id="rId1"/>
            </p:custDataLst>
          </p:nvPr>
        </p:nvPicPr>
        <p:blipFill>
          <a:blip r:embed="rId4" cstate="print"/>
          <a:stretch>
            <a:fillRect/>
          </a:stretch>
        </p:blipFill>
        <p:spPr>
          <a:xfrm>
            <a:off x="1403648" y="0"/>
            <a:ext cx="5680861" cy="5769012"/>
          </a:xfrm>
          <a:prstGeom prst="rect">
            <a:avLst/>
          </a:prstGeom>
        </p:spPr>
      </p:pic>
      <p:sp>
        <p:nvSpPr>
          <p:cNvPr id="5" name="Rectangle 4"/>
          <p:cNvSpPr/>
          <p:nvPr>
            <p:custDataLst>
              <p:tags r:id="rId2"/>
            </p:custDataLst>
          </p:nvPr>
        </p:nvSpPr>
        <p:spPr>
          <a:xfrm>
            <a:off x="251520" y="5534561"/>
            <a:ext cx="8568952" cy="1323439"/>
          </a:xfrm>
          <a:prstGeom prst="rect">
            <a:avLst/>
          </a:prstGeom>
        </p:spPr>
        <p:txBody>
          <a:bodyPr wrap="square">
            <a:spAutoFit/>
          </a:bodyPr>
          <a:lstStyle/>
          <a:p>
            <a:r>
              <a:rPr lang="fr-CA" sz="1600" b="1" dirty="0" smtClean="0"/>
              <a:t>Compteur intelligent </a:t>
            </a:r>
            <a:r>
              <a:rPr lang="fr-CA" sz="1600" b="1" dirty="0" err="1" smtClean="0"/>
              <a:t>Landis</a:t>
            </a:r>
            <a:r>
              <a:rPr lang="fr-CA" sz="1600" b="1" dirty="0" smtClean="0"/>
              <a:t>+</a:t>
            </a:r>
            <a:r>
              <a:rPr lang="fr-CA" sz="1600" b="1" dirty="0" err="1" smtClean="0"/>
              <a:t>Gyr</a:t>
            </a:r>
            <a:r>
              <a:rPr lang="fr-CA" sz="1600" b="1" dirty="0" smtClean="0"/>
              <a:t> en Californie. </a:t>
            </a:r>
            <a:r>
              <a:rPr lang="fr-CA" sz="1600" dirty="0" smtClean="0"/>
              <a:t>Comparaison du niveau d’exposition du corps entier aux radiofréquences de diverses sources en </a:t>
            </a:r>
            <a:r>
              <a:rPr lang="fr-CA" sz="1600" dirty="0" err="1" smtClean="0"/>
              <a:t>μW</a:t>
            </a:r>
            <a:r>
              <a:rPr lang="fr-CA" sz="1600" dirty="0" smtClean="0"/>
              <a:t>/cm</a:t>
            </a:r>
            <a:r>
              <a:rPr lang="fr-CA" sz="1600" baseline="30000" dirty="0" smtClean="0"/>
              <a:t>2</a:t>
            </a:r>
            <a:r>
              <a:rPr lang="fr-CA" sz="1600" dirty="0" smtClean="0"/>
              <a:t> dans le temps [corrigé pour un cycle de travail donnée et l'exposition de corps entier extrapolés de la dose assumée du téléphone portable à l'oreille]. </a:t>
            </a:r>
            <a:r>
              <a:rPr lang="fr-CA" sz="1600" dirty="0" smtClean="0">
                <a:latin typeface="Arial" pitchFamily="34" charset="0"/>
                <a:cs typeface="Arial" pitchFamily="34" charset="0"/>
              </a:rPr>
              <a:t>Source : Commentaires sur le projet de rapport par la CCST « </a:t>
            </a:r>
            <a:r>
              <a:rPr lang="fr-CA" sz="1600" dirty="0" err="1" smtClean="0">
                <a:latin typeface="Arial" pitchFamily="34" charset="0"/>
                <a:cs typeface="Arial" pitchFamily="34" charset="0"/>
              </a:rPr>
              <a:t>Health</a:t>
            </a:r>
            <a:r>
              <a:rPr lang="fr-CA" sz="1600" dirty="0" smtClean="0">
                <a:latin typeface="Arial" pitchFamily="34" charset="0"/>
                <a:cs typeface="Arial" pitchFamily="34" charset="0"/>
              </a:rPr>
              <a:t> Impacts </a:t>
            </a:r>
            <a:r>
              <a:rPr lang="fr-CA" sz="1600" dirty="0" err="1" smtClean="0">
                <a:latin typeface="Arial" pitchFamily="34" charset="0"/>
                <a:cs typeface="Arial" pitchFamily="34" charset="0"/>
              </a:rPr>
              <a:t>od</a:t>
            </a:r>
            <a:r>
              <a:rPr lang="fr-CA" sz="1600" dirty="0" smtClean="0">
                <a:latin typeface="Arial" pitchFamily="34" charset="0"/>
                <a:cs typeface="Arial" pitchFamily="34" charset="0"/>
              </a:rPr>
              <a:t> Radio </a:t>
            </a:r>
            <a:r>
              <a:rPr lang="fr-CA" sz="1600" dirty="0" err="1" smtClean="0">
                <a:latin typeface="Arial" pitchFamily="34" charset="0"/>
                <a:cs typeface="Arial" pitchFamily="34" charset="0"/>
              </a:rPr>
              <a:t>Frequency</a:t>
            </a:r>
            <a:r>
              <a:rPr lang="fr-CA" sz="1600" dirty="0" smtClean="0">
                <a:latin typeface="Arial" pitchFamily="34" charset="0"/>
                <a:cs typeface="Arial" pitchFamily="34" charset="0"/>
              </a:rPr>
              <a:t> </a:t>
            </a:r>
            <a:r>
              <a:rPr lang="fr-CA" sz="1600" dirty="0" err="1" smtClean="0">
                <a:latin typeface="Arial" pitchFamily="34" charset="0"/>
                <a:cs typeface="Arial" pitchFamily="34" charset="0"/>
              </a:rPr>
              <a:t>from</a:t>
            </a:r>
            <a:r>
              <a:rPr lang="fr-CA" sz="1600" dirty="0" smtClean="0">
                <a:latin typeface="Arial" pitchFamily="34" charset="0"/>
                <a:cs typeface="Arial" pitchFamily="34" charset="0"/>
              </a:rPr>
              <a:t> </a:t>
            </a:r>
            <a:r>
              <a:rPr lang="fr-CA" sz="1600" dirty="0" err="1" smtClean="0">
                <a:latin typeface="Arial" pitchFamily="34" charset="0"/>
                <a:cs typeface="Arial" pitchFamily="34" charset="0"/>
              </a:rPr>
              <a:t>Smat</a:t>
            </a:r>
            <a:r>
              <a:rPr lang="fr-CA" sz="1600" dirty="0" smtClean="0">
                <a:latin typeface="Arial" pitchFamily="34" charset="0"/>
                <a:cs typeface="Arial" pitchFamily="34" charset="0"/>
              </a:rPr>
              <a:t> </a:t>
            </a:r>
            <a:r>
              <a:rPr lang="fr-CA" sz="1600" dirty="0" err="1" smtClean="0">
                <a:latin typeface="Arial" pitchFamily="34" charset="0"/>
                <a:cs typeface="Arial" pitchFamily="34" charset="0"/>
              </a:rPr>
              <a:t>Meters</a:t>
            </a:r>
            <a:r>
              <a:rPr lang="fr-CA" sz="1600" dirty="0" smtClean="0">
                <a:latin typeface="Arial" pitchFamily="34" charset="0"/>
                <a:cs typeface="Arial" pitchFamily="34" charset="0"/>
              </a:rPr>
              <a:t> » par Daniel </a:t>
            </a:r>
            <a:r>
              <a:rPr lang="fr-CA" sz="1600" dirty="0" err="1" smtClean="0">
                <a:latin typeface="Arial" pitchFamily="34" charset="0"/>
                <a:cs typeface="Arial" pitchFamily="34" charset="0"/>
              </a:rPr>
              <a:t>Hirsch</a:t>
            </a:r>
            <a:r>
              <a:rPr lang="fr-CA" sz="1600" dirty="0" smtClean="0">
                <a:latin typeface="Arial" pitchFamily="34" charset="0"/>
                <a:cs typeface="Arial" pitchFamily="34" charset="0"/>
              </a:rPr>
              <a:t> -31-01-2011</a:t>
            </a:r>
            <a:endParaRPr lang="fr-CA"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custDataLst>
              <p:tags r:id="rId1"/>
            </p:custDataLst>
          </p:nvPr>
        </p:nvPicPr>
        <p:blipFill>
          <a:blip r:embed="rId3" cstate="print"/>
          <a:srcRect/>
          <a:stretch>
            <a:fillRect/>
          </a:stretch>
        </p:blipFill>
        <p:spPr bwMode="auto">
          <a:xfrm>
            <a:off x="-360234" y="-162549"/>
            <a:ext cx="9504234" cy="70205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Valeur_2000_2009_Moyenne_900MHz_2500MHz_Uk_Fr.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1980-2013.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Radiofréquences</a:t>
            </a:r>
            <a:r>
              <a:rPr lang="en-CA" dirty="0" smtClean="0"/>
              <a:t> </a:t>
            </a:r>
            <a:r>
              <a:rPr lang="en-CA" dirty="0" err="1" smtClean="0"/>
              <a:t>artificielles</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buNone/>
            </a:pPr>
            <a:endParaRPr lang="en-CA" dirty="0" smtClean="0"/>
          </a:p>
          <a:p>
            <a:pPr>
              <a:buNone/>
            </a:pPr>
            <a:r>
              <a:rPr lang="en-CA" dirty="0" err="1" smtClean="0">
                <a:latin typeface="Arial" pitchFamily="34" charset="0"/>
                <a:cs typeface="Arial" pitchFamily="34" charset="0"/>
              </a:rPr>
              <a:t>Depuis</a:t>
            </a:r>
            <a:r>
              <a:rPr lang="en-CA" dirty="0" smtClean="0">
                <a:latin typeface="Arial" pitchFamily="34" charset="0"/>
                <a:cs typeface="Arial" pitchFamily="34" charset="0"/>
              </a:rPr>
              <a:t> la </a:t>
            </a:r>
            <a:r>
              <a:rPr lang="en-CA" dirty="0" err="1" smtClean="0">
                <a:latin typeface="Arial" pitchFamily="34" charset="0"/>
                <a:cs typeface="Arial" pitchFamily="34" charset="0"/>
              </a:rPr>
              <a:t>deuxième</a:t>
            </a:r>
            <a:r>
              <a:rPr lang="en-CA" dirty="0" smtClean="0">
                <a:latin typeface="Arial" pitchFamily="34" charset="0"/>
                <a:cs typeface="Arial" pitchFamily="34" charset="0"/>
              </a:rPr>
              <a:t> guerre </a:t>
            </a:r>
            <a:r>
              <a:rPr lang="en-CA" dirty="0" err="1" smtClean="0">
                <a:latin typeface="Arial" pitchFamily="34" charset="0"/>
                <a:cs typeface="Arial" pitchFamily="34" charset="0"/>
              </a:rPr>
              <a:t>mondiale</a:t>
            </a:r>
            <a:r>
              <a:rPr lang="en-CA" dirty="0" smtClean="0">
                <a:latin typeface="Arial" pitchFamily="34" charset="0"/>
                <a:cs typeface="Arial" pitchFamily="34" charset="0"/>
              </a:rPr>
              <a:t>, </a:t>
            </a:r>
            <a:r>
              <a:rPr lang="en-CA" dirty="0" err="1" smtClean="0">
                <a:latin typeface="Arial" pitchFamily="34" charset="0"/>
                <a:cs typeface="Arial" pitchFamily="34" charset="0"/>
              </a:rPr>
              <a:t>notre</a:t>
            </a:r>
            <a:r>
              <a:rPr lang="en-CA" dirty="0" smtClean="0">
                <a:latin typeface="Arial" pitchFamily="34" charset="0"/>
                <a:cs typeface="Arial" pitchFamily="34" charset="0"/>
              </a:rPr>
              <a:t> exposition aux </a:t>
            </a:r>
            <a:r>
              <a:rPr lang="en-CA" dirty="0" err="1" smtClean="0">
                <a:latin typeface="Arial" pitchFamily="34" charset="0"/>
                <a:cs typeface="Arial" pitchFamily="34" charset="0"/>
              </a:rPr>
              <a:t>radiofréquences</a:t>
            </a:r>
            <a:r>
              <a:rPr lang="en-CA" dirty="0" smtClean="0">
                <a:latin typeface="Arial" pitchFamily="34" charset="0"/>
                <a:cs typeface="Arial" pitchFamily="34" charset="0"/>
              </a:rPr>
              <a:t> </a:t>
            </a:r>
            <a:r>
              <a:rPr lang="en-CA" dirty="0" err="1" smtClean="0">
                <a:latin typeface="Arial" pitchFamily="34" charset="0"/>
                <a:cs typeface="Arial" pitchFamily="34" charset="0"/>
              </a:rPr>
              <a:t>artificielles</a:t>
            </a:r>
            <a:r>
              <a:rPr lang="en-CA" dirty="0" smtClean="0">
                <a:latin typeface="Arial" pitchFamily="34" charset="0"/>
                <a:cs typeface="Arial" pitchFamily="34" charset="0"/>
              </a:rPr>
              <a:t> </a:t>
            </a:r>
            <a:r>
              <a:rPr lang="en-CA" dirty="0" err="1" smtClean="0">
                <a:latin typeface="Arial" pitchFamily="34" charset="0"/>
                <a:cs typeface="Arial" pitchFamily="34" charset="0"/>
              </a:rPr>
              <a:t>dans</a:t>
            </a:r>
            <a:r>
              <a:rPr lang="en-CA" dirty="0" smtClean="0">
                <a:latin typeface="Arial" pitchFamily="34" charset="0"/>
                <a:cs typeface="Arial" pitchFamily="34" charset="0"/>
              </a:rPr>
              <a:t> </a:t>
            </a:r>
            <a:r>
              <a:rPr lang="en-CA" dirty="0" err="1" smtClean="0">
                <a:latin typeface="Arial" pitchFamily="34" charset="0"/>
                <a:cs typeface="Arial" pitchFamily="34" charset="0"/>
              </a:rPr>
              <a:t>notre</a:t>
            </a:r>
            <a:r>
              <a:rPr lang="en-CA" dirty="0" smtClean="0">
                <a:latin typeface="Arial" pitchFamily="34" charset="0"/>
                <a:cs typeface="Arial" pitchFamily="34" charset="0"/>
              </a:rPr>
              <a:t> </a:t>
            </a:r>
            <a:r>
              <a:rPr lang="en-CA" dirty="0" err="1" smtClean="0">
                <a:latin typeface="Arial" pitchFamily="34" charset="0"/>
                <a:cs typeface="Arial" pitchFamily="34" charset="0"/>
              </a:rPr>
              <a:t>environnement</a:t>
            </a:r>
            <a:r>
              <a:rPr lang="en-CA" dirty="0" smtClean="0">
                <a:latin typeface="Arial" pitchFamily="34" charset="0"/>
                <a:cs typeface="Arial" pitchFamily="34" charset="0"/>
              </a:rPr>
              <a:t> </a:t>
            </a:r>
            <a:r>
              <a:rPr lang="en-CA" dirty="0" err="1" smtClean="0">
                <a:latin typeface="Arial" pitchFamily="34" charset="0"/>
                <a:cs typeface="Arial" pitchFamily="34" charset="0"/>
              </a:rPr>
              <a:t>ont</a:t>
            </a:r>
            <a:r>
              <a:rPr lang="en-CA" dirty="0" smtClean="0">
                <a:latin typeface="Arial" pitchFamily="34" charset="0"/>
                <a:cs typeface="Arial" pitchFamily="34" charset="0"/>
              </a:rPr>
              <a:t> </a:t>
            </a:r>
            <a:r>
              <a:rPr lang="en-CA" dirty="0" err="1" smtClean="0">
                <a:latin typeface="Arial" pitchFamily="34" charset="0"/>
                <a:cs typeface="Arial" pitchFamily="34" charset="0"/>
              </a:rPr>
              <a:t>augmenté</a:t>
            </a:r>
            <a:r>
              <a:rPr lang="en-CA" dirty="0" smtClean="0">
                <a:latin typeface="Arial" pitchFamily="34" charset="0"/>
                <a:cs typeface="Arial" pitchFamily="34" charset="0"/>
              </a:rPr>
              <a:t> de:</a:t>
            </a:r>
          </a:p>
          <a:p>
            <a:pPr>
              <a:buNone/>
            </a:pPr>
            <a:endParaRPr lang="en-CA" dirty="0" smtClean="0">
              <a:latin typeface="Arial" pitchFamily="34" charset="0"/>
              <a:cs typeface="Arial" pitchFamily="34" charset="0"/>
            </a:endParaRPr>
          </a:p>
          <a:p>
            <a:pPr algn="ctr">
              <a:buNone/>
            </a:pPr>
            <a:r>
              <a:rPr lang="en-CA" dirty="0" smtClean="0">
                <a:latin typeface="Arial" pitchFamily="34" charset="0"/>
                <a:cs typeface="Arial" pitchFamily="34" charset="0"/>
              </a:rPr>
              <a:t>10 trillion des </a:t>
            </a:r>
            <a:r>
              <a:rPr lang="en-CA" dirty="0" err="1" smtClean="0">
                <a:latin typeface="Arial" pitchFamily="34" charset="0"/>
                <a:cs typeface="Arial" pitchFamily="34" charset="0"/>
              </a:rPr>
              <a:t>fois</a:t>
            </a:r>
            <a:r>
              <a:rPr lang="en-CA" dirty="0" smtClean="0">
                <a:latin typeface="Arial" pitchFamily="34" charset="0"/>
                <a:cs typeface="Arial" pitchFamily="34" charset="0"/>
              </a:rPr>
              <a:t> : </a:t>
            </a:r>
            <a:r>
              <a:rPr lang="fr-CA" sz="4000" dirty="0" smtClean="0">
                <a:latin typeface="Arial" pitchFamily="34" charset="0"/>
                <a:cs typeface="Arial" pitchFamily="34" charset="0"/>
              </a:rPr>
              <a:t>10</a:t>
            </a:r>
            <a:r>
              <a:rPr lang="fr-CA" sz="4000" baseline="30000" dirty="0" smtClean="0">
                <a:latin typeface="Arial" pitchFamily="34" charset="0"/>
                <a:cs typeface="Arial" pitchFamily="34" charset="0"/>
              </a:rPr>
              <a:t>18</a:t>
            </a:r>
          </a:p>
          <a:p>
            <a:pPr>
              <a:buNone/>
            </a:pPr>
            <a:endParaRPr lang="en-CA" sz="4000" baseline="30000" dirty="0" smtClean="0">
              <a:latin typeface="Arial" pitchFamily="34" charset="0"/>
              <a:cs typeface="Arial" pitchFamily="34" charset="0"/>
            </a:endParaRPr>
          </a:p>
          <a:p>
            <a:pPr algn="ctr">
              <a:buNone/>
            </a:pPr>
            <a:r>
              <a:rPr lang="en-CA" sz="7200" baseline="30000" dirty="0" smtClean="0">
                <a:latin typeface="Arial" pitchFamily="34" charset="0"/>
                <a:cs typeface="Arial" pitchFamily="34" charset="0"/>
              </a:rPr>
              <a:t>10 000 000 000 000 000 000</a:t>
            </a:r>
            <a:endParaRPr lang="fr-CA" sz="7200" dirty="0" smtClean="0">
              <a:latin typeface="Arial" pitchFamily="34" charset="0"/>
              <a:cs typeface="Arial" pitchFamily="34" charset="0"/>
            </a:endParaRPr>
          </a:p>
          <a:p>
            <a:pPr>
              <a:buNone/>
            </a:pPr>
            <a:endParaRPr lang="fr-CA"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685800" y="514352"/>
            <a:ext cx="2743200" cy="610392"/>
          </a:xfrm>
        </p:spPr>
        <p:txBody>
          <a:bodyPr>
            <a:normAutofit/>
          </a:bodyPr>
          <a:lstStyle/>
          <a:p>
            <a:r>
              <a:rPr lang="en-CA" sz="2800" dirty="0" smtClean="0"/>
              <a:t>Information</a:t>
            </a:r>
            <a:endParaRPr lang="fr-CA" sz="2800" dirty="0"/>
          </a:p>
        </p:txBody>
      </p:sp>
      <p:sp>
        <p:nvSpPr>
          <p:cNvPr id="6" name="Espace réservé du texte 5"/>
          <p:cNvSpPr>
            <a:spLocks noGrp="1"/>
          </p:cNvSpPr>
          <p:nvPr>
            <p:ph type="body" idx="2"/>
            <p:custDataLst>
              <p:tags r:id="rId2"/>
            </p:custDataLst>
          </p:nvPr>
        </p:nvSpPr>
        <p:spPr>
          <a:xfrm>
            <a:off x="685800" y="1196752"/>
            <a:ext cx="2743200" cy="5051648"/>
          </a:xfrm>
        </p:spPr>
        <p:txBody>
          <a:bodyPr>
            <a:normAutofit fontScale="92500" lnSpcReduction="10000"/>
          </a:bodyPr>
          <a:lstStyle/>
          <a:p>
            <a:pPr>
              <a:buFont typeface="Arial" pitchFamily="34" charset="0"/>
              <a:buChar char="•"/>
            </a:pPr>
            <a:r>
              <a:rPr lang="en-CA" dirty="0" smtClean="0"/>
              <a:t>  </a:t>
            </a:r>
            <a:r>
              <a:rPr lang="en-CA" sz="1800" dirty="0" smtClean="0">
                <a:latin typeface="Arial" pitchFamily="34" charset="0"/>
                <a:cs typeface="Arial" pitchFamily="34" charset="0"/>
              </a:rPr>
              <a:t>Les </a:t>
            </a:r>
            <a:r>
              <a:rPr lang="en-CA" sz="1800" dirty="0" err="1" smtClean="0">
                <a:latin typeface="Arial" pitchFamily="34" charset="0"/>
                <a:cs typeface="Arial" pitchFamily="34" charset="0"/>
              </a:rPr>
              <a:t>différents</a:t>
            </a:r>
            <a:r>
              <a:rPr lang="en-CA" sz="1800" dirty="0" smtClean="0">
                <a:latin typeface="Arial" pitchFamily="34" charset="0"/>
                <a:cs typeface="Arial" pitchFamily="34" charset="0"/>
              </a:rPr>
              <a:t> compteurs</a:t>
            </a:r>
          </a:p>
          <a:p>
            <a:pPr>
              <a:buFont typeface="Arial" pitchFamily="34" charset="0"/>
              <a:buChar char="•"/>
            </a:pPr>
            <a:r>
              <a:rPr lang="fr-CA" sz="1800" dirty="0" smtClean="0">
                <a:latin typeface="Arial" pitchFamily="34" charset="0"/>
                <a:cs typeface="Arial" pitchFamily="34" charset="0"/>
              </a:rPr>
              <a:t> Le </a:t>
            </a:r>
            <a:r>
              <a:rPr lang="fr-CA" sz="1800" dirty="0">
                <a:latin typeface="Arial" pitchFamily="34" charset="0"/>
                <a:cs typeface="Arial" pitchFamily="34" charset="0"/>
              </a:rPr>
              <a:t>smart </a:t>
            </a:r>
            <a:r>
              <a:rPr lang="fr-CA" sz="1800" dirty="0" err="1">
                <a:latin typeface="Arial" pitchFamily="34" charset="0"/>
                <a:cs typeface="Arial" pitchFamily="34" charset="0"/>
              </a:rPr>
              <a:t>grid</a:t>
            </a:r>
            <a:endParaRPr lang="fr-CA" sz="1800" dirty="0">
              <a:latin typeface="Arial" pitchFamily="34" charset="0"/>
              <a:cs typeface="Arial" pitchFamily="34" charset="0"/>
            </a:endParaRPr>
          </a:p>
          <a:p>
            <a:pPr>
              <a:buFont typeface="Arial" pitchFamily="34" charset="0"/>
              <a:buChar char="•"/>
            </a:pPr>
            <a:r>
              <a:rPr lang="fr-CA" sz="1800" dirty="0" smtClean="0">
                <a:latin typeface="Arial" pitchFamily="34" charset="0"/>
                <a:cs typeface="Arial" pitchFamily="34" charset="0"/>
              </a:rPr>
              <a:t> Code de sécurité  </a:t>
            </a:r>
            <a:r>
              <a:rPr lang="fr-CA" sz="1800" dirty="0">
                <a:latin typeface="Arial" pitchFamily="34" charset="0"/>
                <a:cs typeface="Arial" pitchFamily="34" charset="0"/>
              </a:rPr>
              <a:t>6</a:t>
            </a:r>
          </a:p>
          <a:p>
            <a:pPr>
              <a:buFont typeface="Arial" pitchFamily="34" charset="0"/>
              <a:buChar char="•"/>
            </a:pPr>
            <a:r>
              <a:rPr lang="fr-CA" sz="1800" dirty="0" smtClean="0">
                <a:latin typeface="Arial" pitchFamily="34" charset="0"/>
                <a:cs typeface="Arial" pitchFamily="34" charset="0"/>
              </a:rPr>
              <a:t> La </a:t>
            </a:r>
            <a:r>
              <a:rPr lang="fr-CA" sz="1800" dirty="0">
                <a:latin typeface="Arial" pitchFamily="34" charset="0"/>
                <a:cs typeface="Arial" pitchFamily="34" charset="0"/>
              </a:rPr>
              <a:t>santé </a:t>
            </a:r>
          </a:p>
          <a:p>
            <a:pPr>
              <a:buFont typeface="Arial" pitchFamily="34" charset="0"/>
              <a:buChar char="•"/>
            </a:pPr>
            <a:r>
              <a:rPr lang="fr-CA" sz="1800" dirty="0" smtClean="0">
                <a:latin typeface="Arial" pitchFamily="34" charset="0"/>
                <a:cs typeface="Arial" pitchFamily="34" charset="0"/>
              </a:rPr>
              <a:t> Les </a:t>
            </a:r>
            <a:r>
              <a:rPr lang="fr-CA" sz="1800" dirty="0">
                <a:latin typeface="Arial" pitchFamily="34" charset="0"/>
                <a:cs typeface="Arial" pitchFamily="34" charset="0"/>
              </a:rPr>
              <a:t>études</a:t>
            </a:r>
          </a:p>
          <a:p>
            <a:pPr>
              <a:buFont typeface="Arial" pitchFamily="34" charset="0"/>
              <a:buChar char="•"/>
            </a:pPr>
            <a:r>
              <a:rPr lang="fr-CA" sz="1800" dirty="0" smtClean="0">
                <a:latin typeface="Arial" pitchFamily="34" charset="0"/>
                <a:cs typeface="Arial" pitchFamily="34" charset="0"/>
              </a:rPr>
              <a:t> Les </a:t>
            </a:r>
            <a:r>
              <a:rPr lang="fr-CA" sz="1800" dirty="0">
                <a:latin typeface="Arial" pitchFamily="34" charset="0"/>
                <a:cs typeface="Arial" pitchFamily="34" charset="0"/>
              </a:rPr>
              <a:t>fausses études</a:t>
            </a:r>
          </a:p>
          <a:p>
            <a:pPr>
              <a:buFont typeface="Arial" pitchFamily="34" charset="0"/>
              <a:buChar char="•"/>
            </a:pPr>
            <a:r>
              <a:rPr lang="fr-CA" sz="1800" dirty="0" smtClean="0">
                <a:latin typeface="Arial" pitchFamily="34" charset="0"/>
                <a:cs typeface="Arial" pitchFamily="34" charset="0"/>
              </a:rPr>
              <a:t> L’hypersensibilité</a:t>
            </a:r>
            <a:endParaRPr lang="fr-CA" sz="1800" dirty="0">
              <a:latin typeface="Arial" pitchFamily="34" charset="0"/>
              <a:cs typeface="Arial" pitchFamily="34" charset="0"/>
            </a:endParaRPr>
          </a:p>
          <a:p>
            <a:pPr>
              <a:buFont typeface="Arial" pitchFamily="34" charset="0"/>
              <a:buChar char="•"/>
            </a:pPr>
            <a:r>
              <a:rPr lang="fr-CA" sz="1800" dirty="0" smtClean="0">
                <a:latin typeface="Arial" pitchFamily="34" charset="0"/>
                <a:cs typeface="Arial" pitchFamily="34" charset="0"/>
              </a:rPr>
              <a:t>Piratage</a:t>
            </a:r>
          </a:p>
          <a:p>
            <a:pPr>
              <a:buFont typeface="Arial" pitchFamily="34" charset="0"/>
              <a:buChar char="•"/>
            </a:pPr>
            <a:r>
              <a:rPr lang="en-CA" sz="1800" dirty="0" smtClean="0">
                <a:latin typeface="Arial" pitchFamily="34" charset="0"/>
                <a:cs typeface="Arial" pitchFamily="34" charset="0"/>
              </a:rPr>
              <a:t>Le </a:t>
            </a:r>
            <a:r>
              <a:rPr lang="en-CA" sz="1800" dirty="0" err="1" smtClean="0">
                <a:latin typeface="Arial" pitchFamily="34" charset="0"/>
                <a:cs typeface="Arial" pitchFamily="34" charset="0"/>
              </a:rPr>
              <a:t>coût</a:t>
            </a:r>
            <a:endParaRPr lang="fr-CA" sz="1800" dirty="0">
              <a:latin typeface="Arial" pitchFamily="34" charset="0"/>
              <a:cs typeface="Arial" pitchFamily="34" charset="0"/>
            </a:endParaRPr>
          </a:p>
          <a:p>
            <a:pPr>
              <a:buFont typeface="Arial" pitchFamily="34" charset="0"/>
              <a:buChar char="•"/>
            </a:pPr>
            <a:r>
              <a:rPr lang="fr-CA" sz="1800" dirty="0" smtClean="0">
                <a:latin typeface="Arial" pitchFamily="34" charset="0"/>
                <a:cs typeface="Arial" pitchFamily="34" charset="0"/>
              </a:rPr>
              <a:t> Pays </a:t>
            </a:r>
            <a:r>
              <a:rPr lang="fr-CA" sz="1800" dirty="0">
                <a:latin typeface="Arial" pitchFamily="34" charset="0"/>
                <a:cs typeface="Arial" pitchFamily="34" charset="0"/>
              </a:rPr>
              <a:t>qui réduisent l’exposition</a:t>
            </a:r>
          </a:p>
          <a:p>
            <a:pPr>
              <a:buFont typeface="Arial" pitchFamily="34" charset="0"/>
              <a:buChar char="•"/>
            </a:pPr>
            <a:r>
              <a:rPr lang="fr-CA" sz="1800" dirty="0" smtClean="0">
                <a:latin typeface="Arial" pitchFamily="34" charset="0"/>
                <a:cs typeface="Arial" pitchFamily="34" charset="0"/>
              </a:rPr>
              <a:t> Organismes </a:t>
            </a:r>
            <a:r>
              <a:rPr lang="fr-CA" sz="1800" dirty="0">
                <a:latin typeface="Arial" pitchFamily="34" charset="0"/>
                <a:cs typeface="Arial" pitchFamily="34" charset="0"/>
              </a:rPr>
              <a:t>de santé publique</a:t>
            </a:r>
          </a:p>
          <a:p>
            <a:pPr>
              <a:buFont typeface="Arial" pitchFamily="34" charset="0"/>
              <a:buChar char="•"/>
            </a:pPr>
            <a:r>
              <a:rPr lang="fr-CA" sz="1800" dirty="0" smtClean="0">
                <a:latin typeface="Arial" pitchFamily="34" charset="0"/>
                <a:cs typeface="Arial" pitchFamily="34" charset="0"/>
              </a:rPr>
              <a:t> Sonneurs </a:t>
            </a:r>
            <a:r>
              <a:rPr lang="fr-CA" sz="1800" dirty="0">
                <a:latin typeface="Arial" pitchFamily="34" charset="0"/>
                <a:cs typeface="Arial" pitchFamily="34" charset="0"/>
              </a:rPr>
              <a:t>d’alerte </a:t>
            </a:r>
            <a:r>
              <a:rPr lang="fr-CA" sz="1800" dirty="0" smtClean="0">
                <a:latin typeface="Arial" pitchFamily="34" charset="0"/>
                <a:cs typeface="Arial" pitchFamily="34" charset="0"/>
              </a:rPr>
              <a:t>attaqués</a:t>
            </a:r>
          </a:p>
          <a:p>
            <a:pPr lvl="0">
              <a:buFont typeface="Arial" pitchFamily="34" charset="0"/>
              <a:buChar char="•"/>
            </a:pPr>
            <a:r>
              <a:rPr lang="en-CA" sz="1800" b="1" dirty="0" smtClean="0">
                <a:latin typeface="Arial" pitchFamily="34" charset="0"/>
                <a:ea typeface="Calibri" pitchFamily="34" charset="0"/>
                <a:cs typeface="Arial" pitchFamily="34" charset="0"/>
              </a:rPr>
              <a:t>Comment </a:t>
            </a:r>
            <a:r>
              <a:rPr lang="en-CA" sz="1800" b="1" dirty="0" err="1" smtClean="0">
                <a:latin typeface="Arial" pitchFamily="34" charset="0"/>
                <a:ea typeface="Calibri" pitchFamily="34" charset="0"/>
                <a:cs typeface="Arial" pitchFamily="34" charset="0"/>
              </a:rPr>
              <a:t>garder</a:t>
            </a:r>
            <a:r>
              <a:rPr lang="en-CA" sz="1800" b="1" dirty="0" smtClean="0">
                <a:latin typeface="Arial" pitchFamily="34" charset="0"/>
                <a:ea typeface="Calibri" pitchFamily="34" charset="0"/>
                <a:cs typeface="Arial" pitchFamily="34" charset="0"/>
              </a:rPr>
              <a:t> </a:t>
            </a:r>
            <a:r>
              <a:rPr lang="en-CA" sz="1800" b="1" dirty="0" err="1" smtClean="0">
                <a:latin typeface="Arial" pitchFamily="34" charset="0"/>
                <a:ea typeface="Calibri" pitchFamily="34" charset="0"/>
                <a:cs typeface="Arial" pitchFamily="34" charset="0"/>
              </a:rPr>
              <a:t>votre</a:t>
            </a:r>
            <a:r>
              <a:rPr lang="en-CA" sz="1800" b="1" dirty="0" smtClean="0">
                <a:latin typeface="Arial" pitchFamily="34" charset="0"/>
                <a:ea typeface="Calibri" pitchFamily="34" charset="0"/>
                <a:cs typeface="Arial" pitchFamily="34" charset="0"/>
              </a:rPr>
              <a:t> </a:t>
            </a:r>
            <a:r>
              <a:rPr lang="en-CA" sz="1800" b="1" dirty="0" err="1" smtClean="0">
                <a:latin typeface="Arial" pitchFamily="34" charset="0"/>
                <a:ea typeface="Calibri" pitchFamily="34" charset="0"/>
                <a:cs typeface="Arial" pitchFamily="34" charset="0"/>
              </a:rPr>
              <a:t>compteur</a:t>
            </a:r>
            <a:r>
              <a:rPr lang="en-CA" sz="1800" b="1" dirty="0" smtClean="0">
                <a:latin typeface="Arial" pitchFamily="34" charset="0"/>
                <a:ea typeface="Calibri" pitchFamily="34" charset="0"/>
                <a:cs typeface="Arial" pitchFamily="34" charset="0"/>
              </a:rPr>
              <a:t> </a:t>
            </a:r>
            <a:r>
              <a:rPr lang="en-CA" sz="1800" b="1" dirty="0" err="1" smtClean="0">
                <a:latin typeface="Arial" pitchFamily="34" charset="0"/>
                <a:ea typeface="Calibri" pitchFamily="34" charset="0"/>
                <a:cs typeface="Arial" pitchFamily="34" charset="0"/>
              </a:rPr>
              <a:t>actuel</a:t>
            </a:r>
            <a:r>
              <a:rPr lang="en-CA" sz="1800" b="1" dirty="0" smtClean="0">
                <a:latin typeface="Arial" pitchFamily="34" charset="0"/>
                <a:ea typeface="Calibri" pitchFamily="34" charset="0"/>
                <a:cs typeface="Arial" pitchFamily="34" charset="0"/>
              </a:rPr>
              <a:t> </a:t>
            </a:r>
            <a:endParaRPr lang="en-CA" sz="1800" b="1" dirty="0" smtClean="0">
              <a:latin typeface="Arial" pitchFamily="34" charset="0"/>
              <a:cs typeface="Arial" pitchFamily="34" charset="0"/>
            </a:endParaRPr>
          </a:p>
          <a:p>
            <a:pPr>
              <a:buFont typeface="Arial" pitchFamily="34" charset="0"/>
              <a:buChar char="•"/>
            </a:pPr>
            <a:endParaRPr lang="fr-CA" sz="1800" dirty="0">
              <a:latin typeface="Arial" pitchFamily="34" charset="0"/>
              <a:cs typeface="Arial" pitchFamily="34" charset="0"/>
            </a:endParaRPr>
          </a:p>
          <a:p>
            <a:pPr>
              <a:buFont typeface="Arial" pitchFamily="34" charset="0"/>
              <a:buChar char="•"/>
            </a:pPr>
            <a:endParaRPr lang="en-CA" dirty="0" smtClean="0"/>
          </a:p>
          <a:p>
            <a:pPr>
              <a:buFont typeface="Arial" pitchFamily="34" charset="0"/>
              <a:buChar char="•"/>
            </a:pPr>
            <a:endParaRPr lang="fr-CA" dirty="0"/>
          </a:p>
        </p:txBody>
      </p:sp>
      <p:pic>
        <p:nvPicPr>
          <p:cNvPr id="7" name="Espace réservé du contenu 6" descr="CI Focus.png"/>
          <p:cNvPicPr>
            <a:picLocks noGrp="1" noChangeAspect="1"/>
          </p:cNvPicPr>
          <p:nvPr>
            <p:ph sz="half" idx="1"/>
            <p:custDataLst>
              <p:tags r:id="rId3"/>
            </p:custDataLst>
          </p:nvPr>
        </p:nvPicPr>
        <p:blipFill>
          <a:blip r:embed="rId5" cstate="print"/>
          <a:stretch>
            <a:fillRect/>
          </a:stretch>
        </p:blipFill>
        <p:spPr>
          <a:xfrm>
            <a:off x="5045075" y="2909887"/>
            <a:ext cx="2171700" cy="210502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dow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down)">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down)">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down)">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down)">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down)">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wipe(down)">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wipe(down)">
                                      <p:cBhvr>
                                        <p:cTn id="62" dur="500"/>
                                        <p:tgtEl>
                                          <p:spTgt spid="6">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
                                            <p:txEl>
                                              <p:pRg st="12" end="12"/>
                                            </p:txEl>
                                          </p:spTgt>
                                        </p:tgtEl>
                                        <p:attrNameLst>
                                          <p:attrName>style.visibility</p:attrName>
                                        </p:attrNameLst>
                                      </p:cBhvr>
                                      <p:to>
                                        <p:strVal val="visible"/>
                                      </p:to>
                                    </p:set>
                                    <p:animEffect transition="in" filter="wipe(down)">
                                      <p:cBhvr>
                                        <p:cTn id="67"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395536" y="2492896"/>
            <a:ext cx="8305800" cy="1143000"/>
          </a:xfrm>
          <a:solidFill>
            <a:schemeClr val="bg2"/>
          </a:solidFill>
        </p:spPr>
        <p:txBody>
          <a:bodyPr/>
          <a:lstStyle/>
          <a:p>
            <a:pPr algn="ctr"/>
            <a:r>
              <a:rPr lang="en-CA" dirty="0" smtClean="0"/>
              <a:t>Champs </a:t>
            </a:r>
            <a:r>
              <a:rPr lang="en-CA" dirty="0" err="1" smtClean="0"/>
              <a:t>Électromagnétiques</a:t>
            </a:r>
            <a:r>
              <a:rPr lang="en-CA" dirty="0" smtClean="0"/>
              <a:t> </a:t>
            </a:r>
            <a:endParaRPr lang="fr-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611560" y="260648"/>
            <a:ext cx="8229600" cy="1143000"/>
          </a:xfrm>
        </p:spPr>
        <p:txBody>
          <a:bodyPr/>
          <a:lstStyle/>
          <a:p>
            <a:r>
              <a:rPr lang="en-CA" dirty="0" smtClean="0"/>
              <a:t>Les CEM</a:t>
            </a:r>
            <a:endParaRPr lang="fr-CA" dirty="0"/>
          </a:p>
        </p:txBody>
      </p:sp>
      <p:pic>
        <p:nvPicPr>
          <p:cNvPr id="6" name="Espace réservé du contenu 5" descr="CEM electriques.jpg"/>
          <p:cNvPicPr>
            <a:picLocks noGrp="1" noChangeAspect="1"/>
          </p:cNvPicPr>
          <p:nvPr>
            <p:ph idx="1"/>
            <p:custDataLst>
              <p:tags r:id="rId2"/>
            </p:custDataLst>
          </p:nvPr>
        </p:nvPicPr>
        <p:blipFill>
          <a:blip r:embed="rId4" cstate="print"/>
          <a:stretch>
            <a:fillRect/>
          </a:stretch>
        </p:blipFill>
        <p:spPr>
          <a:xfrm>
            <a:off x="546644" y="1484784"/>
            <a:ext cx="7699958" cy="4824536"/>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Nos</a:t>
            </a:r>
            <a:r>
              <a:rPr lang="en-CA" dirty="0" smtClean="0"/>
              <a:t> </a:t>
            </a:r>
            <a:r>
              <a:rPr lang="en-CA" dirty="0" err="1" smtClean="0"/>
              <a:t>propres</a:t>
            </a:r>
            <a:r>
              <a:rPr lang="en-CA" dirty="0" smtClean="0"/>
              <a:t> CEM</a:t>
            </a:r>
            <a:endParaRPr lang="fr-CA" dirty="0"/>
          </a:p>
        </p:txBody>
      </p:sp>
      <p:pic>
        <p:nvPicPr>
          <p:cNvPr id="4" name="Espace réservé du contenu 6" descr="Brain magnetites.jpg"/>
          <p:cNvPicPr>
            <a:picLocks noGrp="1" noChangeAspect="1"/>
          </p:cNvPicPr>
          <p:nvPr>
            <p:ph idx="1"/>
            <p:custDataLst>
              <p:tags r:id="rId2"/>
            </p:custDataLst>
          </p:nvPr>
        </p:nvPicPr>
        <p:blipFill>
          <a:blip r:embed="rId5" cstate="print"/>
          <a:stretch>
            <a:fillRect/>
          </a:stretch>
        </p:blipFill>
        <p:spPr>
          <a:xfrm>
            <a:off x="611560" y="1772816"/>
            <a:ext cx="5976664" cy="4896544"/>
          </a:xfrm>
        </p:spPr>
      </p:pic>
      <p:sp>
        <p:nvSpPr>
          <p:cNvPr id="5" name="Rectangle 4"/>
          <p:cNvSpPr/>
          <p:nvPr>
            <p:custDataLst>
              <p:tags r:id="rId3"/>
            </p:custDataLst>
          </p:nvPr>
        </p:nvSpPr>
        <p:spPr>
          <a:xfrm>
            <a:off x="6948264" y="1772816"/>
            <a:ext cx="2195736" cy="2308324"/>
          </a:xfrm>
          <a:prstGeom prst="rect">
            <a:avLst/>
          </a:prstGeom>
        </p:spPr>
        <p:txBody>
          <a:bodyPr wrap="square">
            <a:spAutoFit/>
          </a:bodyPr>
          <a:lstStyle/>
          <a:p>
            <a:r>
              <a:rPr lang="fr-CA" dirty="0" smtClean="0">
                <a:latin typeface="Arial" pitchFamily="34" charset="0"/>
                <a:cs typeface="Arial" pitchFamily="34" charset="0"/>
              </a:rPr>
              <a:t>Des scientifiques se demandent si les personnes hypersensibles les sont parce qu’elles ont plus de ces cristaux (antennes) dans leur cerveau</a:t>
            </a:r>
            <a:r>
              <a:rPr lang="fr-CA" dirty="0" smtClean="0"/>
              <a:t>.</a:t>
            </a:r>
            <a:endParaRPr lang="fr-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body_organ_frequencies.gif"/>
          <p:cNvPicPr>
            <a:picLocks noGrp="1" noChangeAspect="1"/>
          </p:cNvPicPr>
          <p:nvPr>
            <p:ph idx="4294967295"/>
            <p:custDataLst>
              <p:tags r:id="rId1"/>
            </p:custDataLst>
          </p:nvPr>
        </p:nvPicPr>
        <p:blipFill>
          <a:blip r:embed="rId4" cstate="print"/>
          <a:stretch>
            <a:fillRect/>
          </a:stretch>
        </p:blipFill>
        <p:spPr>
          <a:xfrm>
            <a:off x="611560" y="1268760"/>
            <a:ext cx="7648307" cy="3888432"/>
          </a:xfrm>
        </p:spPr>
      </p:pic>
      <p:sp>
        <p:nvSpPr>
          <p:cNvPr id="3" name="Rectangle 2"/>
          <p:cNvSpPr/>
          <p:nvPr>
            <p:custDataLst>
              <p:tags r:id="rId2"/>
            </p:custDataLst>
          </p:nvPr>
        </p:nvSpPr>
        <p:spPr>
          <a:xfrm>
            <a:off x="899592" y="5445224"/>
            <a:ext cx="7560840" cy="646331"/>
          </a:xfrm>
          <a:prstGeom prst="rect">
            <a:avLst/>
          </a:prstGeom>
        </p:spPr>
        <p:txBody>
          <a:bodyPr wrap="square">
            <a:spAutoFit/>
          </a:bodyPr>
          <a:lstStyle/>
          <a:p>
            <a:r>
              <a:rPr lang="fr-CA" dirty="0" smtClean="0">
                <a:latin typeface="Arial" pitchFamily="34" charset="0"/>
                <a:cs typeface="Arial" pitchFamily="34" charset="0"/>
              </a:rPr>
              <a:t>Comment peut-on affirmer que les radiofréquences ne nous affectent pas quand chacun de nos organes a sa propre fréquence?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539552" y="1556792"/>
            <a:ext cx="8305800" cy="1143000"/>
          </a:xfrm>
          <a:solidFill>
            <a:schemeClr val="bg2">
              <a:lumMod val="90000"/>
            </a:schemeClr>
          </a:solidFill>
        </p:spPr>
        <p:txBody>
          <a:bodyPr/>
          <a:lstStyle/>
          <a:p>
            <a:r>
              <a:rPr lang="en-CA" dirty="0" smtClean="0"/>
              <a:t>Les compteurs</a:t>
            </a:r>
            <a:endParaRPr lang="fr-CA" dirty="0"/>
          </a:p>
        </p:txBody>
      </p:sp>
      <p:sp>
        <p:nvSpPr>
          <p:cNvPr id="6" name="Espace réservé du texte 5"/>
          <p:cNvSpPr>
            <a:spLocks noGrp="1"/>
          </p:cNvSpPr>
          <p:nvPr>
            <p:ph type="body" idx="4294967295"/>
            <p:custDataLst>
              <p:tags r:id="rId2"/>
            </p:custDataLst>
          </p:nvPr>
        </p:nvSpPr>
        <p:spPr>
          <a:xfrm>
            <a:off x="539552" y="2708921"/>
            <a:ext cx="8280920" cy="720079"/>
          </a:xfrm>
          <a:solidFill>
            <a:schemeClr val="bg2"/>
          </a:solidFill>
        </p:spPr>
        <p:txBody>
          <a:bodyPr>
            <a:normAutofit/>
          </a:bodyPr>
          <a:lstStyle/>
          <a:p>
            <a:pPr algn="r">
              <a:buNone/>
            </a:pPr>
            <a:r>
              <a:rPr lang="en-CA" sz="3200" dirty="0" smtClean="0">
                <a:solidFill>
                  <a:schemeClr val="bg2">
                    <a:lumMod val="25000"/>
                  </a:schemeClr>
                </a:solidFill>
                <a:latin typeface="Arial" pitchFamily="34" charset="0"/>
                <a:cs typeface="Arial" pitchFamily="34" charset="0"/>
              </a:rPr>
              <a:t>Six types</a:t>
            </a:r>
            <a:endParaRPr lang="fr-CA" sz="3200" dirty="0">
              <a:solidFill>
                <a:schemeClr val="bg2">
                  <a:lumMod val="25000"/>
                </a:schemeClr>
              </a:solidFill>
              <a:latin typeface="Arial" pitchFamily="34" charset="0"/>
              <a:cs typeface="Arial" pitchFamily="34" charset="0"/>
            </a:endParaRPr>
          </a:p>
        </p:txBody>
      </p:sp>
      <p:sp>
        <p:nvSpPr>
          <p:cNvPr id="4" name="Rectangle 3"/>
          <p:cNvSpPr/>
          <p:nvPr>
            <p:custDataLst>
              <p:tags r:id="rId3"/>
            </p:custDataLst>
          </p:nvPr>
        </p:nvSpPr>
        <p:spPr>
          <a:xfrm>
            <a:off x="683568" y="4221088"/>
            <a:ext cx="7920880" cy="646331"/>
          </a:xfrm>
          <a:prstGeom prst="rect">
            <a:avLst/>
          </a:prstGeom>
        </p:spPr>
        <p:txBody>
          <a:bodyPr wrap="square">
            <a:spAutoFit/>
          </a:bodyPr>
          <a:lstStyle/>
          <a:p>
            <a:r>
              <a:rPr lang="it-IT" b="1" dirty="0" smtClean="0">
                <a:latin typeface="Arial" pitchFamily="34" charset="0"/>
                <a:cs typeface="Arial" pitchFamily="34" charset="0"/>
              </a:rPr>
              <a:t>Pendant que le Japon, l’Idaho, le Tennessee, et la Virginie </a:t>
            </a:r>
            <a:r>
              <a:rPr lang="en-CA" b="1" dirty="0" err="1" smtClean="0">
                <a:latin typeface="Arial" pitchFamily="34" charset="0"/>
                <a:cs typeface="Arial" pitchFamily="34" charset="0"/>
              </a:rPr>
              <a:t>ont</a:t>
            </a:r>
            <a:r>
              <a:rPr lang="en-CA" b="1" dirty="0" smtClean="0">
                <a:latin typeface="Arial" pitchFamily="34" charset="0"/>
                <a:cs typeface="Arial" pitchFamily="34" charset="0"/>
              </a:rPr>
              <a:t> </a:t>
            </a:r>
            <a:r>
              <a:rPr lang="en-CA" b="1" dirty="0" err="1" smtClean="0">
                <a:latin typeface="Arial" pitchFamily="34" charset="0"/>
                <a:cs typeface="Arial" pitchFamily="34" charset="0"/>
              </a:rPr>
              <a:t>choisi</a:t>
            </a:r>
            <a:r>
              <a:rPr lang="en-CA" b="1" dirty="0" smtClean="0">
                <a:latin typeface="Arial" pitchFamily="34" charset="0"/>
                <a:cs typeface="Arial" pitchFamily="34" charset="0"/>
              </a:rPr>
              <a:t> </a:t>
            </a:r>
            <a:r>
              <a:rPr lang="en-CA" b="1" dirty="0" err="1" smtClean="0">
                <a:latin typeface="Arial" pitchFamily="34" charset="0"/>
                <a:cs typeface="Arial" pitchFamily="34" charset="0"/>
              </a:rPr>
              <a:t>d’utiliser</a:t>
            </a:r>
            <a:r>
              <a:rPr lang="en-CA" b="1" dirty="0" smtClean="0">
                <a:latin typeface="Arial" pitchFamily="34" charset="0"/>
                <a:cs typeface="Arial" pitchFamily="34" charset="0"/>
              </a:rPr>
              <a:t> la fibre </a:t>
            </a:r>
            <a:r>
              <a:rPr lang="en-CA" b="1" dirty="0" err="1" smtClean="0">
                <a:latin typeface="Arial" pitchFamily="34" charset="0"/>
                <a:cs typeface="Arial" pitchFamily="34" charset="0"/>
              </a:rPr>
              <a:t>optique</a:t>
            </a:r>
            <a:r>
              <a:rPr lang="en-CA" b="1" dirty="0" smtClean="0">
                <a:latin typeface="Arial" pitchFamily="34" charset="0"/>
                <a:cs typeface="Arial" pitchFamily="34" charset="0"/>
              </a:rPr>
              <a:t>, Hydro-Québec a </a:t>
            </a:r>
            <a:r>
              <a:rPr lang="en-CA" b="1" dirty="0" err="1" smtClean="0">
                <a:latin typeface="Arial" pitchFamily="34" charset="0"/>
                <a:cs typeface="Arial" pitchFamily="34" charset="0"/>
              </a:rPr>
              <a:t>choisit</a:t>
            </a:r>
            <a:r>
              <a:rPr lang="en-CA" b="1" dirty="0" smtClean="0">
                <a:latin typeface="Arial" pitchFamily="34" charset="0"/>
                <a:cs typeface="Arial" pitchFamily="34" charset="0"/>
              </a:rPr>
              <a:t> de nous </a:t>
            </a:r>
            <a:r>
              <a:rPr lang="en-CA" b="1" dirty="0" err="1" smtClean="0">
                <a:latin typeface="Arial" pitchFamily="34" charset="0"/>
                <a:cs typeface="Arial" pitchFamily="34" charset="0"/>
              </a:rPr>
              <a:t>irradier</a:t>
            </a:r>
            <a:r>
              <a:rPr lang="en-CA" b="1"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rmAutofit/>
          </a:bodyPr>
          <a:lstStyle/>
          <a:p>
            <a:r>
              <a:rPr lang="en-CA" dirty="0" smtClean="0"/>
              <a:t>Le </a:t>
            </a:r>
            <a:r>
              <a:rPr lang="en-CA" dirty="0" err="1" smtClean="0"/>
              <a:t>compteur</a:t>
            </a:r>
            <a:r>
              <a:rPr lang="en-CA" dirty="0" smtClean="0"/>
              <a:t> </a:t>
            </a:r>
            <a:r>
              <a:rPr lang="en-CA" dirty="0" err="1" smtClean="0"/>
              <a:t>électromécanique</a:t>
            </a:r>
            <a:endParaRPr lang="fr-CA" dirty="0"/>
          </a:p>
        </p:txBody>
      </p:sp>
      <p:sp>
        <p:nvSpPr>
          <p:cNvPr id="7" name="Espace réservé du contenu 6"/>
          <p:cNvSpPr>
            <a:spLocks noGrp="1"/>
          </p:cNvSpPr>
          <p:nvPr>
            <p:ph sz="half" idx="1"/>
            <p:custDataLst>
              <p:tags r:id="rId2"/>
            </p:custDataLst>
          </p:nvPr>
        </p:nvSpPr>
        <p:spPr/>
        <p:txBody>
          <a:bodyPr>
            <a:normAutofit/>
          </a:bodyPr>
          <a:lstStyle/>
          <a:p>
            <a:pPr>
              <a:buNone/>
            </a:pPr>
            <a:endParaRPr lang="en-CA" b="1" dirty="0" smtClean="0">
              <a:latin typeface="Arial" pitchFamily="34" charset="0"/>
              <a:cs typeface="Arial" pitchFamily="34" charset="0"/>
            </a:endParaRPr>
          </a:p>
          <a:p>
            <a:pPr>
              <a:buNone/>
            </a:pPr>
            <a:r>
              <a:rPr lang="fr-CA" dirty="0" smtClean="0">
                <a:latin typeface="Arial" pitchFamily="34" charset="0"/>
                <a:cs typeface="Arial" pitchFamily="34" charset="0"/>
              </a:rPr>
              <a:t>Le compteur à disque et cadrans, qui fonctionne de façon indépendante et n’émet </a:t>
            </a:r>
            <a:r>
              <a:rPr lang="fr-CA" b="1" u="sng" dirty="0" smtClean="0">
                <a:latin typeface="Arial" pitchFamily="34" charset="0"/>
                <a:cs typeface="Arial" pitchFamily="34" charset="0"/>
              </a:rPr>
              <a:t>aucune radiofréquence. </a:t>
            </a:r>
            <a:endParaRPr lang="fr-CA" b="1" u="sng" dirty="0">
              <a:latin typeface="Arial" pitchFamily="34" charset="0"/>
              <a:cs typeface="Arial" pitchFamily="34" charset="0"/>
            </a:endParaRPr>
          </a:p>
        </p:txBody>
      </p:sp>
      <p:pic>
        <p:nvPicPr>
          <p:cNvPr id="9" name="Espace réservé du contenu 8" descr="CI électromécanique.jpg"/>
          <p:cNvPicPr>
            <a:picLocks noGrp="1" noChangeAspect="1"/>
          </p:cNvPicPr>
          <p:nvPr>
            <p:ph sz="half" idx="2"/>
            <p:custDataLst>
              <p:tags r:id="rId3"/>
            </p:custDataLst>
          </p:nvPr>
        </p:nvPicPr>
        <p:blipFill>
          <a:blip r:embed="rId5" cstate="print"/>
          <a:stretch>
            <a:fillRect/>
          </a:stretch>
        </p:blipFill>
        <p:spPr>
          <a:xfrm>
            <a:off x="4572000" y="2131929"/>
            <a:ext cx="4251833" cy="2559927"/>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rmAutofit/>
          </a:bodyPr>
          <a:lstStyle/>
          <a:p>
            <a:r>
              <a:rPr lang="en-CA" dirty="0" err="1" smtClean="0"/>
              <a:t>Compteur</a:t>
            </a:r>
            <a:r>
              <a:rPr lang="en-CA" dirty="0" smtClean="0"/>
              <a:t> </a:t>
            </a:r>
            <a:r>
              <a:rPr lang="en-CA" dirty="0" err="1" smtClean="0"/>
              <a:t>électromécanique</a:t>
            </a:r>
            <a:endParaRPr lang="fr-CA" dirty="0"/>
          </a:p>
        </p:txBody>
      </p:sp>
      <p:sp>
        <p:nvSpPr>
          <p:cNvPr id="6" name="Espace réservé du contenu 5"/>
          <p:cNvSpPr>
            <a:spLocks noGrp="1"/>
          </p:cNvSpPr>
          <p:nvPr>
            <p:ph idx="1"/>
            <p:custDataLst>
              <p:tags r:id="rId2"/>
            </p:custDataLst>
          </p:nvPr>
        </p:nvSpPr>
        <p:spPr/>
        <p:txBody>
          <a:bodyPr>
            <a:normAutofit fontScale="92500"/>
          </a:bodyPr>
          <a:lstStyle/>
          <a:p>
            <a:endParaRPr lang="en-CA" dirty="0" smtClean="0"/>
          </a:p>
          <a:p>
            <a:r>
              <a:rPr lang="fr-CA" dirty="0" smtClean="0">
                <a:latin typeface="Arial" pitchFamily="34" charset="0"/>
                <a:cs typeface="Arial" pitchFamily="34" charset="0"/>
              </a:rPr>
              <a:t>Il nécessite qu’une personne </a:t>
            </a:r>
            <a:r>
              <a:rPr lang="fr-CA" dirty="0" smtClean="0">
                <a:latin typeface="Arial" pitchFamily="34" charset="0"/>
                <a:cs typeface="Arial" pitchFamily="34" charset="0"/>
              </a:rPr>
              <a:t>fasse </a:t>
            </a:r>
            <a:r>
              <a:rPr lang="fr-CA" dirty="0" smtClean="0">
                <a:latin typeface="Arial" pitchFamily="34" charset="0"/>
                <a:cs typeface="Arial" pitchFamily="34" charset="0"/>
              </a:rPr>
              <a:t>la relève manuelle directement au compteur. </a:t>
            </a:r>
          </a:p>
          <a:p>
            <a:endParaRPr lang="fr-CA" dirty="0">
              <a:latin typeface="Arial" pitchFamily="34" charset="0"/>
              <a:cs typeface="Arial" pitchFamily="34" charset="0"/>
            </a:endParaRPr>
          </a:p>
          <a:p>
            <a:r>
              <a:rPr lang="fr-CA" dirty="0" smtClean="0">
                <a:latin typeface="Arial" pitchFamily="34" charset="0"/>
                <a:cs typeface="Arial" pitchFamily="34" charset="0"/>
              </a:rPr>
              <a:t>Sa durée de vie officielle est de 25 ans, mais plusieurs se rendent bien au-delà (jusqu’à 40 ou même 60 ans</a:t>
            </a:r>
            <a:r>
              <a:rPr lang="fr-CA" dirty="0" smtClean="0">
                <a:latin typeface="Arial" pitchFamily="34" charset="0"/>
                <a:cs typeface="Arial" pitchFamily="34" charset="0"/>
              </a:rPr>
              <a:t>) puisqu’ils ont été </a:t>
            </a:r>
            <a:r>
              <a:rPr lang="fr-CA" b="1" dirty="0" smtClean="0">
                <a:latin typeface="Arial" pitchFamily="34" charset="0"/>
                <a:cs typeface="Arial" pitchFamily="34" charset="0"/>
              </a:rPr>
              <a:t>construits pour durer 100 ans!!</a:t>
            </a:r>
            <a:endParaRPr lang="fr-CA" dirty="0" smtClean="0">
              <a:latin typeface="Arial" pitchFamily="34" charset="0"/>
              <a:cs typeface="Arial" pitchFamily="34" charset="0"/>
            </a:endParaRPr>
          </a:p>
          <a:p>
            <a:endParaRPr lang="en-CA" dirty="0" smtClean="0">
              <a:latin typeface="Arial" pitchFamily="34" charset="0"/>
              <a:cs typeface="Arial" pitchFamily="34" charset="0"/>
            </a:endParaRPr>
          </a:p>
          <a:p>
            <a:r>
              <a:rPr lang="en-CA" dirty="0" err="1" smtClean="0">
                <a:latin typeface="Arial" pitchFamily="34" charset="0"/>
                <a:cs typeface="Arial" pitchFamily="34" charset="0"/>
              </a:rPr>
              <a:t>Vous</a:t>
            </a:r>
            <a:r>
              <a:rPr lang="en-CA" dirty="0" smtClean="0">
                <a:latin typeface="Arial" pitchFamily="34" charset="0"/>
                <a:cs typeface="Arial" pitchFamily="34" charset="0"/>
              </a:rPr>
              <a:t> </a:t>
            </a:r>
            <a:r>
              <a:rPr lang="en-CA" dirty="0" err="1" smtClean="0">
                <a:latin typeface="Arial" pitchFamily="34" charset="0"/>
                <a:cs typeface="Arial" pitchFamily="34" charset="0"/>
              </a:rPr>
              <a:t>êtes</a:t>
            </a:r>
            <a:r>
              <a:rPr lang="en-CA" dirty="0" smtClean="0">
                <a:latin typeface="Arial" pitchFamily="34" charset="0"/>
                <a:cs typeface="Arial" pitchFamily="34" charset="0"/>
              </a:rPr>
              <a:t> </a:t>
            </a:r>
            <a:r>
              <a:rPr lang="en-CA" dirty="0" err="1" smtClean="0">
                <a:latin typeface="Arial" pitchFamily="34" charset="0"/>
                <a:cs typeface="Arial" pitchFamily="34" charset="0"/>
              </a:rPr>
              <a:t>facturé</a:t>
            </a:r>
            <a:r>
              <a:rPr lang="en-CA" dirty="0" smtClean="0">
                <a:latin typeface="Arial" pitchFamily="34" charset="0"/>
                <a:cs typeface="Arial" pitchFamily="34" charset="0"/>
              </a:rPr>
              <a:t> </a:t>
            </a:r>
            <a:r>
              <a:rPr lang="en-CA" dirty="0" err="1" smtClean="0">
                <a:latin typeface="Arial" pitchFamily="34" charset="0"/>
                <a:cs typeface="Arial" pitchFamily="34" charset="0"/>
              </a:rPr>
              <a:t>selon</a:t>
            </a:r>
            <a:r>
              <a:rPr lang="en-CA" dirty="0" smtClean="0">
                <a:latin typeface="Arial" pitchFamily="34" charset="0"/>
                <a:cs typeface="Arial" pitchFamily="34" charset="0"/>
              </a:rPr>
              <a:t> la </a:t>
            </a:r>
            <a:r>
              <a:rPr lang="en-CA" b="1" dirty="0" err="1" smtClean="0">
                <a:latin typeface="Arial" pitchFamily="34" charset="0"/>
                <a:cs typeface="Arial" pitchFamily="34" charset="0"/>
              </a:rPr>
              <a:t>quantité</a:t>
            </a:r>
            <a:r>
              <a:rPr lang="en-CA" b="1" dirty="0" smtClean="0">
                <a:latin typeface="Arial" pitchFamily="34" charset="0"/>
                <a:cs typeface="Arial" pitchFamily="34" charset="0"/>
              </a:rPr>
              <a:t> </a:t>
            </a:r>
            <a:r>
              <a:rPr lang="en-CA" dirty="0" err="1" smtClean="0">
                <a:latin typeface="Arial" pitchFamily="34" charset="0"/>
                <a:cs typeface="Arial" pitchFamily="34" charset="0"/>
              </a:rPr>
              <a:t>d’électricité</a:t>
            </a:r>
            <a:r>
              <a:rPr lang="en-CA" dirty="0" smtClean="0">
                <a:latin typeface="Arial" pitchFamily="34" charset="0"/>
                <a:cs typeface="Arial" pitchFamily="34" charset="0"/>
              </a:rPr>
              <a:t> </a:t>
            </a:r>
            <a:r>
              <a:rPr lang="en-CA" dirty="0" err="1" smtClean="0">
                <a:latin typeface="Arial" pitchFamily="34" charset="0"/>
                <a:cs typeface="Arial" pitchFamily="34" charset="0"/>
              </a:rPr>
              <a:t>consommée</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Facturation</a:t>
            </a:r>
            <a:endParaRPr lang="fr-CA" dirty="0"/>
          </a:p>
        </p:txBody>
      </p:sp>
      <p:sp>
        <p:nvSpPr>
          <p:cNvPr id="3" name="Espace réservé du contenu 2"/>
          <p:cNvSpPr>
            <a:spLocks noGrp="1"/>
          </p:cNvSpPr>
          <p:nvPr>
            <p:ph idx="1"/>
            <p:custDataLst>
              <p:tags r:id="rId2"/>
            </p:custDataLst>
          </p:nvPr>
        </p:nvSpPr>
        <p:spPr/>
        <p:txBody>
          <a:bodyPr/>
          <a:lstStyle/>
          <a:p>
            <a:r>
              <a:rPr lang="en-CA" dirty="0" smtClean="0">
                <a:latin typeface="Arial" pitchFamily="34" charset="0"/>
                <a:cs typeface="Arial" pitchFamily="34" charset="0"/>
              </a:rPr>
              <a:t>Un </a:t>
            </a:r>
            <a:r>
              <a:rPr lang="en-CA" dirty="0" err="1" smtClean="0">
                <a:latin typeface="Arial" pitchFamily="34" charset="0"/>
                <a:cs typeface="Arial" pitchFamily="34" charset="0"/>
              </a:rPr>
              <a:t>taux</a:t>
            </a:r>
            <a:r>
              <a:rPr lang="en-CA" dirty="0" smtClean="0">
                <a:latin typeface="Arial" pitchFamily="34" charset="0"/>
                <a:cs typeface="Arial" pitchFamily="34" charset="0"/>
              </a:rPr>
              <a:t> pour les premiers 1620 KWh consommés  </a:t>
            </a:r>
            <a:r>
              <a:rPr lang="en-CA" sz="4400" b="1" dirty="0" smtClean="0">
                <a:latin typeface="Arial" pitchFamily="34" charset="0"/>
                <a:cs typeface="Arial" pitchFamily="34" charset="0"/>
              </a:rPr>
              <a:t>+</a:t>
            </a:r>
          </a:p>
          <a:p>
            <a:r>
              <a:rPr lang="en-CA" dirty="0" smtClean="0">
                <a:latin typeface="Arial" pitchFamily="34" charset="0"/>
                <a:cs typeface="Arial" pitchFamily="34" charset="0"/>
              </a:rPr>
              <a:t>Un </a:t>
            </a:r>
            <a:r>
              <a:rPr lang="en-CA" dirty="0" err="1" smtClean="0">
                <a:latin typeface="Arial" pitchFamily="34" charset="0"/>
                <a:cs typeface="Arial" pitchFamily="34" charset="0"/>
              </a:rPr>
              <a:t>taux</a:t>
            </a:r>
            <a:r>
              <a:rPr lang="en-CA" dirty="0" smtClean="0">
                <a:latin typeface="Arial" pitchFamily="34" charset="0"/>
                <a:cs typeface="Arial" pitchFamily="34" charset="0"/>
              </a:rPr>
              <a:t> plus </a:t>
            </a:r>
            <a:r>
              <a:rPr lang="en-CA" dirty="0" err="1" smtClean="0">
                <a:latin typeface="Arial" pitchFamily="34" charset="0"/>
                <a:cs typeface="Arial" pitchFamily="34" charset="0"/>
              </a:rPr>
              <a:t>élevé</a:t>
            </a:r>
            <a:r>
              <a:rPr lang="en-CA" dirty="0" smtClean="0">
                <a:latin typeface="Arial" pitchFamily="34" charset="0"/>
                <a:cs typeface="Arial" pitchFamily="34" charset="0"/>
              </a:rPr>
              <a:t> pour </a:t>
            </a:r>
            <a:r>
              <a:rPr lang="en-CA" dirty="0" err="1" smtClean="0">
                <a:latin typeface="Arial" pitchFamily="34" charset="0"/>
                <a:cs typeface="Arial" pitchFamily="34" charset="0"/>
              </a:rPr>
              <a:t>toute</a:t>
            </a:r>
            <a:r>
              <a:rPr lang="en-CA" dirty="0" smtClean="0">
                <a:latin typeface="Arial" pitchFamily="34" charset="0"/>
                <a:cs typeface="Arial" pitchFamily="34" charset="0"/>
              </a:rPr>
              <a:t> </a:t>
            </a:r>
            <a:r>
              <a:rPr lang="en-CA" dirty="0" err="1" smtClean="0">
                <a:latin typeface="Arial" pitchFamily="34" charset="0"/>
                <a:cs typeface="Arial" pitchFamily="34" charset="0"/>
              </a:rPr>
              <a:t>consommation</a:t>
            </a:r>
            <a:r>
              <a:rPr lang="en-CA" dirty="0" smtClean="0">
                <a:latin typeface="Arial" pitchFamily="34" charset="0"/>
                <a:cs typeface="Arial" pitchFamily="34" charset="0"/>
              </a:rPr>
              <a:t> </a:t>
            </a:r>
            <a:r>
              <a:rPr lang="en-CA" dirty="0" err="1" smtClean="0">
                <a:latin typeface="Arial" pitchFamily="34" charset="0"/>
                <a:cs typeface="Arial" pitchFamily="34" charset="0"/>
              </a:rPr>
              <a:t>dépensant</a:t>
            </a:r>
            <a:r>
              <a:rPr lang="en-CA" dirty="0" smtClean="0">
                <a:latin typeface="Arial" pitchFamily="34" charset="0"/>
                <a:cs typeface="Arial" pitchFamily="34" charset="0"/>
              </a:rPr>
              <a:t> </a:t>
            </a:r>
            <a:r>
              <a:rPr lang="en-CA" dirty="0" err="1" smtClean="0">
                <a:latin typeface="Arial" pitchFamily="34" charset="0"/>
                <a:cs typeface="Arial" pitchFamily="34" charset="0"/>
              </a:rPr>
              <a:t>ce</a:t>
            </a:r>
            <a:r>
              <a:rPr lang="en-CA" dirty="0" smtClean="0">
                <a:latin typeface="Arial" pitchFamily="34" charset="0"/>
                <a:cs typeface="Arial" pitchFamily="34" charset="0"/>
              </a:rPr>
              <a:t> </a:t>
            </a:r>
            <a:r>
              <a:rPr lang="en-CA" dirty="0" err="1" smtClean="0">
                <a:latin typeface="Arial" pitchFamily="34" charset="0"/>
                <a:cs typeface="Arial" pitchFamily="34" charset="0"/>
              </a:rPr>
              <a:t>seuil</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pPr algn="ctr"/>
            <a:r>
              <a:rPr lang="en-CA" dirty="0" smtClean="0">
                <a:latin typeface="Arial" pitchFamily="34" charset="0"/>
                <a:cs typeface="Arial" pitchFamily="34" charset="0"/>
              </a:rPr>
              <a:t>À </a:t>
            </a:r>
            <a:r>
              <a:rPr lang="en-CA" sz="4000" dirty="0" err="1" smtClean="0">
                <a:latin typeface="Arial" pitchFamily="34" charset="0"/>
                <a:cs typeface="Arial" pitchFamily="34" charset="0"/>
              </a:rPr>
              <a:t>radiofréquences</a:t>
            </a:r>
            <a:r>
              <a:rPr lang="en-CA" sz="4000" dirty="0" smtClean="0">
                <a:latin typeface="Arial" pitchFamily="34" charset="0"/>
                <a:cs typeface="Arial" pitchFamily="34" charset="0"/>
              </a:rPr>
              <a:t> </a:t>
            </a:r>
            <a:r>
              <a:rPr lang="en-CA" sz="4000" dirty="0" err="1" smtClean="0"/>
              <a:t>électromécanique</a:t>
            </a:r>
            <a:r>
              <a:rPr lang="en-CA" sz="4000" dirty="0" smtClean="0"/>
              <a:t> </a:t>
            </a:r>
            <a:r>
              <a:rPr lang="en-CA" sz="4000" dirty="0" err="1" smtClean="0"/>
              <a:t>d’apparence</a:t>
            </a:r>
            <a:endParaRPr lang="fr-CA" sz="4000" dirty="0"/>
          </a:p>
        </p:txBody>
      </p:sp>
      <p:pic>
        <p:nvPicPr>
          <p:cNvPr id="9" name="Espace réservé du contenu 8" descr="smart_meter_on_wall_550_1.jpg"/>
          <p:cNvPicPr>
            <a:picLocks noGrp="1" noChangeAspect="1"/>
          </p:cNvPicPr>
          <p:nvPr>
            <p:ph sz="half" idx="2"/>
            <p:custDataLst>
              <p:tags r:id="rId2"/>
            </p:custDataLst>
          </p:nvPr>
        </p:nvPicPr>
        <p:blipFill>
          <a:blip r:embed="rId6" cstate="print"/>
          <a:stretch>
            <a:fillRect/>
          </a:stretch>
        </p:blipFill>
        <p:spPr>
          <a:xfrm>
            <a:off x="4499992" y="2132856"/>
            <a:ext cx="4659636" cy="3528392"/>
          </a:xfrm>
          <a:prstGeom prst="rect">
            <a:avLst/>
          </a:prstGeom>
        </p:spPr>
      </p:pic>
      <p:sp>
        <p:nvSpPr>
          <p:cNvPr id="10" name="Rectangle 9"/>
          <p:cNvSpPr/>
          <p:nvPr>
            <p:custDataLst>
              <p:tags r:id="rId3"/>
            </p:custDataLst>
          </p:nvPr>
        </p:nvSpPr>
        <p:spPr>
          <a:xfrm>
            <a:off x="323528" y="5949280"/>
            <a:ext cx="8640960" cy="369332"/>
          </a:xfrm>
          <a:prstGeom prst="rect">
            <a:avLst/>
          </a:prstGeom>
        </p:spPr>
        <p:txBody>
          <a:bodyPr wrap="square">
            <a:spAutoFit/>
          </a:bodyPr>
          <a:lstStyle/>
          <a:p>
            <a:r>
              <a:rPr lang="fr-CA" dirty="0" smtClean="0">
                <a:latin typeface="Arial" pitchFamily="34" charset="0"/>
                <a:cs typeface="Arial" pitchFamily="34" charset="0"/>
              </a:rPr>
              <a:t>Lecture à courte distance par un releveur à pied avec un lecteur à infrarouge</a:t>
            </a:r>
            <a:r>
              <a:rPr lang="fr-CA" dirty="0" smtClean="0"/>
              <a:t>. </a:t>
            </a:r>
            <a:endParaRPr lang="fr-CA" dirty="0"/>
          </a:p>
        </p:txBody>
      </p:sp>
      <p:pic>
        <p:nvPicPr>
          <p:cNvPr id="7" name="Espace réservé du contenu 6" descr="compteur-infrarouge-close-up.jpg"/>
          <p:cNvPicPr>
            <a:picLocks noGrp="1" noChangeAspect="1"/>
          </p:cNvPicPr>
          <p:nvPr>
            <p:ph sz="half" idx="1"/>
            <p:custDataLst>
              <p:tags r:id="rId4"/>
            </p:custDataLst>
          </p:nvPr>
        </p:nvPicPr>
        <p:blipFill>
          <a:blip r:embed="rId7" cstate="print"/>
          <a:stretch>
            <a:fillRect/>
          </a:stretch>
        </p:blipFill>
        <p:spPr>
          <a:xfrm>
            <a:off x="611560" y="2132856"/>
            <a:ext cx="3810000" cy="3683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CA" dirty="0" err="1" smtClean="0"/>
              <a:t>Compteur</a:t>
            </a:r>
            <a:r>
              <a:rPr lang="en-CA" dirty="0" smtClean="0"/>
              <a:t> non communicant</a:t>
            </a:r>
            <a:endParaRPr lang="fr-CA" dirty="0"/>
          </a:p>
        </p:txBody>
      </p:sp>
      <p:sp>
        <p:nvSpPr>
          <p:cNvPr id="4" name="Espace réservé du contenu 3"/>
          <p:cNvSpPr>
            <a:spLocks noGrp="1"/>
          </p:cNvSpPr>
          <p:nvPr>
            <p:ph sz="half" idx="1"/>
            <p:custDataLst>
              <p:tags r:id="rId2"/>
            </p:custDataLst>
          </p:nvPr>
        </p:nvSpPr>
        <p:spPr/>
        <p:txBody>
          <a:bodyPr>
            <a:normAutofit lnSpcReduction="10000"/>
          </a:bodyPr>
          <a:lstStyle/>
          <a:p>
            <a:pPr>
              <a:buNone/>
            </a:pPr>
            <a:r>
              <a:rPr lang="en-CA" dirty="0" err="1" smtClean="0">
                <a:latin typeface="Arial" pitchFamily="34" charset="0"/>
                <a:cs typeface="Arial" pitchFamily="34" charset="0"/>
              </a:rPr>
              <a:t>Compteur</a:t>
            </a:r>
            <a:r>
              <a:rPr lang="en-CA" dirty="0" smtClean="0">
                <a:latin typeface="Arial" pitchFamily="34" charset="0"/>
                <a:cs typeface="Arial" pitchFamily="34" charset="0"/>
              </a:rPr>
              <a:t> </a:t>
            </a:r>
            <a:r>
              <a:rPr lang="en-CA" dirty="0" err="1" smtClean="0">
                <a:latin typeface="Arial" pitchFamily="34" charset="0"/>
                <a:cs typeface="Arial" pitchFamily="34" charset="0"/>
              </a:rPr>
              <a:t>numérique</a:t>
            </a:r>
            <a:endParaRPr lang="en-CA" dirty="0" smtClean="0">
              <a:latin typeface="Arial" pitchFamily="34" charset="0"/>
              <a:cs typeface="Arial" pitchFamily="34" charset="0"/>
            </a:endParaRPr>
          </a:p>
          <a:p>
            <a:pPr>
              <a:buNone/>
            </a:pPr>
            <a:endParaRPr lang="en-CA" dirty="0">
              <a:latin typeface="Arial" pitchFamily="34" charset="0"/>
              <a:cs typeface="Arial" pitchFamily="34" charset="0"/>
            </a:endParaRPr>
          </a:p>
          <a:p>
            <a:pPr>
              <a:buNone/>
            </a:pPr>
            <a:r>
              <a:rPr lang="en-CA" b="1" dirty="0" smtClean="0">
                <a:latin typeface="Arial" pitchFamily="34" charset="0"/>
                <a:cs typeface="Arial" pitchFamily="34" charset="0"/>
              </a:rPr>
              <a:t>Non-</a:t>
            </a:r>
            <a:r>
              <a:rPr lang="en-CA" b="1" dirty="0" err="1" smtClean="0">
                <a:latin typeface="Arial" pitchFamily="34" charset="0"/>
                <a:cs typeface="Arial" pitchFamily="34" charset="0"/>
              </a:rPr>
              <a:t>émeteur</a:t>
            </a:r>
            <a:r>
              <a:rPr lang="en-CA" b="1" dirty="0" smtClean="0">
                <a:latin typeface="Arial" pitchFamily="34" charset="0"/>
                <a:cs typeface="Arial" pitchFamily="34" charset="0"/>
              </a:rPr>
              <a:t> de </a:t>
            </a:r>
            <a:r>
              <a:rPr lang="en-CA" b="1" dirty="0" err="1" smtClean="0">
                <a:latin typeface="Arial" pitchFamily="34" charset="0"/>
                <a:cs typeface="Arial" pitchFamily="34" charset="0"/>
              </a:rPr>
              <a:t>radiofréquences</a:t>
            </a:r>
            <a:r>
              <a:rPr lang="en-CA" b="1" dirty="0" smtClean="0">
                <a:latin typeface="Arial" pitchFamily="34" charset="0"/>
                <a:cs typeface="Arial" pitchFamily="34" charset="0"/>
              </a:rPr>
              <a:t>, </a:t>
            </a:r>
            <a:r>
              <a:rPr lang="en-CA" b="1" dirty="0" err="1" smtClean="0">
                <a:latin typeface="Arial" pitchFamily="34" charset="0"/>
                <a:cs typeface="Arial" pitchFamily="34" charset="0"/>
              </a:rPr>
              <a:t>sauf</a:t>
            </a:r>
            <a:r>
              <a:rPr lang="en-CA" b="1" dirty="0" smtClean="0">
                <a:latin typeface="Arial" pitchFamily="34" charset="0"/>
                <a:cs typeface="Arial" pitchFamily="34" charset="0"/>
              </a:rPr>
              <a:t> le </a:t>
            </a:r>
            <a:r>
              <a:rPr lang="en-CA" b="1" dirty="0" err="1" smtClean="0">
                <a:latin typeface="Arial" pitchFamily="34" charset="0"/>
                <a:cs typeface="Arial" pitchFamily="34" charset="0"/>
              </a:rPr>
              <a:t>modèle</a:t>
            </a:r>
            <a:r>
              <a:rPr lang="en-CA" b="1" dirty="0" smtClean="0">
                <a:latin typeface="Arial" pitchFamily="34" charset="0"/>
                <a:cs typeface="Arial" pitchFamily="34" charset="0"/>
              </a:rPr>
              <a:t> C1SR qui a la </a:t>
            </a:r>
            <a:r>
              <a:rPr lang="en-CA" b="1" dirty="0" err="1" smtClean="0">
                <a:latin typeface="Arial" pitchFamily="34" charset="0"/>
                <a:cs typeface="Arial" pitchFamily="34" charset="0"/>
              </a:rPr>
              <a:t>capacité</a:t>
            </a:r>
            <a:r>
              <a:rPr lang="en-CA" b="1" dirty="0" smtClean="0">
                <a:latin typeface="Arial" pitchFamily="34" charset="0"/>
                <a:cs typeface="Arial" pitchFamily="34" charset="0"/>
              </a:rPr>
              <a:t> de le faire</a:t>
            </a:r>
            <a:endParaRPr lang="en-CA" dirty="0" smtClean="0">
              <a:latin typeface="Arial" pitchFamily="34" charset="0"/>
              <a:cs typeface="Arial" pitchFamily="34" charset="0"/>
            </a:endParaRPr>
          </a:p>
          <a:p>
            <a:pPr>
              <a:buNone/>
            </a:pPr>
            <a:endParaRPr lang="en-CA" dirty="0">
              <a:latin typeface="Arial" pitchFamily="34" charset="0"/>
              <a:cs typeface="Arial" pitchFamily="34" charset="0"/>
            </a:endParaRPr>
          </a:p>
          <a:p>
            <a:pPr>
              <a:buNone/>
            </a:pPr>
            <a:r>
              <a:rPr lang="en-CA" dirty="0" smtClean="0">
                <a:latin typeface="Arial" pitchFamily="34" charset="0"/>
                <a:cs typeface="Arial" pitchFamily="34" charset="0"/>
              </a:rPr>
              <a:t>Marque </a:t>
            </a:r>
            <a:r>
              <a:rPr lang="en-CA" dirty="0" err="1" smtClean="0">
                <a:latin typeface="Arial" pitchFamily="34" charset="0"/>
                <a:cs typeface="Arial" pitchFamily="34" charset="0"/>
              </a:rPr>
              <a:t>Itron</a:t>
            </a:r>
            <a:r>
              <a:rPr lang="en-CA" dirty="0" smtClean="0">
                <a:latin typeface="Arial" pitchFamily="34" charset="0"/>
                <a:cs typeface="Arial" pitchFamily="34" charset="0"/>
              </a:rPr>
              <a:t> – Identifiable par un “X” au début du </a:t>
            </a:r>
            <a:r>
              <a:rPr lang="en-CA" dirty="0" err="1" smtClean="0">
                <a:latin typeface="Arial" pitchFamily="34" charset="0"/>
                <a:cs typeface="Arial" pitchFamily="34" charset="0"/>
              </a:rPr>
              <a:t>numéro</a:t>
            </a:r>
            <a:r>
              <a:rPr lang="en-CA" dirty="0" smtClean="0">
                <a:latin typeface="Arial" pitchFamily="34" charset="0"/>
                <a:cs typeface="Arial" pitchFamily="34" charset="0"/>
              </a:rPr>
              <a:t> </a:t>
            </a:r>
            <a:r>
              <a:rPr lang="en-CA" dirty="0" err="1" smtClean="0">
                <a:latin typeface="Arial" pitchFamily="34" charset="0"/>
                <a:cs typeface="Arial" pitchFamily="34" charset="0"/>
              </a:rPr>
              <a:t>d’Hydro</a:t>
            </a:r>
            <a:r>
              <a:rPr lang="en-CA" dirty="0" smtClean="0">
                <a:latin typeface="Arial" pitchFamily="34" charset="0"/>
                <a:cs typeface="Arial" pitchFamily="34" charset="0"/>
              </a:rPr>
              <a:t>-Québec</a:t>
            </a:r>
            <a:endParaRPr lang="fr-CA" dirty="0">
              <a:latin typeface="Arial" pitchFamily="34" charset="0"/>
              <a:cs typeface="Arial" pitchFamily="34" charset="0"/>
            </a:endParaRPr>
          </a:p>
        </p:txBody>
      </p:sp>
      <p:sp>
        <p:nvSpPr>
          <p:cNvPr id="7" name="Espace réservé du contenu 6"/>
          <p:cNvSpPr>
            <a:spLocks noGrp="1"/>
          </p:cNvSpPr>
          <p:nvPr>
            <p:ph sz="half" idx="2"/>
            <p:custDataLst>
              <p:tags r:id="rId3"/>
            </p:custDataLst>
          </p:nvPr>
        </p:nvSpPr>
        <p:spPr/>
        <p:txBody>
          <a:bodyPr>
            <a:normAutofit lnSpcReduction="10000"/>
          </a:bodyPr>
          <a:lstStyle/>
          <a:p>
            <a:pPr>
              <a:buNone/>
            </a:pPr>
            <a:r>
              <a:rPr lang="fr-CA" dirty="0"/>
              <a:t/>
            </a:r>
            <a:br>
              <a:rPr lang="fr-CA" dirty="0"/>
            </a:br>
            <a:endParaRPr lang="fr-CA" dirty="0"/>
          </a:p>
        </p:txBody>
      </p:sp>
      <p:pic>
        <p:nvPicPr>
          <p:cNvPr id="9" name="Image 8" descr="CI X.png"/>
          <p:cNvPicPr>
            <a:picLocks noChangeAspect="1"/>
          </p:cNvPicPr>
          <p:nvPr>
            <p:custDataLst>
              <p:tags r:id="rId4"/>
            </p:custDataLst>
          </p:nvPr>
        </p:nvPicPr>
        <p:blipFill>
          <a:blip r:embed="rId7" cstate="print"/>
          <a:stretch>
            <a:fillRect/>
          </a:stretch>
        </p:blipFill>
        <p:spPr>
          <a:xfrm>
            <a:off x="4506584" y="2132856"/>
            <a:ext cx="4107498" cy="3888432"/>
          </a:xfrm>
          <a:prstGeom prst="rect">
            <a:avLst/>
          </a:prstGeom>
        </p:spPr>
      </p:pic>
      <p:sp>
        <p:nvSpPr>
          <p:cNvPr id="8" name="Flèche droite 7"/>
          <p:cNvSpPr/>
          <p:nvPr>
            <p:custDataLst>
              <p:tags r:id="rId5"/>
            </p:custDataLst>
          </p:nvPr>
        </p:nvSpPr>
        <p:spPr>
          <a:xfrm>
            <a:off x="4067944" y="4509120"/>
            <a:ext cx="144016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err="1" smtClean="0"/>
              <a:t>Compteur</a:t>
            </a:r>
            <a:r>
              <a:rPr lang="en-CA" dirty="0" smtClean="0"/>
              <a:t> </a:t>
            </a:r>
            <a:r>
              <a:rPr lang="en-CA" dirty="0" err="1" smtClean="0"/>
              <a:t>numérique</a:t>
            </a:r>
            <a:endParaRPr lang="fr-CA" dirty="0"/>
          </a:p>
        </p:txBody>
      </p:sp>
      <p:sp>
        <p:nvSpPr>
          <p:cNvPr id="6" name="Espace réservé du contenu 5"/>
          <p:cNvSpPr>
            <a:spLocks noGrp="1"/>
          </p:cNvSpPr>
          <p:nvPr>
            <p:ph idx="1"/>
            <p:custDataLst>
              <p:tags r:id="rId2"/>
            </p:custDataLst>
          </p:nvPr>
        </p:nvSpPr>
        <p:spPr/>
        <p:txBody>
          <a:bodyPr/>
          <a:lstStyle/>
          <a:p>
            <a:pPr>
              <a:buNone/>
            </a:pPr>
            <a:endParaRPr lang="en-CA" dirty="0" smtClean="0"/>
          </a:p>
          <a:p>
            <a:pPr>
              <a:buNone/>
            </a:pPr>
            <a:r>
              <a:rPr lang="en-CA" dirty="0" smtClean="0">
                <a:latin typeface="Arial" pitchFamily="34" charset="0"/>
                <a:cs typeface="Arial" pitchFamily="34" charset="0"/>
              </a:rPr>
              <a:t>Les compteurs </a:t>
            </a:r>
            <a:r>
              <a:rPr lang="en-CA" dirty="0" err="1" smtClean="0">
                <a:latin typeface="Arial" pitchFamily="34" charset="0"/>
                <a:cs typeface="Arial" pitchFamily="34" charset="0"/>
              </a:rPr>
              <a:t>numériques</a:t>
            </a:r>
            <a:r>
              <a:rPr lang="en-CA" dirty="0" smtClean="0">
                <a:latin typeface="Arial" pitchFamily="34" charset="0"/>
                <a:cs typeface="Arial" pitchFamily="34" charset="0"/>
              </a:rPr>
              <a:t> </a:t>
            </a:r>
            <a:r>
              <a:rPr lang="en-CA" dirty="0" err="1" smtClean="0">
                <a:latin typeface="Arial" pitchFamily="34" charset="0"/>
                <a:cs typeface="Arial" pitchFamily="34" charset="0"/>
              </a:rPr>
              <a:t>émettent</a:t>
            </a:r>
            <a:r>
              <a:rPr lang="en-CA" dirty="0" smtClean="0">
                <a:latin typeface="Arial" pitchFamily="34" charset="0"/>
                <a:cs typeface="Arial" pitchFamily="34" charset="0"/>
              </a:rPr>
              <a:t> de </a:t>
            </a:r>
            <a:r>
              <a:rPr lang="en-CA" dirty="0" err="1" smtClean="0">
                <a:latin typeface="Arial" pitchFamily="34" charset="0"/>
                <a:cs typeface="Arial" pitchFamily="34" charset="0"/>
              </a:rPr>
              <a:t>l’électricité</a:t>
            </a:r>
            <a:r>
              <a:rPr lang="en-CA" dirty="0" smtClean="0">
                <a:latin typeface="Arial" pitchFamily="34" charset="0"/>
                <a:cs typeface="Arial" pitchFamily="34" charset="0"/>
              </a:rPr>
              <a:t> sale.</a:t>
            </a:r>
          </a:p>
          <a:p>
            <a:pPr>
              <a:buNone/>
            </a:pPr>
            <a:endParaRPr lang="en-CA" dirty="0" smtClean="0"/>
          </a:p>
          <a:p>
            <a:pPr>
              <a:buNone/>
            </a:pPr>
            <a:endParaRPr lang="fr-CA" dirty="0"/>
          </a:p>
        </p:txBody>
      </p:sp>
      <p:pic>
        <p:nvPicPr>
          <p:cNvPr id="7" name="Image 6" descr="courant sale.jpg"/>
          <p:cNvPicPr>
            <a:picLocks noChangeAspect="1"/>
          </p:cNvPicPr>
          <p:nvPr>
            <p:custDataLst>
              <p:tags r:id="rId3"/>
            </p:custDataLst>
          </p:nvPr>
        </p:nvPicPr>
        <p:blipFill>
          <a:blip r:embed="rId6" cstate="print"/>
          <a:stretch>
            <a:fillRect/>
          </a:stretch>
        </p:blipFill>
        <p:spPr>
          <a:xfrm>
            <a:off x="2555776" y="4149080"/>
            <a:ext cx="3657600" cy="1408176"/>
          </a:xfrm>
          <a:prstGeom prst="rect">
            <a:avLst/>
          </a:prstGeom>
        </p:spPr>
      </p:pic>
      <p:pic>
        <p:nvPicPr>
          <p:cNvPr id="8" name="Image 7" descr="CI Focus.png"/>
          <p:cNvPicPr>
            <a:picLocks noChangeAspect="1"/>
          </p:cNvPicPr>
          <p:nvPr>
            <p:custDataLst>
              <p:tags r:id="rId4"/>
            </p:custDataLst>
          </p:nvPr>
        </p:nvPicPr>
        <p:blipFill>
          <a:blip r:embed="rId7" cstate="print"/>
          <a:stretch>
            <a:fillRect/>
          </a:stretch>
        </p:blipFill>
        <p:spPr>
          <a:xfrm>
            <a:off x="6588224" y="908720"/>
            <a:ext cx="1085850" cy="105251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err="1" smtClean="0"/>
              <a:t>Électricité</a:t>
            </a:r>
            <a:r>
              <a:rPr lang="en-CA" dirty="0" smtClean="0"/>
              <a:t> sale - </a:t>
            </a:r>
            <a:r>
              <a:rPr lang="fr-CA" dirty="0" smtClean="0"/>
              <a:t>‘</a:t>
            </a:r>
            <a:r>
              <a:rPr lang="fr-CA" dirty="0" err="1" smtClean="0"/>
              <a:t>switching</a:t>
            </a:r>
            <a:r>
              <a:rPr lang="fr-CA" dirty="0" smtClean="0"/>
              <a:t>-mode power </a:t>
            </a:r>
            <a:r>
              <a:rPr lang="fr-CA" dirty="0" err="1" smtClean="0"/>
              <a:t>supply</a:t>
            </a:r>
            <a:r>
              <a:rPr lang="fr-CA" dirty="0" smtClean="0"/>
              <a:t>’ (SMPS) </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p>
          <a:p>
            <a:pPr algn="ctr">
              <a:buNone/>
            </a:pPr>
            <a:r>
              <a:rPr lang="fr-CA" dirty="0" smtClean="0">
                <a:latin typeface="Arial" pitchFamily="34" charset="0"/>
                <a:cs typeface="Arial" pitchFamily="34" charset="0"/>
              </a:rPr>
              <a:t>Le curant alternative de 240V provenant des lignes électriques est convertie en curant directe de 2 à 10V qui est nécessaire pour la partie électronique du compteur numérique pour enregistrer l’utilisation d’électricité. </a:t>
            </a:r>
          </a:p>
          <a:p>
            <a:pPr algn="ctr">
              <a:buNone/>
            </a:pPr>
            <a:endParaRPr lang="en-CA" sz="1400" dirty="0" smtClean="0"/>
          </a:p>
          <a:p>
            <a:pPr algn="ctr">
              <a:buNone/>
            </a:pPr>
            <a:endParaRPr lang="en-CA" sz="1400" dirty="0" smtClean="0"/>
          </a:p>
          <a:p>
            <a:pPr algn="ctr">
              <a:buNone/>
            </a:pPr>
            <a:endParaRPr lang="en-CA" sz="1400" dirty="0" smtClean="0"/>
          </a:p>
          <a:p>
            <a:pPr algn="ctr">
              <a:buNone/>
            </a:pPr>
            <a:endParaRPr lang="en-CA" sz="1400" dirty="0" smtClean="0"/>
          </a:p>
          <a:p>
            <a:pPr algn="ctr">
              <a:buNone/>
            </a:pPr>
            <a:endParaRPr lang="en-CA" sz="1400" dirty="0" smtClean="0"/>
          </a:p>
          <a:p>
            <a:pPr>
              <a:buNone/>
            </a:pPr>
            <a:r>
              <a:rPr lang="en-CA" sz="1400" dirty="0" smtClean="0"/>
              <a:t>Source: </a:t>
            </a:r>
            <a:r>
              <a:rPr lang="en-US" sz="1400" dirty="0" smtClean="0"/>
              <a:t>New Critical Problem with ‘Smart’ Meters: The Switching-Mode Power Supply (SMPS) par </a:t>
            </a:r>
            <a:r>
              <a:rPr lang="en-US" sz="1400" i="1" dirty="0" smtClean="0"/>
              <a:t>Mary Beth </a:t>
            </a:r>
            <a:r>
              <a:rPr lang="en-US" sz="1400" i="1" dirty="0" err="1" smtClean="0"/>
              <a:t>Brangan</a:t>
            </a:r>
            <a:r>
              <a:rPr lang="en-US" sz="1400" i="1" dirty="0" smtClean="0"/>
              <a:t> et James Heddle </a:t>
            </a:r>
            <a:endParaRPr lang="fr-CA"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Électricité</a:t>
            </a:r>
            <a:r>
              <a:rPr lang="en-CA" dirty="0" smtClean="0"/>
              <a:t> sale</a:t>
            </a:r>
            <a:endParaRPr lang="fr-CA" dirty="0"/>
          </a:p>
        </p:txBody>
      </p:sp>
      <p:sp>
        <p:nvSpPr>
          <p:cNvPr id="3" name="Espace réservé du contenu 2"/>
          <p:cNvSpPr>
            <a:spLocks noGrp="1"/>
          </p:cNvSpPr>
          <p:nvPr>
            <p:ph idx="1"/>
            <p:custDataLst>
              <p:tags r:id="rId2"/>
            </p:custDataLst>
          </p:nvPr>
        </p:nvSpPr>
        <p:spPr/>
        <p:txBody>
          <a:bodyPr/>
          <a:lstStyle/>
          <a:p>
            <a:r>
              <a:rPr lang="fr-CA" dirty="0" smtClean="0">
                <a:latin typeface="Arial" pitchFamily="34" charset="0"/>
                <a:cs typeface="Arial" pitchFamily="34" charset="0"/>
              </a:rPr>
              <a:t>On appelle communément « électricité sale » une </a:t>
            </a:r>
            <a:r>
              <a:rPr lang="fr-CA" b="1" dirty="0" smtClean="0">
                <a:latin typeface="Arial" pitchFamily="34" charset="0"/>
                <a:cs typeface="Arial" pitchFamily="34" charset="0"/>
              </a:rPr>
              <a:t>mauvaise qualité d’électricité</a:t>
            </a:r>
            <a:r>
              <a:rPr lang="fr-CA" dirty="0" smtClean="0">
                <a:latin typeface="Arial" pitchFamily="34" charset="0"/>
                <a:cs typeface="Arial" pitchFamily="34" charset="0"/>
              </a:rPr>
              <a:t>, qui est définie comme des déviations d’amplitude et de fréquence de l’onde sinusoïdale.</a:t>
            </a:r>
          </a:p>
          <a:p>
            <a:r>
              <a:rPr lang="fr-CA" dirty="0" smtClean="0">
                <a:latin typeface="Arial" pitchFamily="34" charset="0"/>
                <a:cs typeface="Arial" pitchFamily="34" charset="0"/>
              </a:rPr>
              <a:t>« </a:t>
            </a:r>
            <a:r>
              <a:rPr lang="fr-CA" i="1" dirty="0" smtClean="0">
                <a:latin typeface="Arial" pitchFamily="34" charset="0"/>
                <a:cs typeface="Arial" pitchFamily="34" charset="0"/>
              </a:rPr>
              <a:t>La dégradation de la qualité énergétique peut prendre les nombreuses formes suivantes : baisse de tension, déséquilibre de voltage entre phases, perturbations passagères, interruptions momentanées et état stable de distorsions de signal à long terme.</a:t>
            </a:r>
            <a:r>
              <a:rPr lang="fr-CA"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Électricité</a:t>
            </a:r>
            <a:r>
              <a:rPr lang="en-CA" dirty="0" smtClean="0"/>
              <a:t> sale</a:t>
            </a:r>
            <a:endParaRPr lang="fr-CA" dirty="0"/>
          </a:p>
        </p:txBody>
      </p:sp>
      <p:sp>
        <p:nvSpPr>
          <p:cNvPr id="3" name="Espace réservé du contenu 2"/>
          <p:cNvSpPr>
            <a:spLocks noGrp="1"/>
          </p:cNvSpPr>
          <p:nvPr>
            <p:ph idx="1"/>
            <p:custDataLst>
              <p:tags r:id="rId2"/>
            </p:custDataLst>
          </p:nvPr>
        </p:nvSpPr>
        <p:spPr/>
        <p:txBody>
          <a:bodyPr/>
          <a:lstStyle/>
          <a:p>
            <a:r>
              <a:rPr lang="fr-CA" dirty="0" smtClean="0">
                <a:latin typeface="Arial" pitchFamily="34" charset="0"/>
                <a:cs typeface="Arial" pitchFamily="34" charset="0"/>
              </a:rPr>
              <a:t>En plus de nuire à la qualité énergétique des appareils électroniques sensibles, l’«électricité sale » a des effets nocifs sur la santé humaine. </a:t>
            </a:r>
          </a:p>
          <a:p>
            <a:pPr>
              <a:buNone/>
            </a:pPr>
            <a:endParaRPr lang="fr-CA" dirty="0" smtClean="0">
              <a:latin typeface="Arial" pitchFamily="34" charset="0"/>
              <a:cs typeface="Arial" pitchFamily="34" charset="0"/>
            </a:endParaRPr>
          </a:p>
          <a:p>
            <a:r>
              <a:rPr lang="fr-CA" dirty="0" smtClean="0">
                <a:latin typeface="Arial" pitchFamily="34" charset="0"/>
                <a:cs typeface="Arial" pitchFamily="34" charset="0"/>
              </a:rPr>
              <a:t>Une récente étude des occurrences de cancers dans une école en Californie a associé le risque accru de cancer chez les professeurs et l’« électricité sale ».</a:t>
            </a:r>
          </a:p>
          <a:p>
            <a:pPr algn="ctr">
              <a:buNone/>
            </a:pPr>
            <a:endParaRPr lang="en-CA" dirty="0" smtClean="0">
              <a:latin typeface="Arial" pitchFamily="34" charset="0"/>
              <a:cs typeface="Arial" pitchFamily="34" charset="0"/>
            </a:endParaRPr>
          </a:p>
          <a:p>
            <a:pPr algn="ctr">
              <a:buNone/>
            </a:pPr>
            <a:r>
              <a:rPr lang="en-CA" dirty="0" smtClean="0">
                <a:latin typeface="Arial" pitchFamily="34" charset="0"/>
                <a:cs typeface="Arial" pitchFamily="34" charset="0"/>
              </a:rPr>
              <a:t>5 X  </a:t>
            </a:r>
            <a:r>
              <a:rPr lang="en-CA" dirty="0" err="1" smtClean="0">
                <a:latin typeface="Arial" pitchFamily="34" charset="0"/>
                <a:cs typeface="Arial" pitchFamily="34" charset="0"/>
              </a:rPr>
              <a:t>vs</a:t>
            </a:r>
            <a:r>
              <a:rPr lang="en-CA" dirty="0" smtClean="0">
                <a:latin typeface="Arial" pitchFamily="34" charset="0"/>
                <a:cs typeface="Arial" pitchFamily="34" charset="0"/>
              </a:rPr>
              <a:t>  1,8</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Problèmes</a:t>
            </a:r>
            <a:r>
              <a:rPr lang="en-CA" dirty="0" smtClean="0"/>
              <a:t> de santé</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en-CA" dirty="0" err="1" smtClean="0">
                <a:latin typeface="Arial" pitchFamily="34" charset="0"/>
                <a:cs typeface="Arial" pitchFamily="34" charset="0"/>
              </a:rPr>
              <a:t>Asthme</a:t>
            </a:r>
            <a:endParaRPr lang="en-CA" dirty="0" smtClean="0">
              <a:latin typeface="Arial" pitchFamily="34" charset="0"/>
              <a:cs typeface="Arial" pitchFamily="34" charset="0"/>
            </a:endParaRPr>
          </a:p>
          <a:p>
            <a:r>
              <a:rPr lang="en-CA" dirty="0" err="1" smtClean="0">
                <a:latin typeface="Arial" pitchFamily="34" charset="0"/>
                <a:cs typeface="Arial" pitchFamily="34" charset="0"/>
              </a:rPr>
              <a:t>Diabète</a:t>
            </a:r>
            <a:r>
              <a:rPr lang="en-CA" dirty="0" smtClean="0">
                <a:latin typeface="Arial" pitchFamily="34" charset="0"/>
                <a:cs typeface="Arial" pitchFamily="34" charset="0"/>
              </a:rPr>
              <a:t> type II</a:t>
            </a:r>
          </a:p>
          <a:p>
            <a:r>
              <a:rPr lang="en-CA" dirty="0" err="1" smtClean="0">
                <a:latin typeface="Arial" pitchFamily="34" charset="0"/>
                <a:cs typeface="Arial" pitchFamily="34" charset="0"/>
              </a:rPr>
              <a:t>Sclérose</a:t>
            </a:r>
            <a:r>
              <a:rPr lang="en-CA" dirty="0" smtClean="0">
                <a:latin typeface="Arial" pitchFamily="34" charset="0"/>
                <a:cs typeface="Arial" pitchFamily="34" charset="0"/>
              </a:rPr>
              <a:t> en plaques</a:t>
            </a:r>
          </a:p>
          <a:p>
            <a:endParaRPr lang="en-US" dirty="0" smtClean="0">
              <a:latin typeface="Arial" pitchFamily="34" charset="0"/>
              <a:cs typeface="Arial" pitchFamily="34" charset="0"/>
            </a:endParaRPr>
          </a:p>
          <a:p>
            <a:r>
              <a:rPr lang="en-US" dirty="0" err="1" smtClean="0">
                <a:latin typeface="Arial" pitchFamily="34" charset="0"/>
                <a:cs typeface="Arial" pitchFamily="34" charset="0"/>
              </a:rPr>
              <a:t>Dre</a:t>
            </a:r>
            <a:r>
              <a:rPr lang="en-US" dirty="0" smtClean="0">
                <a:latin typeface="Arial" pitchFamily="34" charset="0"/>
                <a:cs typeface="Arial" pitchFamily="34" charset="0"/>
              </a:rPr>
              <a:t> </a:t>
            </a:r>
            <a:r>
              <a:rPr lang="en-US" dirty="0" err="1" smtClean="0">
                <a:latin typeface="Arial" pitchFamily="34" charset="0"/>
                <a:cs typeface="Arial" pitchFamily="34" charset="0"/>
              </a:rPr>
              <a:t>Magda</a:t>
            </a:r>
            <a:r>
              <a:rPr lang="en-US" dirty="0" smtClean="0">
                <a:latin typeface="Arial" pitchFamily="34" charset="0"/>
                <a:cs typeface="Arial" pitchFamily="34" charset="0"/>
              </a:rPr>
              <a:t> </a:t>
            </a:r>
            <a:r>
              <a:rPr lang="en-US" dirty="0" err="1" smtClean="0">
                <a:latin typeface="Arial" pitchFamily="34" charset="0"/>
                <a:cs typeface="Arial" pitchFamily="34" charset="0"/>
              </a:rPr>
              <a:t>Havas</a:t>
            </a:r>
            <a:r>
              <a:rPr lang="en-US" dirty="0" smtClean="0">
                <a:latin typeface="Arial" pitchFamily="34" charset="0"/>
                <a:cs typeface="Arial" pitchFamily="34" charset="0"/>
              </a:rPr>
              <a:t>: </a:t>
            </a:r>
            <a:r>
              <a:rPr lang="en-US" i="1" dirty="0" smtClean="0">
                <a:latin typeface="Arial" pitchFamily="34" charset="0"/>
                <a:cs typeface="Arial" pitchFamily="34" charset="0"/>
              </a:rPr>
              <a:t>ADD and autism, can be exasperated by DE and that </a:t>
            </a:r>
            <a:r>
              <a:rPr lang="en-US" i="1" dirty="0" err="1" smtClean="0">
                <a:latin typeface="Arial" pitchFamily="34" charset="0"/>
                <a:cs typeface="Arial" pitchFamily="34" charset="0"/>
              </a:rPr>
              <a:t>behaviour</a:t>
            </a:r>
            <a:r>
              <a:rPr lang="en-US" i="1" dirty="0" smtClean="0">
                <a:latin typeface="Arial" pitchFamily="34" charset="0"/>
                <a:cs typeface="Arial" pitchFamily="34" charset="0"/>
              </a:rPr>
              <a:t> improves considerably in clean environments.</a:t>
            </a:r>
            <a:endParaRPr lang="en-CA" i="1" dirty="0" smtClean="0">
              <a:latin typeface="Arial" pitchFamily="34" charset="0"/>
              <a:cs typeface="Arial" pitchFamily="34" charset="0"/>
            </a:endParaRPr>
          </a:p>
          <a:p>
            <a:endParaRPr lang="en-CA" dirty="0" smtClean="0"/>
          </a:p>
          <a:p>
            <a:endParaRPr lang="en-CA" dirty="0" smtClean="0"/>
          </a:p>
          <a:p>
            <a:endParaRPr lang="en-CA" dirty="0" smtClean="0"/>
          </a:p>
          <a:p>
            <a:pPr>
              <a:buNone/>
            </a:pPr>
            <a:r>
              <a:rPr lang="fr-CA" sz="2000" dirty="0" smtClean="0"/>
              <a:t>Source:  Bureau du vérificateur  générale du canada - </a:t>
            </a:r>
            <a:r>
              <a:rPr lang="fr-CA" sz="2000" b="1" u="sng" dirty="0" smtClean="0"/>
              <a:t>Effets sur l’environnement et la santé humaine des ampoules </a:t>
            </a:r>
            <a:r>
              <a:rPr lang="fr-CA" sz="2000" b="1" u="sng" dirty="0" err="1" smtClean="0"/>
              <a:t>fluocompactes</a:t>
            </a:r>
            <a:r>
              <a:rPr lang="fr-CA" sz="2000" b="1" u="sng" dirty="0" smtClean="0"/>
              <a:t> </a:t>
            </a:r>
          </a:p>
          <a:p>
            <a:pPr>
              <a:buNone/>
            </a:pPr>
            <a:r>
              <a:rPr lang="fr-CA" sz="2000" dirty="0" smtClean="0"/>
              <a:t>www.oag-bvg.gc.ca/internet/francais/pet_254_f_31427.html</a:t>
            </a:r>
            <a:endParaRPr lang="fr-CA"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Sources </a:t>
            </a:r>
            <a:r>
              <a:rPr lang="en-CA" dirty="0" err="1" smtClean="0"/>
              <a:t>d’électricité</a:t>
            </a:r>
            <a:r>
              <a:rPr lang="en-CA" dirty="0" smtClean="0"/>
              <a:t> sale </a:t>
            </a:r>
            <a:endParaRPr lang="fr-CA" dirty="0"/>
          </a:p>
        </p:txBody>
      </p:sp>
      <p:pic>
        <p:nvPicPr>
          <p:cNvPr id="4" name="Espace réservé du contenu 3" descr="Dirty electricity sources.jpg"/>
          <p:cNvPicPr>
            <a:picLocks noGrp="1" noChangeAspect="1"/>
          </p:cNvPicPr>
          <p:nvPr>
            <p:ph idx="1"/>
            <p:custDataLst>
              <p:tags r:id="rId2"/>
            </p:custDataLst>
          </p:nvPr>
        </p:nvPicPr>
        <p:blipFill>
          <a:blip r:embed="rId6" cstate="print"/>
          <a:stretch>
            <a:fillRect/>
          </a:stretch>
        </p:blipFill>
        <p:spPr>
          <a:xfrm>
            <a:off x="1645708" y="1935163"/>
            <a:ext cx="5852583" cy="4389437"/>
          </a:xfrm>
        </p:spPr>
      </p:pic>
      <p:sp>
        <p:nvSpPr>
          <p:cNvPr id="5" name="Rectangle 4"/>
          <p:cNvSpPr/>
          <p:nvPr>
            <p:custDataLst>
              <p:tags r:id="rId3"/>
            </p:custDataLst>
          </p:nvPr>
        </p:nvSpPr>
        <p:spPr>
          <a:xfrm>
            <a:off x="1043608" y="6309320"/>
            <a:ext cx="6912768" cy="369332"/>
          </a:xfrm>
          <a:prstGeom prst="rect">
            <a:avLst/>
          </a:prstGeom>
        </p:spPr>
        <p:txBody>
          <a:bodyPr wrap="square">
            <a:spAutoFit/>
          </a:bodyPr>
          <a:lstStyle/>
          <a:p>
            <a:r>
              <a:rPr lang="fr-CA" dirty="0" smtClean="0"/>
              <a:t>www.magdahavas.com/gs-units-explained/</a:t>
            </a:r>
            <a:endParaRPr lang="fr-CA" dirty="0"/>
          </a:p>
        </p:txBody>
      </p:sp>
      <p:pic>
        <p:nvPicPr>
          <p:cNvPr id="6" name="Image 5" descr="vignes_1.jpg"/>
          <p:cNvPicPr>
            <a:picLocks noChangeAspect="1"/>
          </p:cNvPicPr>
          <p:nvPr>
            <p:custDataLst>
              <p:tags r:id="rId4"/>
            </p:custDataLst>
          </p:nvPr>
        </p:nvPicPr>
        <p:blipFill>
          <a:blip r:embed="rId7" cstate="print"/>
          <a:stretch>
            <a:fillRect/>
          </a:stretch>
        </p:blipFill>
        <p:spPr>
          <a:xfrm>
            <a:off x="7092280" y="620688"/>
            <a:ext cx="1656184" cy="120744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lightbulbs(1).jpg"/>
          <p:cNvPicPr>
            <a:picLocks noGrp="1" noChangeAspect="1"/>
          </p:cNvPicPr>
          <p:nvPr>
            <p:ph idx="4294967295"/>
            <p:custDataLst>
              <p:tags r:id="rId1"/>
            </p:custDataLst>
          </p:nvPr>
        </p:nvPicPr>
        <p:blipFill>
          <a:blip r:embed="rId3" cstate="print"/>
          <a:stretch>
            <a:fillRect/>
          </a:stretch>
        </p:blipFill>
        <p:spPr>
          <a:xfrm>
            <a:off x="1" y="0"/>
            <a:ext cx="9144000" cy="68580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descr="electromagnetic-pollution-cfl1.png"/>
          <p:cNvPicPr>
            <a:picLocks noChangeAspect="1"/>
          </p:cNvPicPr>
          <p:nvPr>
            <p:custDataLst>
              <p:tags r:id="rId1"/>
            </p:custDataLst>
          </p:nvPr>
        </p:nvPicPr>
        <p:blipFill>
          <a:blip r:embed="rId4" cstate="print"/>
          <a:stretch>
            <a:fillRect/>
          </a:stretch>
        </p:blipFill>
        <p:spPr>
          <a:xfrm>
            <a:off x="-55620" y="0"/>
            <a:ext cx="9199620" cy="5661248"/>
          </a:xfrm>
          <a:prstGeom prst="rect">
            <a:avLst/>
          </a:prstGeom>
        </p:spPr>
      </p:pic>
      <p:sp>
        <p:nvSpPr>
          <p:cNvPr id="3" name="Rectangle 2"/>
          <p:cNvSpPr/>
          <p:nvPr>
            <p:custDataLst>
              <p:tags r:id="rId2"/>
            </p:custDataLst>
          </p:nvPr>
        </p:nvSpPr>
        <p:spPr>
          <a:xfrm>
            <a:off x="0" y="5657671"/>
            <a:ext cx="8712968" cy="1200329"/>
          </a:xfrm>
          <a:prstGeom prst="rect">
            <a:avLst/>
          </a:prstGeom>
        </p:spPr>
        <p:txBody>
          <a:bodyPr wrap="square">
            <a:spAutoFit/>
          </a:bodyPr>
          <a:lstStyle/>
          <a:p>
            <a:r>
              <a:rPr lang="fr-CA" dirty="0" smtClean="0">
                <a:latin typeface="Arial" pitchFamily="34" charset="0"/>
                <a:cs typeface="Arial" pitchFamily="34" charset="0"/>
              </a:rPr>
              <a:t>Radiation omnidirectionnelle est bien démontrée ici. Le plancher diminue la radiation, mais ne la bloque pas. Un enfant sera plus irradié au deuxième étage pendant qu’au premier étage toute la famille le sera. La position de la personne exposée est aussi très importante.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Boucherville – A. </a:t>
            </a:r>
            <a:r>
              <a:rPr lang="fr-FR" dirty="0" smtClean="0"/>
              <a:t>Michrowski* </a:t>
            </a:r>
            <a:r>
              <a:rPr lang="fr-FR" dirty="0" err="1" smtClean="0"/>
              <a:t>PhD</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FR" i="1" dirty="0" smtClean="0">
                <a:latin typeface="Arial Narrow" pitchFamily="34" charset="0"/>
              </a:rPr>
              <a:t>« Institut de recherches d’Hydro-Québec (IREQ);</a:t>
            </a:r>
          </a:p>
          <a:p>
            <a:r>
              <a:rPr lang="fr-FR" i="1" dirty="0" smtClean="0">
                <a:latin typeface="Arial Narrow" pitchFamily="34" charset="0"/>
              </a:rPr>
              <a:t>a mesuré, sur des terrains résidentiels, des décharges électriques de 200 000 V/m, durant environ 5 à 10 secondes;</a:t>
            </a:r>
          </a:p>
          <a:p>
            <a:r>
              <a:rPr lang="fr-FR" i="1" dirty="0" smtClean="0">
                <a:latin typeface="Arial Narrow" pitchFamily="34" charset="0"/>
              </a:rPr>
              <a:t>limiter ces champs sous 10 000 volts par mètre;</a:t>
            </a:r>
          </a:p>
          <a:p>
            <a:r>
              <a:rPr lang="fr-FR" i="1" dirty="0" smtClean="0">
                <a:latin typeface="Arial Narrow" pitchFamily="34" charset="0"/>
              </a:rPr>
              <a:t>affecte parfois les maisons sur une rue entière, par exemple quand un appareil, tel un réfrigérateur ou une ampoule, est allumé.</a:t>
            </a:r>
          </a:p>
          <a:p>
            <a:r>
              <a:rPr lang="fr-FR" i="1" dirty="0" smtClean="0">
                <a:latin typeface="Arial Narrow" pitchFamily="34" charset="0"/>
              </a:rPr>
              <a:t>Nous soupçonnons qu’ils étaient responsables du fait que certaines personnes ne se guérissaient pas d’un cancer aussi rapidement que leurs médecins s’y attendaient.»</a:t>
            </a:r>
          </a:p>
          <a:p>
            <a:pPr>
              <a:buNone/>
            </a:pPr>
            <a:r>
              <a:rPr lang="fr-FR" sz="2000" dirty="0" smtClean="0">
                <a:latin typeface="Arial Narrow" pitchFamily="34" charset="0"/>
              </a:rPr>
              <a:t>Source: Les hypersensible, article publié "La Maison du 21e siècle", juin 1995</a:t>
            </a:r>
          </a:p>
          <a:p>
            <a:pPr>
              <a:buNone/>
            </a:pPr>
            <a:r>
              <a:rPr lang="fr-FR" sz="2000" dirty="0" smtClean="0">
                <a:latin typeface="Arial" pitchFamily="34" charset="0"/>
                <a:cs typeface="Arial" pitchFamily="34" charset="0"/>
              </a:rPr>
              <a:t>*</a:t>
            </a:r>
            <a:r>
              <a:rPr lang="fr-FR" sz="1700" dirty="0" smtClean="0">
                <a:latin typeface="Arial" pitchFamily="34" charset="0"/>
                <a:cs typeface="Arial" pitchFamily="34" charset="0"/>
              </a:rPr>
              <a:t>Société Canadienne d’hypothèques et de logements, </a:t>
            </a:r>
            <a:endParaRPr lang="fr-CA" sz="1700"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Facturation</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en-CA" dirty="0" smtClean="0">
                <a:latin typeface="Arial" pitchFamily="34" charset="0"/>
                <a:cs typeface="Arial" pitchFamily="34" charset="0"/>
              </a:rPr>
              <a:t>Bonne question!</a:t>
            </a:r>
          </a:p>
          <a:p>
            <a:endParaRPr lang="en-CA" dirty="0" smtClean="0">
              <a:latin typeface="Arial" pitchFamily="34" charset="0"/>
              <a:cs typeface="Arial" pitchFamily="34" charset="0"/>
            </a:endParaRPr>
          </a:p>
          <a:p>
            <a:r>
              <a:rPr lang="en-CA" dirty="0" smtClean="0">
                <a:latin typeface="Arial" pitchFamily="34" charset="0"/>
                <a:cs typeface="Arial" pitchFamily="34" charset="0"/>
              </a:rPr>
              <a:t>Pour le moment kilowatts consommés;</a:t>
            </a:r>
          </a:p>
          <a:p>
            <a:pPr>
              <a:buNone/>
            </a:pPr>
            <a:endParaRPr lang="en-CA" dirty="0" smtClean="0">
              <a:latin typeface="Arial" pitchFamily="34" charset="0"/>
              <a:cs typeface="Arial" pitchFamily="34" charset="0"/>
            </a:endParaRPr>
          </a:p>
          <a:p>
            <a:r>
              <a:rPr lang="en-CA" dirty="0" err="1" smtClean="0">
                <a:latin typeface="Arial" pitchFamily="34" charset="0"/>
                <a:cs typeface="Arial" pitchFamily="34" charset="0"/>
              </a:rPr>
              <a:t>Dispositif</a:t>
            </a:r>
            <a:r>
              <a:rPr lang="en-CA" dirty="0" smtClean="0">
                <a:latin typeface="Arial" pitchFamily="34" charset="0"/>
                <a:cs typeface="Arial" pitchFamily="34" charset="0"/>
              </a:rPr>
              <a:t> </a:t>
            </a:r>
            <a:r>
              <a:rPr lang="en-CA" i="1" dirty="0" err="1" smtClean="0">
                <a:latin typeface="Arial" pitchFamily="34" charset="0"/>
                <a:cs typeface="Arial" pitchFamily="34" charset="0"/>
              </a:rPr>
              <a:t>Heure</a:t>
            </a:r>
            <a:r>
              <a:rPr lang="en-CA" i="1" dirty="0" smtClean="0">
                <a:latin typeface="Arial" pitchFamily="34" charset="0"/>
                <a:cs typeface="Arial" pitchFamily="34" charset="0"/>
              </a:rPr>
              <a:t> </a:t>
            </a:r>
            <a:r>
              <a:rPr lang="en-CA" i="1" dirty="0" err="1" smtClean="0">
                <a:latin typeface="Arial" pitchFamily="34" charset="0"/>
                <a:cs typeface="Arial" pitchFamily="34" charset="0"/>
              </a:rPr>
              <a:t>juste</a:t>
            </a:r>
            <a:r>
              <a:rPr lang="en-CA" i="1" dirty="0" smtClean="0">
                <a:latin typeface="Arial" pitchFamily="34" charset="0"/>
                <a:cs typeface="Arial" pitchFamily="34" charset="0"/>
              </a:rPr>
              <a:t> </a:t>
            </a:r>
            <a:r>
              <a:rPr lang="en-CA" dirty="0" smtClean="0">
                <a:latin typeface="Arial" pitchFamily="34" charset="0"/>
                <a:cs typeface="Arial" pitchFamily="34" charset="0"/>
              </a:rPr>
              <a:t>? Pour me moment HQ ne nous </a:t>
            </a:r>
            <a:r>
              <a:rPr lang="en-CA" dirty="0" err="1" smtClean="0">
                <a:latin typeface="Arial" pitchFamily="34" charset="0"/>
                <a:cs typeface="Arial" pitchFamily="34" charset="0"/>
              </a:rPr>
              <a:t>donne</a:t>
            </a:r>
            <a:r>
              <a:rPr lang="en-CA" dirty="0" smtClean="0">
                <a:latin typeface="Arial" pitchFamily="34" charset="0"/>
                <a:cs typeface="Arial" pitchFamily="34" charset="0"/>
              </a:rPr>
              <a:t> </a:t>
            </a:r>
            <a:r>
              <a:rPr lang="en-CA" dirty="0" err="1" smtClean="0">
                <a:latin typeface="Arial" pitchFamily="34" charset="0"/>
                <a:cs typeface="Arial" pitchFamily="34" charset="0"/>
              </a:rPr>
              <a:t>l’heure</a:t>
            </a:r>
            <a:r>
              <a:rPr lang="en-CA" dirty="0" smtClean="0">
                <a:latin typeface="Arial" pitchFamily="34" charset="0"/>
                <a:cs typeface="Arial" pitchFamily="34" charset="0"/>
              </a:rPr>
              <a:t> </a:t>
            </a:r>
            <a:r>
              <a:rPr lang="en-CA" dirty="0" err="1" smtClean="0">
                <a:latin typeface="Arial" pitchFamily="34" charset="0"/>
                <a:cs typeface="Arial" pitchFamily="34" charset="0"/>
              </a:rPr>
              <a:t>juste</a:t>
            </a:r>
            <a:r>
              <a:rPr lang="en-CA" dirty="0" smtClean="0">
                <a:latin typeface="Arial" pitchFamily="34" charset="0"/>
                <a:cs typeface="Arial" pitchFamily="34" charset="0"/>
              </a:rPr>
              <a:t> </a:t>
            </a:r>
            <a:r>
              <a:rPr lang="en-CA" dirty="0" err="1" smtClean="0">
                <a:latin typeface="Arial" pitchFamily="34" charset="0"/>
                <a:cs typeface="Arial" pitchFamily="34" charset="0"/>
              </a:rPr>
              <a:t>sur</a:t>
            </a:r>
            <a:r>
              <a:rPr lang="en-CA" dirty="0" smtClean="0">
                <a:latin typeface="Arial" pitchFamily="34" charset="0"/>
                <a:cs typeface="Arial" pitchFamily="34" charset="0"/>
              </a:rPr>
              <a:t> </a:t>
            </a:r>
            <a:r>
              <a:rPr lang="en-CA" dirty="0" err="1" smtClean="0">
                <a:latin typeface="Arial" pitchFamily="34" charset="0"/>
                <a:cs typeface="Arial" pitchFamily="34" charset="0"/>
              </a:rPr>
              <a:t>cette</a:t>
            </a:r>
            <a:r>
              <a:rPr lang="en-CA" dirty="0" smtClean="0">
                <a:latin typeface="Arial" pitchFamily="34" charset="0"/>
                <a:cs typeface="Arial" pitchFamily="34" charset="0"/>
              </a:rPr>
              <a:t> question;</a:t>
            </a:r>
          </a:p>
          <a:p>
            <a:endParaRPr lang="en-CA" dirty="0" smtClean="0">
              <a:latin typeface="Arial" pitchFamily="34" charset="0"/>
              <a:cs typeface="Arial" pitchFamily="34" charset="0"/>
            </a:endParaRPr>
          </a:p>
          <a:p>
            <a:r>
              <a:rPr lang="en-CA" dirty="0" smtClean="0">
                <a:latin typeface="Arial" pitchFamily="34" charset="0"/>
                <a:cs typeface="Arial" pitchFamily="34" charset="0"/>
              </a:rPr>
              <a:t>20 à 30 % </a:t>
            </a:r>
            <a:r>
              <a:rPr lang="en-CA" dirty="0" err="1" smtClean="0">
                <a:latin typeface="Arial" pitchFamily="34" charset="0"/>
                <a:cs typeface="Arial" pitchFamily="34" charset="0"/>
              </a:rPr>
              <a:t>d’augmentation</a:t>
            </a:r>
            <a:r>
              <a:rPr lang="en-CA" dirty="0" smtClean="0">
                <a:latin typeface="Arial" pitchFamily="34" charset="0"/>
                <a:cs typeface="Arial" pitchFamily="34" charset="0"/>
              </a:rPr>
              <a:t> </a:t>
            </a:r>
            <a:r>
              <a:rPr lang="en-CA" dirty="0" err="1" smtClean="0">
                <a:latin typeface="Arial" pitchFamily="34" charset="0"/>
                <a:cs typeface="Arial" pitchFamily="34" charset="0"/>
              </a:rPr>
              <a:t>puisque</a:t>
            </a:r>
            <a:r>
              <a:rPr lang="en-CA" dirty="0" smtClean="0">
                <a:latin typeface="Arial" pitchFamily="34" charset="0"/>
                <a:cs typeface="Arial" pitchFamily="34" charset="0"/>
              </a:rPr>
              <a:t> </a:t>
            </a:r>
            <a:r>
              <a:rPr lang="en-CA" dirty="0" err="1" smtClean="0">
                <a:latin typeface="Arial" pitchFamily="34" charset="0"/>
                <a:cs typeface="Arial" pitchFamily="34" charset="0"/>
              </a:rPr>
              <a:t>tous</a:t>
            </a:r>
            <a:r>
              <a:rPr lang="en-CA" dirty="0" smtClean="0">
                <a:latin typeface="Arial" pitchFamily="34" charset="0"/>
                <a:cs typeface="Arial" pitchFamily="34" charset="0"/>
              </a:rPr>
              <a:t> les compteurs </a:t>
            </a:r>
            <a:r>
              <a:rPr lang="en-CA" dirty="0" err="1" smtClean="0">
                <a:latin typeface="Arial" pitchFamily="34" charset="0"/>
                <a:cs typeface="Arial" pitchFamily="34" charset="0"/>
              </a:rPr>
              <a:t>numériques</a:t>
            </a:r>
            <a:r>
              <a:rPr lang="en-CA" dirty="0" smtClean="0">
                <a:latin typeface="Arial" pitchFamily="34" charset="0"/>
                <a:cs typeface="Arial" pitchFamily="34" charset="0"/>
              </a:rPr>
              <a:t> </a:t>
            </a:r>
            <a:r>
              <a:rPr lang="en-CA" dirty="0" err="1" smtClean="0">
                <a:latin typeface="Arial" pitchFamily="34" charset="0"/>
                <a:cs typeface="Arial" pitchFamily="34" charset="0"/>
              </a:rPr>
              <a:t>peuvent</a:t>
            </a:r>
            <a:r>
              <a:rPr lang="en-CA" dirty="0" smtClean="0">
                <a:latin typeface="Arial" pitchFamily="34" charset="0"/>
                <a:cs typeface="Arial" pitchFamily="34" charset="0"/>
              </a:rPr>
              <a:t> </a:t>
            </a:r>
            <a:r>
              <a:rPr lang="en-CA" dirty="0" err="1" smtClean="0">
                <a:latin typeface="Arial" pitchFamily="34" charset="0"/>
                <a:cs typeface="Arial" pitchFamily="34" charset="0"/>
              </a:rPr>
              <a:t>comptabiliser</a:t>
            </a:r>
            <a:r>
              <a:rPr lang="en-CA" dirty="0" smtClean="0">
                <a:latin typeface="Arial" pitchFamily="34" charset="0"/>
                <a:cs typeface="Arial" pitchFamily="34" charset="0"/>
              </a:rPr>
              <a:t> les </a:t>
            </a:r>
            <a:r>
              <a:rPr lang="en-CA" dirty="0" err="1" smtClean="0">
                <a:latin typeface="Arial" pitchFamily="34" charset="0"/>
                <a:cs typeface="Arial" pitchFamily="34" charset="0"/>
              </a:rPr>
              <a:t>départs</a:t>
            </a:r>
            <a:r>
              <a:rPr lang="en-CA" dirty="0" smtClean="0">
                <a:latin typeface="Arial" pitchFamily="34" charset="0"/>
                <a:cs typeface="Arial" pitchFamily="34" charset="0"/>
              </a:rPr>
              <a:t> de </a:t>
            </a:r>
            <a:r>
              <a:rPr lang="en-CA" dirty="0" err="1" smtClean="0">
                <a:latin typeface="Arial" pitchFamily="34" charset="0"/>
                <a:cs typeface="Arial" pitchFamily="34" charset="0"/>
              </a:rPr>
              <a:t>moteur</a:t>
            </a:r>
            <a:r>
              <a:rPr lang="en-CA" dirty="0" smtClean="0">
                <a:latin typeface="Arial" pitchFamily="34" charset="0"/>
                <a:cs typeface="Arial" pitchFamily="34" charset="0"/>
              </a:rPr>
              <a:t>.</a:t>
            </a:r>
          </a:p>
          <a:p>
            <a:pPr>
              <a:buNone/>
            </a:pP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Compteur</a:t>
            </a:r>
            <a:r>
              <a:rPr lang="en-CA" dirty="0" smtClean="0"/>
              <a:t> à </a:t>
            </a:r>
            <a:r>
              <a:rPr lang="en-CA" dirty="0" err="1" smtClean="0"/>
              <a:t>radiofréquences</a:t>
            </a:r>
            <a:endParaRPr lang="fr-CA" dirty="0"/>
          </a:p>
        </p:txBody>
      </p:sp>
      <p:sp>
        <p:nvSpPr>
          <p:cNvPr id="4" name="Espace réservé du contenu 3"/>
          <p:cNvSpPr>
            <a:spLocks noGrp="1"/>
          </p:cNvSpPr>
          <p:nvPr>
            <p:ph sz="half" idx="1"/>
            <p:custDataLst>
              <p:tags r:id="rId2"/>
            </p:custDataLst>
          </p:nvPr>
        </p:nvSpPr>
        <p:spPr/>
        <p:txBody>
          <a:bodyPr/>
          <a:lstStyle/>
          <a:p>
            <a:pPr>
              <a:buNone/>
            </a:pPr>
            <a:r>
              <a:rPr lang="en-CA" dirty="0" smtClean="0">
                <a:latin typeface="Arial" pitchFamily="34" charset="0"/>
                <a:cs typeface="Arial" pitchFamily="34" charset="0"/>
              </a:rPr>
              <a:t>Marques  </a:t>
            </a:r>
            <a:r>
              <a:rPr lang="en-CA" dirty="0" err="1" smtClean="0">
                <a:latin typeface="Arial" pitchFamily="34" charset="0"/>
                <a:cs typeface="Arial" pitchFamily="34" charset="0"/>
              </a:rPr>
              <a:t>Itron</a:t>
            </a:r>
            <a:r>
              <a:rPr lang="en-CA" dirty="0" smtClean="0">
                <a:latin typeface="Arial" pitchFamily="34" charset="0"/>
                <a:cs typeface="Arial" pitchFamily="34" charset="0"/>
              </a:rPr>
              <a:t> et GE</a:t>
            </a:r>
          </a:p>
          <a:p>
            <a:pPr>
              <a:buNone/>
            </a:pPr>
            <a:endParaRPr lang="en-CA" dirty="0">
              <a:latin typeface="Arial" pitchFamily="34" charset="0"/>
              <a:cs typeface="Arial" pitchFamily="34" charset="0"/>
            </a:endParaRPr>
          </a:p>
          <a:p>
            <a:pPr>
              <a:buNone/>
            </a:pPr>
            <a:r>
              <a:rPr lang="en-CA" b="1" dirty="0" err="1" smtClean="0">
                <a:latin typeface="Arial" pitchFamily="34" charset="0"/>
                <a:cs typeface="Arial" pitchFamily="34" charset="0"/>
              </a:rPr>
              <a:t>Émeteur</a:t>
            </a:r>
            <a:r>
              <a:rPr lang="en-CA" b="1" dirty="0" smtClean="0">
                <a:latin typeface="Arial" pitchFamily="34" charset="0"/>
                <a:cs typeface="Arial" pitchFamily="34" charset="0"/>
              </a:rPr>
              <a:t> de </a:t>
            </a:r>
            <a:r>
              <a:rPr lang="en-CA" b="1" dirty="0" err="1" smtClean="0">
                <a:latin typeface="Arial" pitchFamily="34" charset="0"/>
                <a:cs typeface="Arial" pitchFamily="34" charset="0"/>
              </a:rPr>
              <a:t>radiofréquences</a:t>
            </a:r>
            <a:endParaRPr lang="en-CA" b="1" dirty="0" smtClean="0">
              <a:latin typeface="Arial" pitchFamily="34" charset="0"/>
              <a:cs typeface="Arial" pitchFamily="34" charset="0"/>
            </a:endParaRPr>
          </a:p>
          <a:p>
            <a:pPr>
              <a:buNone/>
            </a:pPr>
            <a:endParaRPr lang="en-CA" dirty="0">
              <a:latin typeface="Arial" pitchFamily="34" charset="0"/>
              <a:cs typeface="Arial" pitchFamily="34" charset="0"/>
            </a:endParaRPr>
          </a:p>
          <a:p>
            <a:pPr>
              <a:buNone/>
            </a:pPr>
            <a:r>
              <a:rPr lang="en-CA" dirty="0" smtClean="0">
                <a:latin typeface="Arial" pitchFamily="34" charset="0"/>
                <a:cs typeface="Arial" pitchFamily="34" charset="0"/>
              </a:rPr>
              <a:t>Plus de 900 000 </a:t>
            </a:r>
          </a:p>
          <a:p>
            <a:pPr>
              <a:buNone/>
            </a:pPr>
            <a:r>
              <a:rPr lang="en-CA" dirty="0" err="1" smtClean="0">
                <a:latin typeface="Arial" pitchFamily="34" charset="0"/>
                <a:cs typeface="Arial" pitchFamily="34" charset="0"/>
              </a:rPr>
              <a:t>installés</a:t>
            </a:r>
            <a:r>
              <a:rPr lang="en-CA" dirty="0" smtClean="0">
                <a:latin typeface="Arial" pitchFamily="34" charset="0"/>
                <a:cs typeface="Arial" pitchFamily="34" charset="0"/>
              </a:rPr>
              <a:t> </a:t>
            </a:r>
            <a:r>
              <a:rPr lang="en-CA" dirty="0" err="1" smtClean="0">
                <a:latin typeface="Arial" pitchFamily="34" charset="0"/>
                <a:cs typeface="Arial" pitchFamily="34" charset="0"/>
              </a:rPr>
              <a:t>depuis</a:t>
            </a:r>
            <a:r>
              <a:rPr lang="en-CA" dirty="0" smtClean="0">
                <a:latin typeface="Arial" pitchFamily="34" charset="0"/>
                <a:cs typeface="Arial" pitchFamily="34" charset="0"/>
              </a:rPr>
              <a:t> 2004</a:t>
            </a:r>
            <a:endParaRPr lang="fr-CA" dirty="0">
              <a:latin typeface="Arial" pitchFamily="34" charset="0"/>
              <a:cs typeface="Arial" pitchFamily="34" charset="0"/>
            </a:endParaRPr>
          </a:p>
        </p:txBody>
      </p:sp>
      <p:pic>
        <p:nvPicPr>
          <p:cNvPr id="6" name="Espace réservé du contenu 5" descr="CI Itron.png"/>
          <p:cNvPicPr>
            <a:picLocks noGrp="1" noChangeAspect="1"/>
          </p:cNvPicPr>
          <p:nvPr>
            <p:ph sz="half" idx="2"/>
            <p:custDataLst>
              <p:tags r:id="rId3"/>
            </p:custDataLst>
          </p:nvPr>
        </p:nvPicPr>
        <p:blipFill>
          <a:blip r:embed="rId5" cstate="print"/>
          <a:stretch>
            <a:fillRect/>
          </a:stretch>
        </p:blipFill>
        <p:spPr>
          <a:xfrm>
            <a:off x="4139952" y="2132856"/>
            <a:ext cx="4760791" cy="3528392"/>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Autofit/>
          </a:bodyPr>
          <a:lstStyle/>
          <a:p>
            <a:pPr algn="ctr"/>
            <a:r>
              <a:rPr lang="fr-FR" sz="4400" b="1" dirty="0" smtClean="0"/>
              <a:t>LECTURE À DISTANCE PAR UN RELEVEUR</a:t>
            </a:r>
            <a:endParaRPr lang="fr-CA" sz="4400" dirty="0"/>
          </a:p>
        </p:txBody>
      </p:sp>
      <p:sp>
        <p:nvSpPr>
          <p:cNvPr id="6" name="Espace réservé du contenu 5"/>
          <p:cNvSpPr>
            <a:spLocks noGrp="1"/>
          </p:cNvSpPr>
          <p:nvPr>
            <p:ph idx="1"/>
            <p:custDataLst>
              <p:tags r:id="rId2"/>
            </p:custDataLst>
          </p:nvPr>
        </p:nvSpPr>
        <p:spPr/>
        <p:txBody>
          <a:bodyPr>
            <a:normAutofit/>
          </a:bodyPr>
          <a:lstStyle/>
          <a:p>
            <a:r>
              <a:rPr lang="en-CA" dirty="0" err="1" smtClean="0">
                <a:latin typeface="Arial" pitchFamily="34" charset="0"/>
                <a:cs typeface="Arial" pitchFamily="34" charset="0"/>
              </a:rPr>
              <a:t>Installés</a:t>
            </a:r>
            <a:r>
              <a:rPr lang="en-CA" dirty="0" smtClean="0">
                <a:latin typeface="Arial" pitchFamily="34" charset="0"/>
                <a:cs typeface="Arial" pitchFamily="34" charset="0"/>
              </a:rPr>
              <a:t> </a:t>
            </a:r>
            <a:r>
              <a:rPr lang="en-CA" dirty="0" err="1" smtClean="0">
                <a:latin typeface="Arial" pitchFamily="34" charset="0"/>
                <a:cs typeface="Arial" pitchFamily="34" charset="0"/>
              </a:rPr>
              <a:t>dans</a:t>
            </a:r>
            <a:r>
              <a:rPr lang="en-CA" dirty="0" smtClean="0">
                <a:latin typeface="Arial" pitchFamily="34" charset="0"/>
                <a:cs typeface="Arial" pitchFamily="34" charset="0"/>
              </a:rPr>
              <a:t> </a:t>
            </a:r>
            <a:r>
              <a:rPr lang="en-CA" dirty="0" err="1" smtClean="0">
                <a:latin typeface="Arial" pitchFamily="34" charset="0"/>
                <a:cs typeface="Arial" pitchFamily="34" charset="0"/>
              </a:rPr>
              <a:t>toute</a:t>
            </a:r>
            <a:r>
              <a:rPr lang="en-CA" dirty="0" smtClean="0">
                <a:latin typeface="Arial" pitchFamily="34" charset="0"/>
                <a:cs typeface="Arial" pitchFamily="34" charset="0"/>
              </a:rPr>
              <a:t> </a:t>
            </a:r>
            <a:r>
              <a:rPr lang="en-CA" b="1" dirty="0" smtClean="0">
                <a:latin typeface="Arial" pitchFamily="34" charset="0"/>
                <a:cs typeface="Arial" pitchFamily="34" charset="0"/>
              </a:rPr>
              <a:t>nouvelle construction</a:t>
            </a:r>
            <a:r>
              <a:rPr lang="en-CA" dirty="0" smtClean="0">
                <a:latin typeface="Arial" pitchFamily="34" charset="0"/>
                <a:cs typeface="Arial" pitchFamily="34" charset="0"/>
              </a:rPr>
              <a:t>, </a:t>
            </a:r>
            <a:r>
              <a:rPr lang="en-CA" dirty="0" err="1" smtClean="0">
                <a:latin typeface="Arial" pitchFamily="34" charset="0"/>
                <a:cs typeface="Arial" pitchFamily="34" charset="0"/>
              </a:rPr>
              <a:t>toute</a:t>
            </a:r>
            <a:r>
              <a:rPr lang="en-CA" dirty="0" smtClean="0">
                <a:latin typeface="Arial" pitchFamily="34" charset="0"/>
                <a:cs typeface="Arial" pitchFamily="34" charset="0"/>
              </a:rPr>
              <a:t> </a:t>
            </a:r>
            <a:r>
              <a:rPr lang="en-CA" b="1" dirty="0" smtClean="0">
                <a:latin typeface="Arial" pitchFamily="34" charset="0"/>
                <a:cs typeface="Arial" pitchFamily="34" charset="0"/>
              </a:rPr>
              <a:t>renovation</a:t>
            </a:r>
            <a:r>
              <a:rPr lang="en-CA" dirty="0" smtClean="0">
                <a:latin typeface="Arial" pitchFamily="34" charset="0"/>
                <a:cs typeface="Arial" pitchFamily="34" charset="0"/>
              </a:rPr>
              <a:t> </a:t>
            </a:r>
            <a:r>
              <a:rPr lang="en-CA" dirty="0" err="1" smtClean="0">
                <a:latin typeface="Arial" pitchFamily="34" charset="0"/>
                <a:cs typeface="Arial" pitchFamily="34" charset="0"/>
              </a:rPr>
              <a:t>ou</a:t>
            </a:r>
            <a:r>
              <a:rPr lang="en-CA" dirty="0" smtClean="0">
                <a:latin typeface="Arial" pitchFamily="34" charset="0"/>
                <a:cs typeface="Arial" pitchFamily="34" charset="0"/>
              </a:rPr>
              <a:t> </a:t>
            </a:r>
            <a:r>
              <a:rPr lang="en-CA" b="1" dirty="0" smtClean="0">
                <a:latin typeface="Arial" pitchFamily="34" charset="0"/>
                <a:cs typeface="Arial" pitchFamily="34" charset="0"/>
              </a:rPr>
              <a:t>sans explication </a:t>
            </a:r>
            <a:r>
              <a:rPr lang="en-CA" dirty="0" smtClean="0">
                <a:latin typeface="Arial" pitchFamily="34" charset="0"/>
                <a:cs typeface="Arial" pitchFamily="34" charset="0"/>
              </a:rPr>
              <a:t>et </a:t>
            </a:r>
            <a:r>
              <a:rPr lang="en-CA" b="1" dirty="0" smtClean="0">
                <a:latin typeface="Arial" pitchFamily="34" charset="0"/>
                <a:cs typeface="Arial" pitchFamily="34" charset="0"/>
              </a:rPr>
              <a:t>sans avis</a:t>
            </a:r>
            <a:r>
              <a:rPr lang="en-CA" dirty="0" smtClean="0">
                <a:latin typeface="Arial" pitchFamily="34" charset="0"/>
                <a:cs typeface="Arial" pitchFamily="34" charset="0"/>
              </a:rPr>
              <a:t>;</a:t>
            </a:r>
          </a:p>
          <a:p>
            <a:r>
              <a:rPr lang="en-CA" b="1" dirty="0" smtClean="0">
                <a:latin typeface="Arial" pitchFamily="34" charset="0"/>
                <a:cs typeface="Arial" pitchFamily="34" charset="0"/>
              </a:rPr>
              <a:t>Lecture à distance</a:t>
            </a:r>
            <a:r>
              <a:rPr lang="en-CA" dirty="0" smtClean="0">
                <a:latin typeface="Arial" pitchFamily="34" charset="0"/>
                <a:cs typeface="Arial" pitchFamily="34" charset="0"/>
              </a:rPr>
              <a:t>: </a:t>
            </a:r>
            <a:r>
              <a:rPr lang="en-CA" dirty="0" err="1" smtClean="0">
                <a:latin typeface="Arial" pitchFamily="34" charset="0"/>
                <a:cs typeface="Arial" pitchFamily="34" charset="0"/>
              </a:rPr>
              <a:t>i</a:t>
            </a:r>
            <a:r>
              <a:rPr lang="fr-FR" dirty="0" err="1" smtClean="0">
                <a:latin typeface="Arial" pitchFamily="34" charset="0"/>
                <a:cs typeface="Arial" pitchFamily="34" charset="0"/>
              </a:rPr>
              <a:t>ls</a:t>
            </a:r>
            <a:r>
              <a:rPr lang="fr-FR" dirty="0" smtClean="0">
                <a:latin typeface="Arial" pitchFamily="34" charset="0"/>
                <a:cs typeface="Arial" pitchFamily="34" charset="0"/>
              </a:rPr>
              <a:t> permettent au releveur d’Hydro-Québec d’obtenir les données de consommation à l’aide d’un dispositif de relève sans accéder au terrain ou à la propriété du client, ex. </a:t>
            </a:r>
            <a:r>
              <a:rPr lang="fr-CA" dirty="0" smtClean="0">
                <a:latin typeface="Arial" pitchFamily="34" charset="0"/>
                <a:cs typeface="Arial" pitchFamily="34" charset="0"/>
              </a:rPr>
              <a:t>un releveur prend la lecture de la rue à </a:t>
            </a:r>
            <a:r>
              <a:rPr lang="fr-CA" b="1" dirty="0" smtClean="0">
                <a:latin typeface="Arial" pitchFamily="34" charset="0"/>
                <a:cs typeface="Arial" pitchFamily="34" charset="0"/>
              </a:rPr>
              <a:t>tous les deux mois</a:t>
            </a:r>
          </a:p>
          <a:p>
            <a:r>
              <a:rPr lang="fr-CA" b="1" dirty="0" smtClean="0">
                <a:latin typeface="Arial" pitchFamily="34" charset="0"/>
                <a:cs typeface="Arial" pitchFamily="34" charset="0"/>
              </a:rPr>
              <a:t>émet des radiofréquences </a:t>
            </a:r>
            <a:r>
              <a:rPr lang="fr-CA" dirty="0" smtClean="0">
                <a:latin typeface="Arial" pitchFamily="34" charset="0"/>
                <a:cs typeface="Arial" pitchFamily="34" charset="0"/>
              </a:rPr>
              <a:t>soit à toutes les 2, les 5 ou les 30 secondes selon le modèle.</a:t>
            </a:r>
            <a:endParaRPr lang="en-CA" dirty="0" smtClean="0">
              <a:latin typeface="Arial" pitchFamily="34" charset="0"/>
              <a:cs typeface="Arial" pitchFamily="34" charset="0"/>
            </a:endParaRPr>
          </a:p>
          <a:p>
            <a:endParaRPr lang="fr-C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Radiofréquences</a:t>
            </a:r>
            <a:r>
              <a:rPr lang="en-CA" dirty="0" smtClean="0"/>
              <a:t> </a:t>
            </a:r>
            <a:r>
              <a:rPr lang="en-CA" dirty="0" err="1" smtClean="0"/>
              <a:t>pulsées</a:t>
            </a:r>
            <a:endParaRPr lang="fr-CA" dirty="0"/>
          </a:p>
        </p:txBody>
      </p:sp>
      <p:sp>
        <p:nvSpPr>
          <p:cNvPr id="3" name="Espace réservé du contenu 2"/>
          <p:cNvSpPr>
            <a:spLocks noGrp="1"/>
          </p:cNvSpPr>
          <p:nvPr>
            <p:ph idx="1"/>
            <p:custDataLst>
              <p:tags r:id="rId2"/>
            </p:custDataLst>
          </p:nvPr>
        </p:nvSpPr>
        <p:spPr/>
        <p:txBody>
          <a:bodyPr/>
          <a:lstStyle/>
          <a:p>
            <a:r>
              <a:rPr lang="fr-CA" b="1" dirty="0" smtClean="0">
                <a:latin typeface="Arial" pitchFamily="34" charset="0"/>
                <a:cs typeface="Arial" pitchFamily="34" charset="0"/>
              </a:rPr>
              <a:t>30 secondes </a:t>
            </a:r>
            <a:r>
              <a:rPr lang="fr-CA" dirty="0" smtClean="0">
                <a:latin typeface="Arial" pitchFamily="34" charset="0"/>
                <a:cs typeface="Arial" pitchFamily="34" charset="0"/>
              </a:rPr>
              <a:t>= </a:t>
            </a:r>
            <a:r>
              <a:rPr lang="fr-CA" b="1" dirty="0" smtClean="0">
                <a:latin typeface="Arial" pitchFamily="34" charset="0"/>
                <a:cs typeface="Arial" pitchFamily="34" charset="0"/>
              </a:rPr>
              <a:t>2880 </a:t>
            </a:r>
            <a:r>
              <a:rPr lang="fr-CA" dirty="0" smtClean="0">
                <a:latin typeface="Arial" pitchFamily="34" charset="0"/>
                <a:cs typeface="Arial" pitchFamily="34" charset="0"/>
              </a:rPr>
              <a:t>fois par jour;</a:t>
            </a:r>
          </a:p>
          <a:p>
            <a:pPr>
              <a:buNone/>
            </a:pPr>
            <a:endParaRPr lang="fr-CA" sz="1000" dirty="0" smtClean="0">
              <a:latin typeface="Arial" pitchFamily="34" charset="0"/>
              <a:cs typeface="Arial" pitchFamily="34" charset="0"/>
            </a:endParaRPr>
          </a:p>
          <a:p>
            <a:r>
              <a:rPr lang="fr-CA" b="1" dirty="0" smtClean="0">
                <a:latin typeface="Arial" pitchFamily="34" charset="0"/>
                <a:cs typeface="Arial" pitchFamily="34" charset="0"/>
              </a:rPr>
              <a:t>2 secondes </a:t>
            </a:r>
            <a:r>
              <a:rPr lang="fr-CA" dirty="0" smtClean="0">
                <a:latin typeface="Arial" pitchFamily="34" charset="0"/>
                <a:cs typeface="Arial" pitchFamily="34" charset="0"/>
              </a:rPr>
              <a:t>= </a:t>
            </a:r>
            <a:r>
              <a:rPr lang="fr-CA" b="1" dirty="0" smtClean="0">
                <a:latin typeface="Arial" pitchFamily="34" charset="0"/>
                <a:cs typeface="Arial" pitchFamily="34" charset="0"/>
              </a:rPr>
              <a:t>43 200 fois </a:t>
            </a:r>
            <a:r>
              <a:rPr lang="fr-CA" dirty="0" smtClean="0">
                <a:latin typeface="Arial" pitchFamily="34" charset="0"/>
                <a:cs typeface="Arial" pitchFamily="34" charset="0"/>
              </a:rPr>
              <a:t>par jour.</a:t>
            </a:r>
          </a:p>
          <a:p>
            <a:r>
              <a:rPr lang="en-CA" dirty="0" smtClean="0">
                <a:latin typeface="Arial" pitchFamily="34" charset="0"/>
                <a:cs typeface="Arial" pitchFamily="34" charset="0"/>
              </a:rPr>
              <a:t> </a:t>
            </a:r>
            <a:r>
              <a:rPr lang="en-CA" dirty="0" err="1" smtClean="0">
                <a:latin typeface="Arial" pitchFamily="34" charset="0"/>
                <a:cs typeface="Arial" pitchFamily="34" charset="0"/>
              </a:rPr>
              <a:t>aucun</a:t>
            </a:r>
            <a:r>
              <a:rPr lang="en-CA" dirty="0" smtClean="0">
                <a:latin typeface="Arial" pitchFamily="34" charset="0"/>
                <a:cs typeface="Arial" pitchFamily="34" charset="0"/>
              </a:rPr>
              <a:t> avis au client qui </a:t>
            </a:r>
            <a:r>
              <a:rPr lang="en-CA" dirty="0" err="1" smtClean="0">
                <a:latin typeface="Arial" pitchFamily="34" charset="0"/>
                <a:cs typeface="Arial" pitchFamily="34" charset="0"/>
              </a:rPr>
              <a:t>l’apprend</a:t>
            </a:r>
            <a:r>
              <a:rPr lang="en-CA" dirty="0" smtClean="0">
                <a:latin typeface="Arial" pitchFamily="34" charset="0"/>
                <a:cs typeface="Arial" pitchFamily="34" charset="0"/>
              </a:rPr>
              <a:t> par chance. </a:t>
            </a:r>
          </a:p>
          <a:p>
            <a:pPr algn="ctr">
              <a:buNone/>
            </a:pPr>
            <a:endParaRPr lang="fr-CA" dirty="0"/>
          </a:p>
        </p:txBody>
      </p:sp>
      <p:pic>
        <p:nvPicPr>
          <p:cNvPr id="4" name="Image 3" descr="sneaking arround.png"/>
          <p:cNvPicPr>
            <a:picLocks noChangeAspect="1"/>
          </p:cNvPicPr>
          <p:nvPr>
            <p:custDataLst>
              <p:tags r:id="rId3"/>
            </p:custDataLst>
          </p:nvPr>
        </p:nvPicPr>
        <p:blipFill>
          <a:blip r:embed="rId6" cstate="print"/>
          <a:stretch>
            <a:fillRect/>
          </a:stretch>
        </p:blipFill>
        <p:spPr>
          <a:xfrm>
            <a:off x="2123728" y="3717032"/>
            <a:ext cx="1441326" cy="240221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smtClean="0"/>
              <a:t>Radiofréquences pulsées</a:t>
            </a:r>
            <a:endParaRPr lang="fr-CA" dirty="0"/>
          </a:p>
        </p:txBody>
      </p:sp>
      <p:sp>
        <p:nvSpPr>
          <p:cNvPr id="4" name="Espace réservé du contenu 3"/>
          <p:cNvSpPr>
            <a:spLocks noGrp="1"/>
          </p:cNvSpPr>
          <p:nvPr>
            <p:ph idx="1"/>
            <p:custDataLst>
              <p:tags r:id="rId2"/>
            </p:custDataLst>
          </p:nvPr>
        </p:nvSpPr>
        <p:spPr/>
        <p:txBody>
          <a:bodyPr/>
          <a:lstStyle/>
          <a:p>
            <a:pPr>
              <a:buNone/>
            </a:pPr>
            <a:endParaRPr lang="fr-CA" dirty="0"/>
          </a:p>
        </p:txBody>
      </p:sp>
      <p:pic>
        <p:nvPicPr>
          <p:cNvPr id="3074" name="Picture 2"/>
          <p:cNvPicPr>
            <a:picLocks noChangeAspect="1" noChangeArrowheads="1"/>
          </p:cNvPicPr>
          <p:nvPr>
            <p:custDataLst>
              <p:tags r:id="rId3"/>
            </p:custDataLst>
          </p:nvPr>
        </p:nvPicPr>
        <p:blipFill>
          <a:blip r:embed="rId6" cstate="print"/>
          <a:srcRect/>
          <a:stretch>
            <a:fillRect/>
          </a:stretch>
        </p:blipFill>
        <p:spPr bwMode="auto">
          <a:xfrm>
            <a:off x="539552" y="1755597"/>
            <a:ext cx="8208912" cy="4459293"/>
          </a:xfrm>
          <a:prstGeom prst="rect">
            <a:avLst/>
          </a:prstGeom>
          <a:noFill/>
          <a:ln w="9525">
            <a:noFill/>
            <a:miter lim="800000"/>
            <a:headEnd/>
            <a:tailEnd/>
          </a:ln>
        </p:spPr>
      </p:pic>
      <p:sp>
        <p:nvSpPr>
          <p:cNvPr id="7" name="Rectangle 6"/>
          <p:cNvSpPr/>
          <p:nvPr>
            <p:custDataLst>
              <p:tags r:id="rId4"/>
            </p:custDataLst>
          </p:nvPr>
        </p:nvSpPr>
        <p:spPr>
          <a:xfrm>
            <a:off x="503040" y="5877272"/>
            <a:ext cx="8461448" cy="738664"/>
          </a:xfrm>
          <a:prstGeom prst="rect">
            <a:avLst/>
          </a:prstGeom>
        </p:spPr>
        <p:txBody>
          <a:bodyPr wrap="square">
            <a:spAutoFit/>
          </a:bodyPr>
          <a:lstStyle/>
          <a:p>
            <a:endParaRPr lang="fr-CA" dirty="0" smtClean="0"/>
          </a:p>
          <a:p>
            <a:r>
              <a:rPr lang="fr-CA" sz="1200" dirty="0" smtClean="0">
                <a:latin typeface="Arial" pitchFamily="34" charset="0"/>
                <a:cs typeface="Arial" pitchFamily="34" charset="0"/>
              </a:rPr>
              <a:t>Source: </a:t>
            </a:r>
            <a:r>
              <a:rPr lang="fr-CA" sz="1200" b="1" dirty="0" smtClean="0">
                <a:latin typeface="Arial" pitchFamily="34" charset="0"/>
                <a:cs typeface="Arial" pitchFamily="34" charset="0"/>
              </a:rPr>
              <a:t>RAPPORT D’EXPERTISE DE STÉPHANE BÉLAINSKY EXPERTISE ÉLECTROMAGNÉTIQUE ENVIRONNEMENTALE 3E INC. http://www.cqlpe.ca/ </a:t>
            </a:r>
            <a:endParaRPr lang="fr-CA"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Différents</a:t>
            </a:r>
            <a:r>
              <a:rPr lang="en-CA" dirty="0" smtClean="0"/>
              <a:t> </a:t>
            </a:r>
            <a:r>
              <a:rPr lang="en-CA" dirty="0" err="1" smtClean="0"/>
              <a:t>modèles</a:t>
            </a:r>
            <a:endParaRPr lang="fr-CA" dirty="0"/>
          </a:p>
        </p:txBody>
      </p:sp>
      <p:sp>
        <p:nvSpPr>
          <p:cNvPr id="3" name="Espace réservé du contenu 2"/>
          <p:cNvSpPr>
            <a:spLocks noGrp="1"/>
          </p:cNvSpPr>
          <p:nvPr>
            <p:ph idx="1"/>
            <p:custDataLst>
              <p:tags r:id="rId2"/>
            </p:custDataLst>
          </p:nvPr>
        </p:nvSpPr>
        <p:spPr/>
        <p:txBody>
          <a:bodyPr/>
          <a:lstStyle/>
          <a:p>
            <a:endParaRPr lang="fr-CA" b="1" dirty="0" smtClean="0">
              <a:latin typeface="Arial" pitchFamily="34" charset="0"/>
              <a:cs typeface="Arial" pitchFamily="34" charset="0"/>
            </a:endParaRPr>
          </a:p>
          <a:p>
            <a:r>
              <a:rPr lang="fr-CA" b="1" dirty="0" smtClean="0">
                <a:latin typeface="Arial" pitchFamily="34" charset="0"/>
                <a:cs typeface="Arial" pitchFamily="34" charset="0"/>
              </a:rPr>
              <a:t>RF </a:t>
            </a:r>
            <a:r>
              <a:rPr lang="fr-CA" b="1" dirty="0" err="1" smtClean="0">
                <a:latin typeface="Arial" pitchFamily="34" charset="0"/>
                <a:cs typeface="Arial" pitchFamily="34" charset="0"/>
              </a:rPr>
              <a:t>Low</a:t>
            </a:r>
            <a:r>
              <a:rPr lang="fr-CA" b="1" dirty="0" smtClean="0">
                <a:latin typeface="Arial" pitchFamily="34" charset="0"/>
                <a:cs typeface="Arial" pitchFamily="34" charset="0"/>
              </a:rPr>
              <a:t> Power</a:t>
            </a:r>
            <a:r>
              <a:rPr lang="fr-CA" dirty="0" smtClean="0">
                <a:latin typeface="Arial" pitchFamily="34" charset="0"/>
                <a:cs typeface="Arial" pitchFamily="34" charset="0"/>
              </a:rPr>
              <a:t>:</a:t>
            </a:r>
            <a:br>
              <a:rPr lang="fr-CA" dirty="0" smtClean="0">
                <a:latin typeface="Arial" pitchFamily="34" charset="0"/>
                <a:cs typeface="Arial" pitchFamily="34" charset="0"/>
              </a:rPr>
            </a:br>
            <a:r>
              <a:rPr lang="fr-CA" dirty="0" smtClean="0">
                <a:latin typeface="Arial" pitchFamily="34" charset="0"/>
                <a:cs typeface="Arial" pitchFamily="34" charset="0"/>
              </a:rPr>
              <a:t>No d’identification HQ: 392J-DXXXXXX</a:t>
            </a:r>
            <a:br>
              <a:rPr lang="fr-CA" dirty="0" smtClean="0">
                <a:latin typeface="Arial" pitchFamily="34" charset="0"/>
                <a:cs typeface="Arial" pitchFamily="34" charset="0"/>
              </a:rPr>
            </a:br>
            <a:r>
              <a:rPr lang="fr-CA" dirty="0" smtClean="0">
                <a:latin typeface="Arial" pitchFamily="34" charset="0"/>
                <a:cs typeface="Arial" pitchFamily="34" charset="0"/>
              </a:rPr>
              <a:t>Modèle: Itron (C1SR), GE (52ESS ERT) et GE (864D-52ESS ERT)</a:t>
            </a:r>
          </a:p>
          <a:p>
            <a:pPr>
              <a:buNone/>
            </a:pPr>
            <a:endParaRPr lang="fr-CA" dirty="0" smtClean="0">
              <a:latin typeface="Arial" pitchFamily="34" charset="0"/>
              <a:cs typeface="Arial" pitchFamily="34" charset="0"/>
            </a:endParaRPr>
          </a:p>
          <a:p>
            <a:r>
              <a:rPr lang="fr-CA" b="1" dirty="0" smtClean="0">
                <a:latin typeface="Arial" pitchFamily="34" charset="0"/>
                <a:cs typeface="Arial" pitchFamily="34" charset="0"/>
              </a:rPr>
              <a:t>RF High Power</a:t>
            </a:r>
            <a:r>
              <a:rPr lang="fr-CA" dirty="0" smtClean="0">
                <a:latin typeface="Arial" pitchFamily="34" charset="0"/>
                <a:cs typeface="Arial" pitchFamily="34" charset="0"/>
              </a:rPr>
              <a:t>:</a:t>
            </a:r>
            <a:br>
              <a:rPr lang="fr-CA" dirty="0" smtClean="0">
                <a:latin typeface="Arial" pitchFamily="34" charset="0"/>
                <a:cs typeface="Arial" pitchFamily="34" charset="0"/>
              </a:rPr>
            </a:br>
            <a:r>
              <a:rPr lang="fr-CA" dirty="0" smtClean="0">
                <a:latin typeface="Arial" pitchFamily="34" charset="0"/>
                <a:cs typeface="Arial" pitchFamily="34" charset="0"/>
              </a:rPr>
              <a:t>No d’identification HQ: 392J-DXXXXXX</a:t>
            </a:r>
            <a:br>
              <a:rPr lang="fr-CA" dirty="0" smtClean="0">
                <a:latin typeface="Arial" pitchFamily="34" charset="0"/>
                <a:cs typeface="Arial" pitchFamily="34" charset="0"/>
              </a:rPr>
            </a:br>
            <a:r>
              <a:rPr lang="fr-CA" dirty="0" smtClean="0">
                <a:latin typeface="Arial" pitchFamily="34" charset="0"/>
                <a:cs typeface="Arial" pitchFamily="34" charset="0"/>
              </a:rPr>
              <a:t>Modèle: </a:t>
            </a:r>
            <a:r>
              <a:rPr lang="fr-CA" dirty="0" err="1" smtClean="0">
                <a:latin typeface="Arial" pitchFamily="34" charset="0"/>
                <a:cs typeface="Arial" pitchFamily="34" charset="0"/>
              </a:rPr>
              <a:t>Itron</a:t>
            </a:r>
            <a:r>
              <a:rPr lang="fr-CA" dirty="0" smtClean="0">
                <a:latin typeface="Arial" pitchFamily="34" charset="0"/>
                <a:cs typeface="Arial" pitchFamily="34" charset="0"/>
              </a:rPr>
              <a:t> (C1SR) et GE (</a:t>
            </a:r>
            <a:r>
              <a:rPr lang="fr-CA" dirty="0" err="1" smtClean="0">
                <a:latin typeface="Arial" pitchFamily="34" charset="0"/>
                <a:cs typeface="Arial" pitchFamily="34" charset="0"/>
              </a:rPr>
              <a:t>Airpoint</a:t>
            </a:r>
            <a:r>
              <a:rPr lang="fr-CA" dirty="0" smtClean="0">
                <a:latin typeface="Arial" pitchFamily="34" charset="0"/>
                <a:cs typeface="Arial" pitchFamily="34" charset="0"/>
              </a:rPr>
              <a:t> AMR de Hunt)</a:t>
            </a:r>
          </a:p>
          <a:p>
            <a:pPr>
              <a:buNone/>
            </a:pPr>
            <a:endParaRPr lang="fr-C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5275843-00bf-47f1-a42f-3fb092fb237c" descr="cid:B91FFC5C-1A08-4594-984F-166FD8C522F4"/>
          <p:cNvPicPr/>
          <p:nvPr>
            <p:custDataLst>
              <p:tags r:id="rId1"/>
            </p:custDataLst>
          </p:nvPr>
        </p:nvPicPr>
        <p:blipFill>
          <a:blip r:embed="rId3" r:link="rId4"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ompteur GE.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err="1" smtClean="0"/>
              <a:t>Compteur</a:t>
            </a:r>
            <a:r>
              <a:rPr lang="en-CA" dirty="0" smtClean="0"/>
              <a:t> “intelligent” </a:t>
            </a:r>
            <a:r>
              <a:rPr lang="en-CA" dirty="0" err="1" smtClean="0"/>
              <a:t>ou</a:t>
            </a:r>
            <a:r>
              <a:rPr lang="en-CA" dirty="0" smtClean="0"/>
              <a:t> “nouvelle </a:t>
            </a:r>
            <a:r>
              <a:rPr lang="en-CA" dirty="0" err="1" smtClean="0"/>
              <a:t>génération</a:t>
            </a:r>
            <a:r>
              <a:rPr lang="en-CA" dirty="0" smtClean="0"/>
              <a:t>”</a:t>
            </a:r>
            <a:endParaRPr lang="fr-CA" dirty="0"/>
          </a:p>
        </p:txBody>
      </p:sp>
      <p:sp>
        <p:nvSpPr>
          <p:cNvPr id="4" name="Espace réservé du contenu 3"/>
          <p:cNvSpPr>
            <a:spLocks noGrp="1"/>
          </p:cNvSpPr>
          <p:nvPr>
            <p:ph idx="1"/>
            <p:custDataLst>
              <p:tags r:id="rId2"/>
            </p:custDataLst>
          </p:nvPr>
        </p:nvSpPr>
        <p:spPr/>
        <p:txBody>
          <a:bodyPr>
            <a:normAutofit/>
          </a:bodyPr>
          <a:lstStyle/>
          <a:p>
            <a:r>
              <a:rPr lang="fr-CA" dirty="0" smtClean="0">
                <a:latin typeface="Arial" pitchFamily="34" charset="0"/>
                <a:cs typeface="Arial" pitchFamily="34" charset="0"/>
              </a:rPr>
              <a:t>Il s’agit d’un </a:t>
            </a:r>
            <a:r>
              <a:rPr lang="fr-CA" b="1" dirty="0" smtClean="0">
                <a:latin typeface="Arial" pitchFamily="34" charset="0"/>
                <a:cs typeface="Arial" pitchFamily="34" charset="0"/>
              </a:rPr>
              <a:t>compteur  émetteur-récepteur communiquan</a:t>
            </a:r>
            <a:r>
              <a:rPr lang="fr-CA" dirty="0" smtClean="0">
                <a:latin typeface="Arial" pitchFamily="34" charset="0"/>
                <a:cs typeface="Arial" pitchFamily="34" charset="0"/>
              </a:rPr>
              <a:t>t avec les compteurs voisins, </a:t>
            </a:r>
          </a:p>
          <a:p>
            <a:r>
              <a:rPr lang="fr-CA" dirty="0" smtClean="0">
                <a:latin typeface="Arial" pitchFamily="34" charset="0"/>
                <a:cs typeface="Arial" pitchFamily="34" charset="0"/>
              </a:rPr>
              <a:t>un chaînon du </a:t>
            </a:r>
            <a:r>
              <a:rPr lang="fr-CA" i="1" dirty="0" smtClean="0">
                <a:latin typeface="Arial" pitchFamily="34" charset="0"/>
                <a:cs typeface="Arial" pitchFamily="34" charset="0"/>
              </a:rPr>
              <a:t>réseau maillé (Smart </a:t>
            </a:r>
            <a:r>
              <a:rPr lang="fr-CA" i="1" dirty="0" err="1" smtClean="0">
                <a:latin typeface="Arial" pitchFamily="34" charset="0"/>
                <a:cs typeface="Arial" pitchFamily="34" charset="0"/>
              </a:rPr>
              <a:t>grid</a:t>
            </a:r>
            <a:r>
              <a:rPr lang="fr-CA" i="1" dirty="0" smtClean="0">
                <a:latin typeface="Arial" pitchFamily="34" charset="0"/>
                <a:cs typeface="Arial" pitchFamily="34" charset="0"/>
              </a:rPr>
              <a:t>)</a:t>
            </a:r>
            <a:r>
              <a:rPr lang="fr-CA" dirty="0" smtClean="0">
                <a:latin typeface="Arial" pitchFamily="34" charset="0"/>
                <a:cs typeface="Arial" pitchFamily="34" charset="0"/>
              </a:rPr>
              <a:t>, </a:t>
            </a:r>
          </a:p>
          <a:p>
            <a:r>
              <a:rPr lang="fr-CA" dirty="0" smtClean="0">
                <a:latin typeface="Arial" pitchFamily="34" charset="0"/>
                <a:cs typeface="Arial" pitchFamily="34" charset="0"/>
              </a:rPr>
              <a:t> système de collecte de données automatisé utilisant la technologie sans fil (radiofréquences). </a:t>
            </a:r>
          </a:p>
          <a:p>
            <a:r>
              <a:rPr lang="fr-CA" dirty="0" smtClean="0">
                <a:latin typeface="Arial" pitchFamily="34" charset="0"/>
                <a:cs typeface="Arial" pitchFamily="34" charset="0"/>
              </a:rPr>
              <a:t>Les </a:t>
            </a:r>
            <a:r>
              <a:rPr lang="fr-CA" b="1" dirty="0" smtClean="0">
                <a:latin typeface="Arial" pitchFamily="34" charset="0"/>
                <a:cs typeface="Arial" pitchFamily="34" charset="0"/>
              </a:rPr>
              <a:t>routeurs </a:t>
            </a:r>
            <a:r>
              <a:rPr lang="fr-CA" dirty="0" smtClean="0">
                <a:latin typeface="Arial" pitchFamily="34" charset="0"/>
                <a:cs typeface="Arial" pitchFamily="34" charset="0"/>
              </a:rPr>
              <a:t>et </a:t>
            </a:r>
            <a:r>
              <a:rPr lang="fr-CA" b="1" dirty="0" smtClean="0">
                <a:latin typeface="Arial" pitchFamily="34" charset="0"/>
                <a:cs typeface="Arial" pitchFamily="34" charset="0"/>
              </a:rPr>
              <a:t>collecteurs de données </a:t>
            </a:r>
            <a:r>
              <a:rPr lang="fr-CA" dirty="0" smtClean="0">
                <a:latin typeface="Arial" pitchFamily="34" charset="0"/>
                <a:cs typeface="Arial" pitchFamily="34" charset="0"/>
              </a:rPr>
              <a:t>faisant aussi partie du système de relève </a:t>
            </a:r>
            <a:r>
              <a:rPr lang="fr-CA" b="1" dirty="0" smtClean="0">
                <a:latin typeface="Arial" pitchFamily="34" charset="0"/>
                <a:cs typeface="Arial" pitchFamily="34" charset="0"/>
              </a:rPr>
              <a:t>émettent encore plus que les compteurs.</a:t>
            </a:r>
            <a:endParaRPr lang="fr-C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de près.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Autofit/>
          </a:bodyPr>
          <a:lstStyle/>
          <a:p>
            <a:pPr algn="ctr"/>
            <a:r>
              <a:rPr lang="fr-FR" sz="4000" b="1" dirty="0" smtClean="0"/>
              <a:t>LECTURE À DISTANCE SANS INTERVENTION D’UN RELEVEUR</a:t>
            </a:r>
            <a:endParaRPr lang="fr-CA" sz="4000" dirty="0"/>
          </a:p>
        </p:txBody>
      </p:sp>
      <p:pic>
        <p:nvPicPr>
          <p:cNvPr id="6" name="Espace réservé du contenu 5" descr="focus-landis-gyr.jpg"/>
          <p:cNvPicPr>
            <a:picLocks noGrp="1" noChangeAspect="1"/>
          </p:cNvPicPr>
          <p:nvPr>
            <p:ph idx="1"/>
            <p:custDataLst>
              <p:tags r:id="rId2"/>
            </p:custDataLst>
          </p:nvPr>
        </p:nvPicPr>
        <p:blipFill>
          <a:blip r:embed="rId6" cstate="print"/>
          <a:stretch>
            <a:fillRect/>
          </a:stretch>
        </p:blipFill>
        <p:spPr>
          <a:xfrm>
            <a:off x="2051720" y="1916832"/>
            <a:ext cx="4680520" cy="4228070"/>
          </a:xfrm>
        </p:spPr>
      </p:pic>
      <p:sp>
        <p:nvSpPr>
          <p:cNvPr id="9" name="Flèche droite 8"/>
          <p:cNvSpPr/>
          <p:nvPr>
            <p:custDataLst>
              <p:tags r:id="rId3"/>
            </p:custDataLst>
          </p:nvPr>
        </p:nvSpPr>
        <p:spPr>
          <a:xfrm>
            <a:off x="1187624" y="4653136"/>
            <a:ext cx="2562584" cy="484632"/>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0000"/>
              </a:solidFill>
            </a:endParaRPr>
          </a:p>
        </p:txBody>
      </p:sp>
      <p:sp>
        <p:nvSpPr>
          <p:cNvPr id="212993" name="Rectangle 1"/>
          <p:cNvSpPr>
            <a:spLocks noChangeArrowheads="1"/>
          </p:cNvSpPr>
          <p:nvPr>
            <p:custDataLst>
              <p:tags r:id="rId4"/>
            </p:custDataLst>
          </p:nvPr>
        </p:nvSpPr>
        <p:spPr bwMode="auto">
          <a:xfrm>
            <a:off x="395536" y="6216987"/>
            <a:ext cx="8172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Identifiable par le « G » devant le numéro d’identification. </a:t>
            </a:r>
            <a:endParaRPr kumimoji="0" lang="fr-C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Communication</a:t>
            </a:r>
            <a:endParaRPr lang="fr-CA" dirty="0"/>
          </a:p>
        </p:txBody>
      </p:sp>
      <p:sp>
        <p:nvSpPr>
          <p:cNvPr id="3" name="Espace réservé du contenu 2"/>
          <p:cNvSpPr>
            <a:spLocks noGrp="1"/>
          </p:cNvSpPr>
          <p:nvPr>
            <p:ph idx="1"/>
            <p:custDataLst>
              <p:tags r:id="rId2"/>
            </p:custDataLst>
          </p:nvPr>
        </p:nvSpPr>
        <p:spPr/>
        <p:txBody>
          <a:bodyPr>
            <a:normAutofit fontScale="92500" lnSpcReduction="10000"/>
          </a:bodyPr>
          <a:lstStyle/>
          <a:p>
            <a:r>
              <a:rPr lang="en-CA" dirty="0" err="1" smtClean="0">
                <a:latin typeface="Arial" pitchFamily="34" charset="0"/>
                <a:cs typeface="Arial" pitchFamily="34" charset="0"/>
              </a:rPr>
              <a:t>Chaque</a:t>
            </a:r>
            <a:r>
              <a:rPr lang="en-CA" dirty="0" smtClean="0">
                <a:latin typeface="Arial" pitchFamily="34" charset="0"/>
                <a:cs typeface="Arial" pitchFamily="34" charset="0"/>
              </a:rPr>
              <a:t> </a:t>
            </a:r>
            <a:r>
              <a:rPr lang="en-CA" dirty="0" err="1" smtClean="0">
                <a:latin typeface="Arial" pitchFamily="34" charset="0"/>
                <a:cs typeface="Arial" pitchFamily="34" charset="0"/>
              </a:rPr>
              <a:t>compteur</a:t>
            </a:r>
            <a:r>
              <a:rPr lang="en-CA" dirty="0" smtClean="0">
                <a:latin typeface="Arial" pitchFamily="34" charset="0"/>
                <a:cs typeface="Arial" pitchFamily="34" charset="0"/>
              </a:rPr>
              <a:t> a </a:t>
            </a:r>
            <a:r>
              <a:rPr lang="en-CA" dirty="0" err="1" smtClean="0">
                <a:latin typeface="Arial" pitchFamily="34" charset="0"/>
                <a:cs typeface="Arial" pitchFamily="34" charset="0"/>
              </a:rPr>
              <a:t>deux</a:t>
            </a:r>
            <a:r>
              <a:rPr lang="en-CA" dirty="0" smtClean="0">
                <a:latin typeface="Arial" pitchFamily="34" charset="0"/>
                <a:cs typeface="Arial" pitchFamily="34" charset="0"/>
              </a:rPr>
              <a:t> </a:t>
            </a:r>
            <a:r>
              <a:rPr lang="en-CA" dirty="0" err="1" smtClean="0">
                <a:latin typeface="Arial" pitchFamily="34" charset="0"/>
                <a:cs typeface="Arial" pitchFamily="34" charset="0"/>
              </a:rPr>
              <a:t>antennes</a:t>
            </a:r>
            <a:r>
              <a:rPr lang="en-CA" dirty="0" smtClean="0">
                <a:latin typeface="Arial" pitchFamily="34" charset="0"/>
                <a:cs typeface="Arial" pitchFamily="34" charset="0"/>
              </a:rPr>
              <a:t>;</a:t>
            </a:r>
          </a:p>
          <a:p>
            <a:pPr>
              <a:buNone/>
            </a:pPr>
            <a:endParaRPr lang="en-CA" dirty="0" smtClean="0">
              <a:latin typeface="Arial" pitchFamily="34" charset="0"/>
              <a:cs typeface="Arial" pitchFamily="34" charset="0"/>
            </a:endParaRPr>
          </a:p>
          <a:p>
            <a:r>
              <a:rPr lang="en-CA" dirty="0" err="1" smtClean="0">
                <a:latin typeface="Arial" pitchFamily="34" charset="0"/>
                <a:cs typeface="Arial" pitchFamily="34" charset="0"/>
              </a:rPr>
              <a:t>Une</a:t>
            </a:r>
            <a:r>
              <a:rPr lang="en-CA" dirty="0" smtClean="0">
                <a:latin typeface="Arial" pitchFamily="34" charset="0"/>
                <a:cs typeface="Arial" pitchFamily="34" charset="0"/>
              </a:rPr>
              <a:t> </a:t>
            </a:r>
            <a:r>
              <a:rPr lang="en-CA" dirty="0" err="1" smtClean="0">
                <a:latin typeface="Arial" pitchFamily="34" charset="0"/>
                <a:cs typeface="Arial" pitchFamily="34" charset="0"/>
              </a:rPr>
              <a:t>antenne</a:t>
            </a:r>
            <a:r>
              <a:rPr lang="en-CA" dirty="0" smtClean="0">
                <a:latin typeface="Arial" pitchFamily="34" charset="0"/>
                <a:cs typeface="Arial" pitchFamily="34" charset="0"/>
              </a:rPr>
              <a:t> </a:t>
            </a:r>
            <a:r>
              <a:rPr lang="en-CA" dirty="0" err="1" smtClean="0">
                <a:latin typeface="Arial" pitchFamily="34" charset="0"/>
                <a:cs typeface="Arial" pitchFamily="34" charset="0"/>
              </a:rPr>
              <a:t>envoit</a:t>
            </a:r>
            <a:r>
              <a:rPr lang="en-CA" dirty="0" smtClean="0">
                <a:latin typeface="Arial" pitchFamily="34" charset="0"/>
                <a:cs typeface="Arial" pitchFamily="34" charset="0"/>
              </a:rPr>
              <a:t> </a:t>
            </a:r>
            <a:r>
              <a:rPr lang="en-CA" dirty="0" err="1" smtClean="0">
                <a:latin typeface="Arial" pitchFamily="34" charset="0"/>
                <a:cs typeface="Arial" pitchFamily="34" charset="0"/>
              </a:rPr>
              <a:t>l’information</a:t>
            </a:r>
            <a:r>
              <a:rPr lang="en-CA" dirty="0" smtClean="0">
                <a:latin typeface="Arial" pitchFamily="34" charset="0"/>
                <a:cs typeface="Arial" pitchFamily="34" charset="0"/>
              </a:rPr>
              <a:t> d’un </a:t>
            </a:r>
            <a:r>
              <a:rPr lang="en-CA" dirty="0" err="1" smtClean="0">
                <a:latin typeface="Arial" pitchFamily="34" charset="0"/>
                <a:cs typeface="Arial" pitchFamily="34" charset="0"/>
              </a:rPr>
              <a:t>compteur</a:t>
            </a:r>
            <a:r>
              <a:rPr lang="en-CA" dirty="0" smtClean="0">
                <a:latin typeface="Arial" pitchFamily="34" charset="0"/>
                <a:cs typeface="Arial" pitchFamily="34" charset="0"/>
              </a:rPr>
              <a:t> à </a:t>
            </a:r>
            <a:r>
              <a:rPr lang="en-CA" dirty="0" err="1" smtClean="0">
                <a:latin typeface="Arial" pitchFamily="34" charset="0"/>
                <a:cs typeface="Arial" pitchFamily="34" charset="0"/>
              </a:rPr>
              <a:t>autre</a:t>
            </a:r>
            <a:r>
              <a:rPr lang="en-CA" dirty="0" smtClean="0">
                <a:latin typeface="Arial" pitchFamily="34" charset="0"/>
                <a:cs typeface="Arial" pitchFamily="34" charset="0"/>
              </a:rPr>
              <a:t>;</a:t>
            </a:r>
          </a:p>
          <a:p>
            <a:endParaRPr lang="en-CA" dirty="0" smtClean="0">
              <a:latin typeface="Arial" pitchFamily="34" charset="0"/>
              <a:cs typeface="Arial" pitchFamily="34" charset="0"/>
            </a:endParaRPr>
          </a:p>
          <a:p>
            <a:r>
              <a:rPr lang="en-CA" dirty="0" smtClean="0">
                <a:latin typeface="Arial" pitchFamily="34" charset="0"/>
                <a:cs typeface="Arial" pitchFamily="34" charset="0"/>
              </a:rPr>
              <a:t>La </a:t>
            </a:r>
            <a:r>
              <a:rPr lang="en-CA" dirty="0" err="1" smtClean="0">
                <a:latin typeface="Arial" pitchFamily="34" charset="0"/>
                <a:cs typeface="Arial" pitchFamily="34" charset="0"/>
              </a:rPr>
              <a:t>deuxième</a:t>
            </a:r>
            <a:r>
              <a:rPr lang="en-CA" dirty="0" smtClean="0">
                <a:latin typeface="Arial" pitchFamily="34" charset="0"/>
                <a:cs typeface="Arial" pitchFamily="34" charset="0"/>
              </a:rPr>
              <a:t> </a:t>
            </a:r>
            <a:r>
              <a:rPr lang="en-CA" dirty="0" err="1" smtClean="0">
                <a:latin typeface="Arial" pitchFamily="34" charset="0"/>
                <a:cs typeface="Arial" pitchFamily="34" charset="0"/>
              </a:rPr>
              <a:t>communique</a:t>
            </a:r>
            <a:r>
              <a:rPr lang="en-CA" dirty="0" smtClean="0">
                <a:latin typeface="Arial" pitchFamily="34" charset="0"/>
                <a:cs typeface="Arial" pitchFamily="34" charset="0"/>
              </a:rPr>
              <a:t> avec les </a:t>
            </a:r>
            <a:r>
              <a:rPr lang="en-CA" dirty="0" err="1" smtClean="0">
                <a:latin typeface="Arial" pitchFamily="34" charset="0"/>
                <a:cs typeface="Arial" pitchFamily="34" charset="0"/>
              </a:rPr>
              <a:t>électroménagers</a:t>
            </a:r>
            <a:r>
              <a:rPr lang="en-CA" dirty="0" smtClean="0">
                <a:latin typeface="Arial" pitchFamily="34" charset="0"/>
                <a:cs typeface="Arial" pitchFamily="34" charset="0"/>
              </a:rPr>
              <a:t> et </a:t>
            </a:r>
            <a:r>
              <a:rPr lang="en-CA" dirty="0" err="1" smtClean="0">
                <a:latin typeface="Arial" pitchFamily="34" charset="0"/>
                <a:cs typeface="Arial" pitchFamily="34" charset="0"/>
              </a:rPr>
              <a:t>autres</a:t>
            </a:r>
            <a:r>
              <a:rPr lang="en-CA" dirty="0" smtClean="0">
                <a:latin typeface="Arial" pitchFamily="34" charset="0"/>
                <a:cs typeface="Arial" pitchFamily="34" charset="0"/>
              </a:rPr>
              <a:t> </a:t>
            </a:r>
            <a:r>
              <a:rPr lang="en-CA" dirty="0" err="1" smtClean="0">
                <a:latin typeface="Arial" pitchFamily="34" charset="0"/>
                <a:cs typeface="Arial" pitchFamily="34" charset="0"/>
              </a:rPr>
              <a:t>appareils</a:t>
            </a:r>
            <a:r>
              <a:rPr lang="en-CA" dirty="0" smtClean="0">
                <a:latin typeface="Arial" pitchFamily="34" charset="0"/>
                <a:cs typeface="Arial" pitchFamily="34" charset="0"/>
              </a:rPr>
              <a:t> </a:t>
            </a:r>
            <a:r>
              <a:rPr lang="en-CA" dirty="0" err="1" smtClean="0">
                <a:latin typeface="Arial" pitchFamily="34" charset="0"/>
                <a:cs typeface="Arial" pitchFamily="34" charset="0"/>
              </a:rPr>
              <a:t>intelligents</a:t>
            </a:r>
            <a:r>
              <a:rPr lang="en-CA" dirty="0" smtClean="0">
                <a:latin typeface="Arial" pitchFamily="34" charset="0"/>
                <a:cs typeface="Arial" pitchFamily="34" charset="0"/>
              </a:rPr>
              <a:t> de la </a:t>
            </a:r>
            <a:r>
              <a:rPr lang="en-CA" dirty="0" err="1" smtClean="0">
                <a:latin typeface="Arial" pitchFamily="34" charset="0"/>
                <a:cs typeface="Arial" pitchFamily="34" charset="0"/>
              </a:rPr>
              <a:t>maison</a:t>
            </a:r>
            <a:r>
              <a:rPr lang="en-CA" dirty="0" smtClean="0">
                <a:latin typeface="Arial" pitchFamily="34" charset="0"/>
                <a:cs typeface="Arial" pitchFamily="34" charset="0"/>
              </a:rPr>
              <a:t>;</a:t>
            </a:r>
          </a:p>
          <a:p>
            <a:pPr>
              <a:buNone/>
            </a:pPr>
            <a:endParaRPr lang="en-CA" dirty="0" smtClean="0">
              <a:latin typeface="Arial" pitchFamily="34" charset="0"/>
              <a:cs typeface="Arial" pitchFamily="34" charset="0"/>
            </a:endParaRPr>
          </a:p>
          <a:p>
            <a:r>
              <a:rPr lang="en-CA" dirty="0" smtClean="0">
                <a:latin typeface="Arial" pitchFamily="34" charset="0"/>
                <a:cs typeface="Arial" pitchFamily="34" charset="0"/>
              </a:rPr>
              <a:t>Le </a:t>
            </a:r>
            <a:r>
              <a:rPr lang="en-CA" dirty="0" err="1" smtClean="0">
                <a:latin typeface="Arial" pitchFamily="34" charset="0"/>
                <a:cs typeface="Arial" pitchFamily="34" charset="0"/>
              </a:rPr>
              <a:t>routeur</a:t>
            </a:r>
            <a:r>
              <a:rPr lang="en-CA" dirty="0" smtClean="0">
                <a:latin typeface="Arial" pitchFamily="34" charset="0"/>
                <a:cs typeface="Arial" pitchFamily="34" charset="0"/>
              </a:rPr>
              <a:t> </a:t>
            </a:r>
            <a:r>
              <a:rPr lang="en-CA" dirty="0" err="1" smtClean="0">
                <a:latin typeface="Arial" pitchFamily="34" charset="0"/>
                <a:cs typeface="Arial" pitchFamily="34" charset="0"/>
              </a:rPr>
              <a:t>reçoit</a:t>
            </a:r>
            <a:r>
              <a:rPr lang="en-CA" dirty="0" smtClean="0">
                <a:latin typeface="Arial" pitchFamily="34" charset="0"/>
                <a:cs typeface="Arial" pitchFamily="34" charset="0"/>
              </a:rPr>
              <a:t> </a:t>
            </a:r>
            <a:r>
              <a:rPr lang="en-CA" dirty="0" err="1" smtClean="0">
                <a:latin typeface="Arial" pitchFamily="34" charset="0"/>
                <a:cs typeface="Arial" pitchFamily="34" charset="0"/>
              </a:rPr>
              <a:t>l’information</a:t>
            </a:r>
            <a:r>
              <a:rPr lang="en-CA" dirty="0" smtClean="0">
                <a:latin typeface="Arial" pitchFamily="34" charset="0"/>
                <a:cs typeface="Arial" pitchFamily="34" charset="0"/>
              </a:rPr>
              <a:t> de 500 à 5000 compteurs;</a:t>
            </a:r>
          </a:p>
          <a:p>
            <a:pPr>
              <a:buNone/>
            </a:pPr>
            <a:endParaRPr lang="en-CA" dirty="0" smtClean="0">
              <a:latin typeface="Arial" pitchFamily="34" charset="0"/>
              <a:cs typeface="Arial" pitchFamily="34" charset="0"/>
            </a:endParaRPr>
          </a:p>
          <a:p>
            <a:r>
              <a:rPr lang="en-CA" dirty="0" smtClean="0">
                <a:latin typeface="Arial" pitchFamily="34" charset="0"/>
                <a:cs typeface="Arial" pitchFamily="34" charset="0"/>
              </a:rPr>
              <a:t>La </a:t>
            </a:r>
            <a:r>
              <a:rPr lang="en-CA" dirty="0" err="1" smtClean="0">
                <a:latin typeface="Arial" pitchFamily="34" charset="0"/>
                <a:cs typeface="Arial" pitchFamily="34" charset="0"/>
              </a:rPr>
              <a:t>portée</a:t>
            </a:r>
            <a:r>
              <a:rPr lang="en-CA" dirty="0" smtClean="0">
                <a:latin typeface="Arial" pitchFamily="34" charset="0"/>
                <a:cs typeface="Arial" pitchFamily="34" charset="0"/>
              </a:rPr>
              <a:t> de </a:t>
            </a:r>
            <a:r>
              <a:rPr lang="en-CA" dirty="0" err="1" smtClean="0">
                <a:latin typeface="Arial" pitchFamily="34" charset="0"/>
                <a:cs typeface="Arial" pitchFamily="34" charset="0"/>
              </a:rPr>
              <a:t>chaque</a:t>
            </a:r>
            <a:r>
              <a:rPr lang="en-CA" dirty="0" smtClean="0">
                <a:latin typeface="Arial" pitchFamily="34" charset="0"/>
                <a:cs typeface="Arial" pitchFamily="34" charset="0"/>
              </a:rPr>
              <a:t> </a:t>
            </a:r>
            <a:r>
              <a:rPr lang="en-CA" dirty="0" err="1" smtClean="0">
                <a:latin typeface="Arial" pitchFamily="34" charset="0"/>
                <a:cs typeface="Arial" pitchFamily="34" charset="0"/>
              </a:rPr>
              <a:t>compteur</a:t>
            </a:r>
            <a:r>
              <a:rPr lang="en-CA" dirty="0" smtClean="0">
                <a:latin typeface="Arial" pitchFamily="34" charset="0"/>
                <a:cs typeface="Arial" pitchFamily="34" charset="0"/>
              </a:rPr>
              <a:t> </a:t>
            </a:r>
            <a:r>
              <a:rPr lang="en-CA" dirty="0" err="1" smtClean="0">
                <a:latin typeface="Arial" pitchFamily="34" charset="0"/>
                <a:cs typeface="Arial" pitchFamily="34" charset="0"/>
              </a:rPr>
              <a:t>est</a:t>
            </a:r>
            <a:r>
              <a:rPr lang="en-CA" dirty="0" smtClean="0">
                <a:latin typeface="Arial" pitchFamily="34" charset="0"/>
                <a:cs typeface="Arial" pitchFamily="34" charset="0"/>
              </a:rPr>
              <a:t> de 75 m en milieu </a:t>
            </a:r>
            <a:r>
              <a:rPr lang="en-CA" dirty="0" err="1" smtClean="0">
                <a:latin typeface="Arial" pitchFamily="34" charset="0"/>
                <a:cs typeface="Arial" pitchFamily="34" charset="0"/>
              </a:rPr>
              <a:t>urbain</a:t>
            </a:r>
            <a:r>
              <a:rPr lang="en-CA" dirty="0" smtClean="0">
                <a:latin typeface="Arial" pitchFamily="34" charset="0"/>
                <a:cs typeface="Arial" pitchFamily="34" charset="0"/>
              </a:rPr>
              <a:t>; </a:t>
            </a:r>
            <a:r>
              <a:rPr lang="en-CA" dirty="0" err="1" smtClean="0">
                <a:latin typeface="Arial" pitchFamily="34" charset="0"/>
                <a:cs typeface="Arial" pitchFamily="34" charset="0"/>
              </a:rPr>
              <a:t>jusqu’à</a:t>
            </a:r>
            <a:r>
              <a:rPr lang="en-CA" dirty="0" smtClean="0">
                <a:latin typeface="Arial" pitchFamily="34" charset="0"/>
                <a:cs typeface="Arial" pitchFamily="34" charset="0"/>
              </a:rPr>
              <a:t> 2,5 -3 Km </a:t>
            </a:r>
            <a:r>
              <a:rPr lang="en-CA" dirty="0" smtClean="0">
                <a:latin typeface="Arial" pitchFamily="34" charset="0"/>
                <a:cs typeface="Arial" pitchFamily="34" charset="0"/>
              </a:rPr>
              <a:t>en milieu rural</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Compteur</a:t>
            </a:r>
            <a:r>
              <a:rPr lang="en-CA" dirty="0" smtClean="0"/>
              <a:t> </a:t>
            </a:r>
            <a:r>
              <a:rPr lang="en-CA" dirty="0" err="1" smtClean="0"/>
              <a:t>communiquant</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smtClean="0">
                <a:latin typeface="Arial" pitchFamily="34" charset="0"/>
                <a:cs typeface="Arial" pitchFamily="34" charset="0"/>
              </a:rPr>
              <a:t>En plus d'envoyer 6 fois par jour leurs données de consommation électrique au routeur</a:t>
            </a:r>
          </a:p>
          <a:p>
            <a:r>
              <a:rPr lang="fr-CA" dirty="0" smtClean="0">
                <a:latin typeface="Arial" pitchFamily="34" charset="0"/>
                <a:cs typeface="Arial" pitchFamily="34" charset="0"/>
              </a:rPr>
              <a:t>les compteurs communiquent constamment ensemble pour maintenir le synchronisme de leurs horloges internes.</a:t>
            </a:r>
          </a:p>
          <a:p>
            <a:r>
              <a:rPr lang="fr-CA" dirty="0" smtClean="0">
                <a:latin typeface="Arial" pitchFamily="34" charset="0"/>
                <a:cs typeface="Arial" pitchFamily="34" charset="0"/>
              </a:rPr>
              <a:t>C'est la grande faille technologique de ce système car s'ils n'étaient pas programmés ainsi pour bavarder 24 heures sur 24;</a:t>
            </a:r>
          </a:p>
          <a:p>
            <a:r>
              <a:rPr lang="fr-CA" dirty="0" smtClean="0">
                <a:latin typeface="Arial" pitchFamily="34" charset="0"/>
                <a:cs typeface="Arial" pitchFamily="34" charset="0"/>
              </a:rPr>
              <a:t>Ce besoin de synchronisation des horloges internes a comme utilité :assurer la fidélité des données transmises lorsque la tarification différenciée dans le temps sera mise en vigueur… et TROUVER LEUR CHEMIN puisqu’il peut avoir des interférences.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Compteur</a:t>
            </a:r>
            <a:r>
              <a:rPr lang="en-CA" dirty="0" smtClean="0"/>
              <a:t> “</a:t>
            </a:r>
            <a:r>
              <a:rPr lang="en-CA" dirty="0" err="1" smtClean="0"/>
              <a:t>hyperactif</a:t>
            </a:r>
            <a:r>
              <a:rPr lang="en-CA" dirty="0" smtClean="0"/>
              <a:t>” -3%</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buNone/>
            </a:pPr>
            <a:r>
              <a:rPr lang="fr-CA" dirty="0" smtClean="0">
                <a:latin typeface="Arial" pitchFamily="34" charset="0"/>
                <a:cs typeface="Arial" pitchFamily="34" charset="0"/>
              </a:rPr>
              <a:t>Les compteurs communiquent entre eux et échangent plus d’information au fur et à mesure qu’on se rapproche d’un routeur qui va recueillir les informations et les envoyer vers les antennes relais. </a:t>
            </a:r>
            <a:r>
              <a:rPr lang="fr-CA" b="1" dirty="0" smtClean="0">
                <a:latin typeface="Arial" pitchFamily="34" charset="0"/>
                <a:cs typeface="Arial" pitchFamily="34" charset="0"/>
              </a:rPr>
              <a:t>Un compteur situé près d’un routeur peut devenir très « bavard ». </a:t>
            </a:r>
            <a:r>
              <a:rPr lang="fr-CA" dirty="0" smtClean="0">
                <a:latin typeface="Arial" pitchFamily="34" charset="0"/>
                <a:cs typeface="Arial" pitchFamily="34" charset="0"/>
              </a:rPr>
              <a:t>D’après M. </a:t>
            </a:r>
            <a:r>
              <a:rPr lang="fr-CA" dirty="0" err="1" smtClean="0">
                <a:latin typeface="Arial" pitchFamily="34" charset="0"/>
                <a:cs typeface="Arial" pitchFamily="34" charset="0"/>
              </a:rPr>
              <a:t>Abiad</a:t>
            </a:r>
            <a:r>
              <a:rPr lang="fr-CA" dirty="0" smtClean="0">
                <a:latin typeface="Arial" pitchFamily="34" charset="0"/>
                <a:cs typeface="Arial" pitchFamily="34" charset="0"/>
              </a:rPr>
              <a:t>, directeur du déploiement de l’infrastructure de mesurage avancée pour Hydro-Québec , «seulement » 3% des compteurs pourraient avoir un comportement plus actif. Cela représente tout de même, sur les compteurs installés dans Villeray, 360 compteurs hyperactifs.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meter-facts-1024x556.jpg"/>
          <p:cNvPicPr>
            <a:picLocks noGrp="1" noChangeAspect="1"/>
          </p:cNvPicPr>
          <p:nvPr>
            <p:ph idx="4294967295"/>
            <p:custDataLst>
              <p:tags r:id="rId1"/>
            </p:custDataLst>
          </p:nvPr>
        </p:nvPicPr>
        <p:blipFill>
          <a:blip r:embed="rId4" cstate="print"/>
          <a:stretch>
            <a:fillRect/>
          </a:stretch>
        </p:blipFill>
        <p:spPr>
          <a:xfrm>
            <a:off x="323528" y="908720"/>
            <a:ext cx="8619606" cy="4680520"/>
          </a:xfrm>
        </p:spPr>
      </p:pic>
      <p:sp>
        <p:nvSpPr>
          <p:cNvPr id="3" name="Rectangle 2"/>
          <p:cNvSpPr/>
          <p:nvPr>
            <p:custDataLst>
              <p:tags r:id="rId2"/>
            </p:custDataLst>
          </p:nvPr>
        </p:nvSpPr>
        <p:spPr>
          <a:xfrm>
            <a:off x="323528" y="5733256"/>
            <a:ext cx="8496944" cy="923330"/>
          </a:xfrm>
          <a:prstGeom prst="rect">
            <a:avLst/>
          </a:prstGeom>
        </p:spPr>
        <p:txBody>
          <a:bodyPr wrap="square">
            <a:spAutoFit/>
          </a:bodyPr>
          <a:lstStyle/>
          <a:p>
            <a:pPr algn="ctr"/>
            <a:r>
              <a:rPr lang="fr-CA" dirty="0" smtClean="0">
                <a:latin typeface="Arial" pitchFamily="34" charset="0"/>
                <a:cs typeface="Arial" pitchFamily="34" charset="0"/>
              </a:rPr>
              <a:t>Le compteur intelligent émet à 75 mètres dans toutes les directions, traversant les murs et les planchers. Certains les considèrent des mini tours d’antennes à cellulaires.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reflection.gif"/>
          <p:cNvPicPr>
            <a:picLocks noChangeAspect="1"/>
          </p:cNvPicPr>
          <p:nvPr>
            <p:custDataLst>
              <p:tags r:id="rId1"/>
            </p:custDataLst>
          </p:nvPr>
        </p:nvPicPr>
        <p:blipFill>
          <a:blip r:embed="rId5" cstate="print"/>
          <a:stretch>
            <a:fillRect/>
          </a:stretch>
        </p:blipFill>
        <p:spPr>
          <a:xfrm>
            <a:off x="1259631" y="928162"/>
            <a:ext cx="6173613" cy="4661078"/>
          </a:xfrm>
          <a:prstGeom prst="rect">
            <a:avLst/>
          </a:prstGeom>
        </p:spPr>
      </p:pic>
      <p:sp>
        <p:nvSpPr>
          <p:cNvPr id="3" name="Rectangle 2"/>
          <p:cNvSpPr/>
          <p:nvPr>
            <p:custDataLst>
              <p:tags r:id="rId2"/>
            </p:custDataLst>
          </p:nvPr>
        </p:nvSpPr>
        <p:spPr>
          <a:xfrm>
            <a:off x="3563888" y="5733256"/>
            <a:ext cx="1120820" cy="369332"/>
          </a:xfrm>
          <a:prstGeom prst="rect">
            <a:avLst/>
          </a:prstGeom>
        </p:spPr>
        <p:txBody>
          <a:bodyPr wrap="none">
            <a:spAutoFit/>
          </a:bodyPr>
          <a:lstStyle/>
          <a:p>
            <a:r>
              <a:rPr lang="en-US" b="1" dirty="0" smtClean="0">
                <a:solidFill>
                  <a:srgbClr val="FF0000"/>
                </a:solidFill>
                <a:latin typeface="Arial"/>
                <a:ea typeface="Times New Roman"/>
                <a:cs typeface="Times New Roman"/>
              </a:rPr>
              <a:t>1 - 4.5 X </a:t>
            </a:r>
            <a:endParaRPr lang="fr-CA" dirty="0"/>
          </a:p>
        </p:txBody>
      </p:sp>
      <p:sp>
        <p:nvSpPr>
          <p:cNvPr id="4" name="Rectangle 3"/>
          <p:cNvSpPr/>
          <p:nvPr>
            <p:custDataLst>
              <p:tags r:id="rId3"/>
            </p:custDataLst>
          </p:nvPr>
        </p:nvSpPr>
        <p:spPr>
          <a:xfrm>
            <a:off x="323528" y="5934670"/>
            <a:ext cx="8280920" cy="923330"/>
          </a:xfrm>
          <a:prstGeom prst="rect">
            <a:avLst/>
          </a:prstGeom>
        </p:spPr>
        <p:txBody>
          <a:bodyPr wrap="square">
            <a:spAutoFit/>
          </a:bodyPr>
          <a:lstStyle/>
          <a:p>
            <a:r>
              <a:rPr lang="fr-CA" dirty="0" smtClean="0">
                <a:latin typeface="Arial" pitchFamily="34" charset="0"/>
                <a:cs typeface="Arial" pitchFamily="34" charset="0"/>
              </a:rPr>
              <a:t>Les radiofréquences sont projetées par ricochet dans toutes les directions selon le matériel qu’elles rencontrent et peuvent augmenter </a:t>
            </a:r>
            <a:r>
              <a:rPr lang="fr-CA" b="1" dirty="0" smtClean="0">
                <a:solidFill>
                  <a:srgbClr val="FF0000"/>
                </a:solidFill>
                <a:latin typeface="Arial" pitchFamily="34" charset="0"/>
                <a:cs typeface="Arial" pitchFamily="34" charset="0"/>
              </a:rPr>
              <a:t>d’une à quatre fois et demie l</a:t>
            </a:r>
            <a:r>
              <a:rPr lang="fr-CA" dirty="0" smtClean="0">
                <a:latin typeface="Arial" pitchFamily="34" charset="0"/>
                <a:cs typeface="Arial" pitchFamily="34" charset="0"/>
              </a:rPr>
              <a:t>eur puissance.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emf - wireless propagation in buildings.jpg"/>
          <p:cNvPicPr>
            <a:picLocks noChangeAspect="1"/>
          </p:cNvPicPr>
          <p:nvPr>
            <p:custDataLst>
              <p:tags r:id="rId1"/>
            </p:custDataLst>
          </p:nvPr>
        </p:nvPicPr>
        <p:blipFill>
          <a:blip r:embed="rId4" cstate="print"/>
          <a:stretch>
            <a:fillRect/>
          </a:stretch>
        </p:blipFill>
        <p:spPr>
          <a:xfrm>
            <a:off x="523875" y="1371600"/>
            <a:ext cx="8096250" cy="4114800"/>
          </a:xfrm>
          <a:prstGeom prst="rect">
            <a:avLst/>
          </a:prstGeom>
        </p:spPr>
      </p:pic>
      <p:sp>
        <p:nvSpPr>
          <p:cNvPr id="3" name="Rectangle 2"/>
          <p:cNvSpPr/>
          <p:nvPr>
            <p:custDataLst>
              <p:tags r:id="rId2"/>
            </p:custDataLst>
          </p:nvPr>
        </p:nvSpPr>
        <p:spPr>
          <a:xfrm>
            <a:off x="539552" y="6021288"/>
            <a:ext cx="8064896" cy="923330"/>
          </a:xfrm>
          <a:prstGeom prst="rect">
            <a:avLst/>
          </a:prstGeom>
        </p:spPr>
        <p:txBody>
          <a:bodyPr wrap="square">
            <a:spAutoFit/>
          </a:bodyPr>
          <a:lstStyle/>
          <a:p>
            <a:r>
              <a:rPr lang="en-CA" i="1" dirty="0" smtClean="0">
                <a:latin typeface="Arial" pitchFamily="34" charset="0"/>
                <a:cs typeface="Arial" pitchFamily="34" charset="0"/>
              </a:rPr>
              <a:t>Source: </a:t>
            </a:r>
            <a:r>
              <a:rPr lang="en-CA" i="1" dirty="0" err="1" smtClean="0">
                <a:latin typeface="Arial" pitchFamily="34" charset="0"/>
                <a:cs typeface="Arial" pitchFamily="34" charset="0"/>
              </a:rPr>
              <a:t>Société</a:t>
            </a:r>
            <a:r>
              <a:rPr lang="en-CA" i="1" dirty="0" smtClean="0">
                <a:latin typeface="Arial" pitchFamily="34" charset="0"/>
                <a:cs typeface="Arial" pitchFamily="34" charset="0"/>
              </a:rPr>
              <a:t> </a:t>
            </a:r>
            <a:r>
              <a:rPr lang="en-CA" i="1" dirty="0" err="1" smtClean="0">
                <a:latin typeface="Arial" pitchFamily="34" charset="0"/>
                <a:cs typeface="Arial" pitchFamily="34" charset="0"/>
              </a:rPr>
              <a:t>planétaire</a:t>
            </a:r>
            <a:r>
              <a:rPr lang="en-CA" i="1" dirty="0" smtClean="0">
                <a:latin typeface="Arial" pitchFamily="34" charset="0"/>
                <a:cs typeface="Arial" pitchFamily="34" charset="0"/>
              </a:rPr>
              <a:t> pour </a:t>
            </a:r>
            <a:r>
              <a:rPr lang="en-CA" i="1" dirty="0" err="1" smtClean="0">
                <a:latin typeface="Arial" pitchFamily="34" charset="0"/>
                <a:cs typeface="Arial" pitchFamily="34" charset="0"/>
              </a:rPr>
              <a:t>l'assainissement</a:t>
            </a:r>
            <a:r>
              <a:rPr lang="en-CA" i="1" dirty="0" smtClean="0">
                <a:latin typeface="Arial" pitchFamily="34" charset="0"/>
                <a:cs typeface="Arial" pitchFamily="34" charset="0"/>
              </a:rPr>
              <a:t> de </a:t>
            </a:r>
            <a:r>
              <a:rPr lang="en-CA" i="1" dirty="0" err="1" smtClean="0">
                <a:latin typeface="Arial" pitchFamily="34" charset="0"/>
                <a:cs typeface="Arial" pitchFamily="34" charset="0"/>
              </a:rPr>
              <a:t>l'énergie</a:t>
            </a:r>
            <a:endParaRPr lang="en-CA" i="1" dirty="0" smtClean="0">
              <a:latin typeface="Arial" pitchFamily="34" charset="0"/>
              <a:cs typeface="Arial" pitchFamily="34" charset="0"/>
            </a:endParaRPr>
          </a:p>
          <a:p>
            <a:r>
              <a:rPr lang="en-CA" i="1" dirty="0" smtClean="0">
                <a:ln/>
                <a:effectLst>
                  <a:reflection blurRad="12700" stA="50000" endPos="50000" dir="5400000" sy="-100000" rotWithShape="0"/>
                </a:effectLst>
                <a:latin typeface="Arial" pitchFamily="34" charset="0"/>
                <a:cs typeface="Arial" pitchFamily="34" charset="0"/>
              </a:rPr>
              <a:t>Richmond Hill ON Antenna application – NU </a:t>
            </a:r>
            <a:r>
              <a:rPr lang="en-CA" i="1" dirty="0" err="1" smtClean="0">
                <a:ln/>
                <a:effectLst>
                  <a:reflection blurRad="12700" stA="50000" endPos="50000" dir="5400000" sy="-100000" rotWithShape="0"/>
                </a:effectLst>
                <a:latin typeface="Arial" pitchFamily="34" charset="0"/>
                <a:cs typeface="Arial" pitchFamily="34" charset="0"/>
              </a:rPr>
              <a:t>Conseil</a:t>
            </a:r>
            <a:r>
              <a:rPr lang="en-CA" i="1" dirty="0" smtClean="0">
                <a:ln/>
                <a:effectLst>
                  <a:reflection blurRad="12700" stA="50000" endPos="50000" dir="5400000" sy="-100000" rotWithShape="0"/>
                </a:effectLst>
                <a:latin typeface="Arial" pitchFamily="34" charset="0"/>
                <a:cs typeface="Arial" pitchFamily="34" charset="0"/>
              </a:rPr>
              <a:t> </a:t>
            </a:r>
            <a:r>
              <a:rPr lang="en-CA" i="1" dirty="0" err="1" smtClean="0">
                <a:ln/>
                <a:effectLst>
                  <a:reflection blurRad="12700" stA="50000" endPos="50000" dir="5400000" sy="-100000" rotWithShape="0"/>
                </a:effectLst>
                <a:latin typeface="Arial" pitchFamily="34" charset="0"/>
                <a:cs typeface="Arial" pitchFamily="34" charset="0"/>
              </a:rPr>
              <a:t>économique</a:t>
            </a:r>
            <a:r>
              <a:rPr lang="en-CA" i="1" dirty="0" smtClean="0">
                <a:ln/>
                <a:effectLst>
                  <a:reflection blurRad="12700" stA="50000" endPos="50000" dir="5400000" sy="-100000" rotWithShape="0"/>
                </a:effectLst>
                <a:latin typeface="Arial" pitchFamily="34" charset="0"/>
                <a:cs typeface="Arial" pitchFamily="34" charset="0"/>
              </a:rPr>
              <a:t> et social ECOSOC</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mart Meter radiation.gif"/>
          <p:cNvPicPr>
            <a:picLocks noChangeAspect="1"/>
          </p:cNvPicPr>
          <p:nvPr>
            <p:custDataLst>
              <p:tags r:id="rId1"/>
            </p:custDataLst>
          </p:nvPr>
        </p:nvPicPr>
        <p:blipFill>
          <a:blip r:embed="rId5" cstate="print"/>
          <a:stretch>
            <a:fillRect/>
          </a:stretch>
        </p:blipFill>
        <p:spPr>
          <a:xfrm>
            <a:off x="2267744" y="980728"/>
            <a:ext cx="4104456" cy="5130570"/>
          </a:xfrm>
          <a:prstGeom prst="rect">
            <a:avLst/>
          </a:prstGeom>
        </p:spPr>
      </p:pic>
      <p:sp>
        <p:nvSpPr>
          <p:cNvPr id="3" name="Rectangle 2"/>
          <p:cNvSpPr/>
          <p:nvPr>
            <p:custDataLst>
              <p:tags r:id="rId2"/>
            </p:custDataLst>
          </p:nvPr>
        </p:nvSpPr>
        <p:spPr>
          <a:xfrm>
            <a:off x="1403648" y="6237312"/>
            <a:ext cx="6768752" cy="369332"/>
          </a:xfrm>
          <a:prstGeom prst="rect">
            <a:avLst/>
          </a:prstGeom>
        </p:spPr>
        <p:txBody>
          <a:bodyPr wrap="square">
            <a:spAutoFit/>
          </a:bodyPr>
          <a:lstStyle/>
          <a:p>
            <a:r>
              <a:rPr lang="en-CA" i="1" dirty="0" smtClean="0">
                <a:latin typeface="Arial" pitchFamily="34" charset="0"/>
                <a:cs typeface="Arial" pitchFamily="34" charset="0"/>
              </a:rPr>
              <a:t>Source: </a:t>
            </a:r>
            <a:r>
              <a:rPr lang="en-CA" i="1" dirty="0" err="1" smtClean="0">
                <a:latin typeface="Arial" pitchFamily="34" charset="0"/>
                <a:cs typeface="Arial" pitchFamily="34" charset="0"/>
              </a:rPr>
              <a:t>Société</a:t>
            </a:r>
            <a:r>
              <a:rPr lang="en-CA" i="1" dirty="0" smtClean="0">
                <a:latin typeface="Arial" pitchFamily="34" charset="0"/>
                <a:cs typeface="Arial" pitchFamily="34" charset="0"/>
              </a:rPr>
              <a:t> </a:t>
            </a:r>
            <a:r>
              <a:rPr lang="en-CA" i="1" dirty="0" err="1" smtClean="0">
                <a:latin typeface="Arial" pitchFamily="34" charset="0"/>
                <a:cs typeface="Arial" pitchFamily="34" charset="0"/>
              </a:rPr>
              <a:t>planétaire</a:t>
            </a:r>
            <a:r>
              <a:rPr lang="en-CA" i="1" dirty="0" smtClean="0">
                <a:latin typeface="Arial" pitchFamily="34" charset="0"/>
                <a:cs typeface="Arial" pitchFamily="34" charset="0"/>
              </a:rPr>
              <a:t> pour </a:t>
            </a:r>
            <a:r>
              <a:rPr lang="en-CA" i="1" dirty="0" err="1" smtClean="0">
                <a:latin typeface="Arial" pitchFamily="34" charset="0"/>
                <a:cs typeface="Arial" pitchFamily="34" charset="0"/>
              </a:rPr>
              <a:t>l'assainissement</a:t>
            </a:r>
            <a:r>
              <a:rPr lang="en-CA" i="1" dirty="0" smtClean="0">
                <a:latin typeface="Arial" pitchFamily="34" charset="0"/>
                <a:cs typeface="Arial" pitchFamily="34" charset="0"/>
              </a:rPr>
              <a:t> de </a:t>
            </a:r>
            <a:r>
              <a:rPr lang="en-CA" i="1" dirty="0" err="1" smtClean="0">
                <a:latin typeface="Arial" pitchFamily="34" charset="0"/>
                <a:cs typeface="Arial" pitchFamily="34" charset="0"/>
              </a:rPr>
              <a:t>l'énergie</a:t>
            </a:r>
            <a:endParaRPr lang="en-CA" i="1" dirty="0" smtClean="0">
              <a:ln/>
              <a:solidFill>
                <a:prstClr val="white"/>
              </a:solidFill>
              <a:effectLst>
                <a:reflection blurRad="12700" stA="50000" endPos="50000" dir="5400000" sy="-100000" rotWithShape="0"/>
              </a:effectLst>
              <a:latin typeface="Arial" pitchFamily="34" charset="0"/>
              <a:cs typeface="Arial" pitchFamily="34" charset="0"/>
            </a:endParaRPr>
          </a:p>
        </p:txBody>
      </p:sp>
      <p:sp>
        <p:nvSpPr>
          <p:cNvPr id="4" name="Rectangle 3"/>
          <p:cNvSpPr/>
          <p:nvPr>
            <p:custDataLst>
              <p:tags r:id="rId3"/>
            </p:custDataLst>
          </p:nvPr>
        </p:nvSpPr>
        <p:spPr>
          <a:xfrm>
            <a:off x="6516216" y="1844824"/>
            <a:ext cx="2411760" cy="1200329"/>
          </a:xfrm>
          <a:prstGeom prst="rect">
            <a:avLst/>
          </a:prstGeom>
        </p:spPr>
        <p:txBody>
          <a:bodyPr wrap="square">
            <a:spAutoFit/>
          </a:bodyPr>
          <a:lstStyle/>
          <a:p>
            <a:r>
              <a:rPr lang="fr-CA" dirty="0" smtClean="0">
                <a:latin typeface="Arial" pitchFamily="34" charset="0"/>
                <a:cs typeface="Arial" pitchFamily="34" charset="0"/>
              </a:rPr>
              <a:t>Compteur intelligent derrière une chambre à coucher; tète de lit protégée.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custDataLst>
              <p:tags r:id="rId1"/>
            </p:custDataLst>
          </p:nvPr>
        </p:nvSpPr>
        <p:spPr>
          <a:xfrm>
            <a:off x="467544" y="5877272"/>
            <a:ext cx="8064896" cy="369332"/>
          </a:xfrm>
          <a:prstGeom prst="rect">
            <a:avLst/>
          </a:prstGeom>
        </p:spPr>
        <p:txBody>
          <a:bodyPr wrap="square">
            <a:spAutoFit/>
          </a:bodyPr>
          <a:lstStyle/>
          <a:p>
            <a:endParaRPr lang="fr-CA" dirty="0">
              <a:latin typeface="Arial" pitchFamily="34" charset="0"/>
              <a:cs typeface="Arial" pitchFamily="34" charset="0"/>
            </a:endParaRPr>
          </a:p>
        </p:txBody>
      </p:sp>
      <p:sp>
        <p:nvSpPr>
          <p:cNvPr id="4" name="Titre 3"/>
          <p:cNvSpPr>
            <a:spLocks noGrp="1"/>
          </p:cNvSpPr>
          <p:nvPr>
            <p:ph type="title"/>
            <p:custDataLst>
              <p:tags r:id="rId2"/>
            </p:custDataLst>
          </p:nvPr>
        </p:nvSpPr>
        <p:spPr>
          <a:xfrm>
            <a:off x="539552" y="260648"/>
            <a:ext cx="8229600" cy="1143000"/>
          </a:xfrm>
        </p:spPr>
        <p:txBody>
          <a:bodyPr>
            <a:normAutofit/>
          </a:bodyPr>
          <a:lstStyle/>
          <a:p>
            <a:r>
              <a:rPr lang="en-CA" sz="4400" dirty="0" smtClean="0"/>
              <a:t>75 </a:t>
            </a:r>
            <a:r>
              <a:rPr lang="en-CA" sz="4400" dirty="0" err="1" smtClean="0"/>
              <a:t>mètres</a:t>
            </a:r>
            <a:r>
              <a:rPr lang="en-CA" sz="4400" dirty="0" smtClean="0"/>
              <a:t> </a:t>
            </a:r>
            <a:r>
              <a:rPr lang="en-CA" sz="4400" dirty="0" err="1" smtClean="0"/>
              <a:t>dans</a:t>
            </a:r>
            <a:r>
              <a:rPr lang="en-CA" sz="4400" dirty="0" smtClean="0"/>
              <a:t> </a:t>
            </a:r>
            <a:r>
              <a:rPr lang="en-CA" sz="4400" dirty="0" err="1" smtClean="0"/>
              <a:t>toutes</a:t>
            </a:r>
            <a:r>
              <a:rPr lang="en-CA" sz="4400" dirty="0" smtClean="0"/>
              <a:t> les directions</a:t>
            </a:r>
            <a:endParaRPr lang="fr-CA" sz="4400" dirty="0"/>
          </a:p>
        </p:txBody>
      </p:sp>
      <p:sp>
        <p:nvSpPr>
          <p:cNvPr id="5" name="Espace réservé du texte 4"/>
          <p:cNvSpPr>
            <a:spLocks noGrp="1"/>
          </p:cNvSpPr>
          <p:nvPr>
            <p:ph type="body" idx="1"/>
            <p:custDataLst>
              <p:tags r:id="rId3"/>
            </p:custDataLst>
          </p:nvPr>
        </p:nvSpPr>
        <p:spPr/>
        <p:txBody>
          <a:bodyPr/>
          <a:lstStyle/>
          <a:p>
            <a:r>
              <a:rPr lang="fr-CA" sz="1600" dirty="0" smtClean="0">
                <a:latin typeface="Arial" pitchFamily="34" charset="0"/>
                <a:cs typeface="Arial" pitchFamily="34" charset="0"/>
              </a:rPr>
              <a:t>Les micro-ondes voyagent comme les ondes dans l’eau : cercles concentriques et omnidirectionnels (dans </a:t>
            </a:r>
            <a:r>
              <a:rPr lang="fr-CA" sz="1400" dirty="0" smtClean="0">
                <a:latin typeface="Arial" pitchFamily="34" charset="0"/>
                <a:cs typeface="Arial" pitchFamily="34" charset="0"/>
              </a:rPr>
              <a:t>toutes les directions). </a:t>
            </a:r>
          </a:p>
          <a:p>
            <a:endParaRPr lang="fr-CA" dirty="0"/>
          </a:p>
        </p:txBody>
      </p:sp>
      <p:sp>
        <p:nvSpPr>
          <p:cNvPr id="7" name="Espace réservé du texte 6"/>
          <p:cNvSpPr>
            <a:spLocks noGrp="1"/>
          </p:cNvSpPr>
          <p:nvPr>
            <p:ph type="body" sz="half" idx="3"/>
            <p:custDataLst>
              <p:tags r:id="rId4"/>
            </p:custDataLst>
          </p:nvPr>
        </p:nvSpPr>
        <p:spPr/>
        <p:txBody>
          <a:bodyPr/>
          <a:lstStyle/>
          <a:p>
            <a:r>
              <a:rPr lang="en-CA" dirty="0" smtClean="0">
                <a:latin typeface="Arial" pitchFamily="34" charset="0"/>
                <a:cs typeface="Arial" pitchFamily="34" charset="0"/>
              </a:rPr>
              <a:t>Antenna Focus</a:t>
            </a:r>
            <a:endParaRPr lang="fr-CA" dirty="0">
              <a:latin typeface="Arial" pitchFamily="34" charset="0"/>
              <a:cs typeface="Arial" pitchFamily="34" charset="0"/>
            </a:endParaRPr>
          </a:p>
        </p:txBody>
      </p:sp>
      <p:sp>
        <p:nvSpPr>
          <p:cNvPr id="8" name="Espace réservé du contenu 7"/>
          <p:cNvSpPr>
            <a:spLocks noGrp="1"/>
          </p:cNvSpPr>
          <p:nvPr>
            <p:ph sz="quarter" idx="4"/>
            <p:custDataLst>
              <p:tags r:id="rId5"/>
            </p:custDataLst>
          </p:nvPr>
        </p:nvSpPr>
        <p:spPr/>
        <p:txBody>
          <a:bodyPr>
            <a:normAutofit lnSpcReduction="10000"/>
          </a:bodyPr>
          <a:lstStyle/>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endParaRPr lang="fr-CA" sz="1400" dirty="0" smtClean="0"/>
          </a:p>
          <a:p>
            <a:pPr>
              <a:buNone/>
            </a:pPr>
            <a:r>
              <a:rPr lang="fr-CA" sz="1400" dirty="0" smtClean="0">
                <a:latin typeface="Arial" pitchFamily="34" charset="0"/>
                <a:cs typeface="Arial" pitchFamily="34" charset="0"/>
              </a:rPr>
              <a:t>Source:www.alphamicrowireless.com/franchises/amc/amc-antrfs006a.aspx</a:t>
            </a:r>
            <a:endParaRPr lang="fr-CA" sz="1400" dirty="0">
              <a:latin typeface="Arial" pitchFamily="34" charset="0"/>
              <a:cs typeface="Arial" pitchFamily="34" charset="0"/>
            </a:endParaRPr>
          </a:p>
        </p:txBody>
      </p:sp>
      <p:pic>
        <p:nvPicPr>
          <p:cNvPr id="9" name="Espace réservé du contenu 8" descr="Ondes.jpg"/>
          <p:cNvPicPr>
            <a:picLocks noGrp="1" noChangeAspect="1"/>
          </p:cNvPicPr>
          <p:nvPr>
            <p:ph sz="quarter" idx="2"/>
            <p:custDataLst>
              <p:tags r:id="rId6"/>
            </p:custDataLst>
          </p:nvPr>
        </p:nvPicPr>
        <p:blipFill>
          <a:blip r:embed="rId9" cstate="print"/>
          <a:stretch>
            <a:fillRect/>
          </a:stretch>
        </p:blipFill>
        <p:spPr>
          <a:xfrm>
            <a:off x="755576" y="2708920"/>
            <a:ext cx="3744416" cy="3744416"/>
          </a:xfrm>
          <a:prstGeom prst="rect">
            <a:avLst/>
          </a:prstGeom>
        </p:spPr>
      </p:pic>
      <p:pic>
        <p:nvPicPr>
          <p:cNvPr id="12" name="Image 11" descr="Typical 3D antenna.gif"/>
          <p:cNvPicPr>
            <a:picLocks noChangeAspect="1"/>
          </p:cNvPicPr>
          <p:nvPr>
            <p:custDataLst>
              <p:tags r:id="rId7"/>
            </p:custDataLst>
          </p:nvPr>
        </p:nvPicPr>
        <p:blipFill>
          <a:blip r:embed="rId10" cstate="print"/>
          <a:stretch>
            <a:fillRect/>
          </a:stretch>
        </p:blipFill>
        <p:spPr>
          <a:xfrm>
            <a:off x="4860032" y="2348880"/>
            <a:ext cx="3520660" cy="3384376"/>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ome1.jpg"/>
          <p:cNvPicPr>
            <a:picLocks noChangeAspect="1"/>
          </p:cNvPicPr>
          <p:nvPr>
            <p:custDataLst>
              <p:tags r:id="rId1"/>
            </p:custDataLst>
          </p:nvPr>
        </p:nvPicPr>
        <p:blipFill>
          <a:blip r:embed="rId4" cstate="print"/>
          <a:stretch>
            <a:fillRect/>
          </a:stretch>
        </p:blipFill>
        <p:spPr>
          <a:xfrm>
            <a:off x="755576" y="980729"/>
            <a:ext cx="7873989" cy="3983312"/>
          </a:xfrm>
          <a:prstGeom prst="rect">
            <a:avLst/>
          </a:prstGeom>
        </p:spPr>
      </p:pic>
      <p:sp>
        <p:nvSpPr>
          <p:cNvPr id="3" name="Rectangle 2"/>
          <p:cNvSpPr/>
          <p:nvPr>
            <p:custDataLst>
              <p:tags r:id="rId2"/>
            </p:custDataLst>
          </p:nvPr>
        </p:nvSpPr>
        <p:spPr>
          <a:xfrm>
            <a:off x="251520" y="5373216"/>
            <a:ext cx="8496944" cy="1200329"/>
          </a:xfrm>
          <a:prstGeom prst="rect">
            <a:avLst/>
          </a:prstGeom>
        </p:spPr>
        <p:txBody>
          <a:bodyPr wrap="square">
            <a:spAutoFit/>
          </a:bodyPr>
          <a:lstStyle/>
          <a:p>
            <a:r>
              <a:rPr lang="fr-CA" dirty="0" smtClean="0">
                <a:latin typeface="Arial" pitchFamily="34" charset="0"/>
                <a:cs typeface="Arial" pitchFamily="34" charset="0"/>
              </a:rPr>
              <a:t>Aujourd’hui, nous avons plusieurs sources de radiation électromagnétique. Nous devons apprendre à utiliser cette technologie intelligemment au lieu d’ajouter d’autres sources sur lesquelles nous n’avons aucun contrôle et émettent des ondes pulsées qui sont plus dangereuses que l’utilisation d’un four à micro-ondes.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Biénergie</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en-CA" dirty="0" smtClean="0">
                <a:latin typeface="Arial" pitchFamily="34" charset="0"/>
                <a:cs typeface="Arial" pitchFamily="34" charset="0"/>
              </a:rPr>
              <a:t>Les </a:t>
            </a:r>
            <a:r>
              <a:rPr lang="en-CA" dirty="0" err="1" smtClean="0">
                <a:latin typeface="Arial" pitchFamily="34" charset="0"/>
                <a:cs typeface="Arial" pitchFamily="34" charset="0"/>
              </a:rPr>
              <a:t>abonnés</a:t>
            </a:r>
            <a:r>
              <a:rPr lang="en-CA" dirty="0" smtClean="0">
                <a:latin typeface="Arial" pitchFamily="34" charset="0"/>
                <a:cs typeface="Arial" pitchFamily="34" charset="0"/>
              </a:rPr>
              <a:t> à </a:t>
            </a:r>
            <a:r>
              <a:rPr lang="en-CA" dirty="0" err="1" smtClean="0">
                <a:latin typeface="Arial" pitchFamily="34" charset="0"/>
                <a:cs typeface="Arial" pitchFamily="34" charset="0"/>
              </a:rPr>
              <a:t>biénergie</a:t>
            </a:r>
            <a:r>
              <a:rPr lang="en-CA" dirty="0" smtClean="0">
                <a:latin typeface="Arial" pitchFamily="34" charset="0"/>
                <a:cs typeface="Arial" pitchFamily="34" charset="0"/>
              </a:rPr>
              <a:t> </a:t>
            </a:r>
            <a:r>
              <a:rPr lang="en-CA" dirty="0" err="1" smtClean="0">
                <a:latin typeface="Arial" pitchFamily="34" charset="0"/>
                <a:cs typeface="Arial" pitchFamily="34" charset="0"/>
              </a:rPr>
              <a:t>n’auront</a:t>
            </a:r>
            <a:r>
              <a:rPr lang="en-CA" dirty="0" smtClean="0">
                <a:latin typeface="Arial" pitchFamily="34" charset="0"/>
                <a:cs typeface="Arial" pitchFamily="34" charset="0"/>
              </a:rPr>
              <a:t> pas un </a:t>
            </a:r>
            <a:r>
              <a:rPr lang="en-CA" dirty="0" err="1" smtClean="0">
                <a:latin typeface="Arial" pitchFamily="34" charset="0"/>
                <a:cs typeface="Arial" pitchFamily="34" charset="0"/>
              </a:rPr>
              <a:t>compteur</a:t>
            </a:r>
            <a:r>
              <a:rPr lang="en-CA" dirty="0" smtClean="0">
                <a:latin typeface="Arial" pitchFamily="34" charset="0"/>
                <a:cs typeface="Arial" pitchFamily="34" charset="0"/>
              </a:rPr>
              <a:t> « intelligent », tout de </a:t>
            </a:r>
            <a:r>
              <a:rPr lang="en-CA" dirty="0" err="1" smtClean="0">
                <a:latin typeface="Arial" pitchFamily="34" charset="0"/>
                <a:cs typeface="Arial" pitchFamily="34" charset="0"/>
              </a:rPr>
              <a:t>même</a:t>
            </a:r>
            <a:r>
              <a:rPr lang="en-CA" dirty="0" smtClean="0">
                <a:latin typeface="Arial" pitchFamily="34" charset="0"/>
                <a:cs typeface="Arial" pitchFamily="34" charset="0"/>
              </a:rPr>
              <a:t> </a:t>
            </a:r>
            <a:r>
              <a:rPr lang="en-CA" dirty="0" err="1" smtClean="0">
                <a:latin typeface="Arial" pitchFamily="34" charset="0"/>
                <a:cs typeface="Arial" pitchFamily="34" charset="0"/>
              </a:rPr>
              <a:t>leur</a:t>
            </a:r>
            <a:r>
              <a:rPr lang="en-CA" dirty="0" smtClean="0">
                <a:latin typeface="Arial" pitchFamily="34" charset="0"/>
                <a:cs typeface="Arial" pitchFamily="34" charset="0"/>
              </a:rPr>
              <a:t> </a:t>
            </a:r>
            <a:r>
              <a:rPr lang="en-CA" dirty="0" err="1" smtClean="0">
                <a:latin typeface="Arial" pitchFamily="34" charset="0"/>
                <a:cs typeface="Arial" pitchFamily="34" charset="0"/>
              </a:rPr>
              <a:t>compteur</a:t>
            </a:r>
            <a:r>
              <a:rPr lang="en-CA" dirty="0" smtClean="0">
                <a:latin typeface="Arial" pitchFamily="34" charset="0"/>
                <a:cs typeface="Arial" pitchFamily="34" charset="0"/>
              </a:rPr>
              <a:t> sera </a:t>
            </a:r>
            <a:r>
              <a:rPr lang="en-CA" dirty="0" err="1" smtClean="0">
                <a:latin typeface="Arial" pitchFamily="34" charset="0"/>
                <a:cs typeface="Arial" pitchFamily="34" charset="0"/>
              </a:rPr>
              <a:t>changé</a:t>
            </a:r>
            <a:r>
              <a:rPr lang="en-CA" dirty="0" smtClean="0">
                <a:latin typeface="Arial" pitchFamily="34" charset="0"/>
                <a:cs typeface="Arial" pitchFamily="34" charset="0"/>
              </a:rPr>
              <a:t> pour un </a:t>
            </a:r>
            <a:r>
              <a:rPr lang="en-CA" dirty="0" err="1" smtClean="0">
                <a:latin typeface="Arial" pitchFamily="34" charset="0"/>
                <a:cs typeface="Arial" pitchFamily="34" charset="0"/>
              </a:rPr>
              <a:t>compteur</a:t>
            </a:r>
            <a:r>
              <a:rPr lang="en-CA" dirty="0" smtClean="0">
                <a:latin typeface="Arial" pitchFamily="34" charset="0"/>
                <a:cs typeface="Arial" pitchFamily="34" charset="0"/>
              </a:rPr>
              <a:t> </a:t>
            </a:r>
            <a:r>
              <a:rPr lang="en-CA" dirty="0" err="1" smtClean="0">
                <a:latin typeface="Arial" pitchFamily="34" charset="0"/>
                <a:cs typeface="Arial" pitchFamily="34" charset="0"/>
              </a:rPr>
              <a:t>numérique</a:t>
            </a:r>
            <a:r>
              <a:rPr lang="en-CA" dirty="0" smtClean="0">
                <a:latin typeface="Arial" pitchFamily="34" charset="0"/>
                <a:cs typeface="Arial" pitchFamily="34" charset="0"/>
              </a:rPr>
              <a:t> </a:t>
            </a:r>
            <a:r>
              <a:rPr lang="en-CA" dirty="0" smtClean="0">
                <a:latin typeface="Arial" pitchFamily="34" charset="0"/>
                <a:cs typeface="Arial" pitchFamily="34" charset="0"/>
              </a:rPr>
              <a:t>à </a:t>
            </a:r>
            <a:r>
              <a:rPr lang="en-CA" dirty="0" err="1" smtClean="0">
                <a:latin typeface="Arial" pitchFamily="34" charset="0"/>
                <a:cs typeface="Arial" pitchFamily="34" charset="0"/>
              </a:rPr>
              <a:t>radiofréquences</a:t>
            </a:r>
            <a:r>
              <a:rPr lang="en-CA" dirty="0" smtClean="0">
                <a:latin typeface="Arial" pitchFamily="34" charset="0"/>
                <a:cs typeface="Arial" pitchFamily="34" charset="0"/>
              </a:rPr>
              <a:t>.</a:t>
            </a:r>
          </a:p>
          <a:p>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pPr>
              <a:buNone/>
            </a:pPr>
            <a:endParaRPr lang="en-CA" sz="2000" dirty="0" smtClean="0">
              <a:latin typeface="Arial" pitchFamily="34" charset="0"/>
              <a:cs typeface="Arial" pitchFamily="34" charset="0"/>
            </a:endParaRPr>
          </a:p>
          <a:p>
            <a:pPr algn="ctr">
              <a:buNone/>
            </a:pPr>
            <a:r>
              <a:rPr lang="en-CA" sz="2000" dirty="0" err="1" smtClean="0">
                <a:latin typeface="Arial" pitchFamily="34" charset="0"/>
                <a:cs typeface="Arial" pitchFamily="34" charset="0"/>
              </a:rPr>
              <a:t>Compteur</a:t>
            </a:r>
            <a:r>
              <a:rPr lang="en-CA" sz="2000" dirty="0" smtClean="0">
                <a:latin typeface="Arial" pitchFamily="34" charset="0"/>
                <a:cs typeface="Arial" pitchFamily="34" charset="0"/>
              </a:rPr>
              <a:t> </a:t>
            </a:r>
            <a:r>
              <a:rPr lang="en-CA" sz="2000" dirty="0" err="1" smtClean="0">
                <a:latin typeface="Arial" pitchFamily="34" charset="0"/>
                <a:cs typeface="Arial" pitchFamily="34" charset="0"/>
              </a:rPr>
              <a:t>biénergie</a:t>
            </a:r>
            <a:r>
              <a:rPr lang="en-CA" sz="2000" dirty="0" smtClean="0">
                <a:latin typeface="Arial" pitchFamily="34" charset="0"/>
                <a:cs typeface="Arial" pitchFamily="34" charset="0"/>
              </a:rPr>
              <a:t> commercial</a:t>
            </a:r>
            <a:endParaRPr lang="en-CA" sz="2000" dirty="0" smtClean="0">
              <a:latin typeface="Arial" pitchFamily="34" charset="0"/>
              <a:cs typeface="Arial" pitchFamily="34" charset="0"/>
            </a:endParaRPr>
          </a:p>
        </p:txBody>
      </p:sp>
      <p:pic>
        <p:nvPicPr>
          <p:cNvPr id="4" name="Image 3" descr="TRT Hydro Itron Sentinel.png"/>
          <p:cNvPicPr>
            <a:picLocks noChangeAspect="1"/>
          </p:cNvPicPr>
          <p:nvPr>
            <p:custDataLst>
              <p:tags r:id="rId3"/>
            </p:custDataLst>
          </p:nvPr>
        </p:nvPicPr>
        <p:blipFill>
          <a:blip r:embed="rId5" cstate="print"/>
          <a:stretch>
            <a:fillRect/>
          </a:stretch>
        </p:blipFill>
        <p:spPr>
          <a:xfrm>
            <a:off x="3635896" y="3789040"/>
            <a:ext cx="1584176" cy="2114957"/>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ompteur_overlay_bienergie.jpg"/>
          <p:cNvPicPr>
            <a:picLocks noChangeAspect="1"/>
          </p:cNvPicPr>
          <p:nvPr>
            <p:custDataLst>
              <p:tags r:id="rId1"/>
            </p:custDataLst>
          </p:nvPr>
        </p:nvPicPr>
        <p:blipFill>
          <a:blip r:embed="rId3" cstate="print"/>
          <a:stretch>
            <a:fillRect/>
          </a:stretch>
        </p:blipFill>
        <p:spPr>
          <a:xfrm>
            <a:off x="-7565" y="0"/>
            <a:ext cx="9151565" cy="68580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WF chien.png"/>
          <p:cNvPicPr>
            <a:picLocks noChangeAspect="1"/>
          </p:cNvPicPr>
          <p:nvPr>
            <p:custDataLst>
              <p:tags r:id="rId1"/>
            </p:custDataLst>
          </p:nvPr>
        </p:nvPicPr>
        <p:blipFill>
          <a:blip r:embed="rId11" cstate="print"/>
          <a:stretch>
            <a:fillRect/>
          </a:stretch>
        </p:blipFill>
        <p:spPr>
          <a:xfrm>
            <a:off x="683568" y="5085184"/>
            <a:ext cx="3456384" cy="1231337"/>
          </a:xfrm>
          <a:prstGeom prst="rect">
            <a:avLst/>
          </a:prstGeom>
        </p:spPr>
      </p:pic>
      <p:pic>
        <p:nvPicPr>
          <p:cNvPr id="3" name="Image 2" descr="WI appliances.jpg"/>
          <p:cNvPicPr>
            <a:picLocks noChangeAspect="1"/>
          </p:cNvPicPr>
          <p:nvPr>
            <p:custDataLst>
              <p:tags r:id="rId2"/>
            </p:custDataLst>
          </p:nvPr>
        </p:nvPicPr>
        <p:blipFill>
          <a:blip r:embed="rId12" cstate="print"/>
          <a:stretch>
            <a:fillRect/>
          </a:stretch>
        </p:blipFill>
        <p:spPr>
          <a:xfrm>
            <a:off x="179512" y="980728"/>
            <a:ext cx="3343275" cy="3914775"/>
          </a:xfrm>
          <a:prstGeom prst="rect">
            <a:avLst/>
          </a:prstGeom>
        </p:spPr>
      </p:pic>
      <p:pic>
        <p:nvPicPr>
          <p:cNvPr id="4" name="Image 3" descr="WI camera.jpg"/>
          <p:cNvPicPr>
            <a:picLocks noChangeAspect="1"/>
          </p:cNvPicPr>
          <p:nvPr>
            <p:custDataLst>
              <p:tags r:id="rId3"/>
            </p:custDataLst>
          </p:nvPr>
        </p:nvPicPr>
        <p:blipFill>
          <a:blip r:embed="rId13" cstate="print"/>
          <a:stretch>
            <a:fillRect/>
          </a:stretch>
        </p:blipFill>
        <p:spPr>
          <a:xfrm>
            <a:off x="5724128" y="980728"/>
            <a:ext cx="2638148" cy="1089670"/>
          </a:xfrm>
          <a:prstGeom prst="rect">
            <a:avLst/>
          </a:prstGeom>
        </p:spPr>
      </p:pic>
      <p:pic>
        <p:nvPicPr>
          <p:cNvPr id="5" name="Image 4" descr="WI cereal.jpg"/>
          <p:cNvPicPr>
            <a:picLocks noChangeAspect="1"/>
          </p:cNvPicPr>
          <p:nvPr>
            <p:custDataLst>
              <p:tags r:id="rId4"/>
            </p:custDataLst>
          </p:nvPr>
        </p:nvPicPr>
        <p:blipFill>
          <a:blip r:embed="rId14" cstate="print"/>
          <a:stretch>
            <a:fillRect/>
          </a:stretch>
        </p:blipFill>
        <p:spPr>
          <a:xfrm>
            <a:off x="6804248" y="2564904"/>
            <a:ext cx="1965598" cy="1104479"/>
          </a:xfrm>
          <a:prstGeom prst="rect">
            <a:avLst/>
          </a:prstGeom>
        </p:spPr>
      </p:pic>
      <p:pic>
        <p:nvPicPr>
          <p:cNvPr id="7" name="Image 6" descr="WI lunettes.jpg"/>
          <p:cNvPicPr>
            <a:picLocks noChangeAspect="1"/>
          </p:cNvPicPr>
          <p:nvPr>
            <p:custDataLst>
              <p:tags r:id="rId5"/>
            </p:custDataLst>
          </p:nvPr>
        </p:nvPicPr>
        <p:blipFill>
          <a:blip r:embed="rId15" cstate="print"/>
          <a:stretch>
            <a:fillRect/>
          </a:stretch>
        </p:blipFill>
        <p:spPr>
          <a:xfrm>
            <a:off x="5148064" y="4797152"/>
            <a:ext cx="1832992" cy="1674133"/>
          </a:xfrm>
          <a:prstGeom prst="rect">
            <a:avLst/>
          </a:prstGeom>
        </p:spPr>
      </p:pic>
      <p:pic>
        <p:nvPicPr>
          <p:cNvPr id="9" name="Image 8" descr="WI Smart-Fridge.jpg"/>
          <p:cNvPicPr>
            <a:picLocks noChangeAspect="1"/>
          </p:cNvPicPr>
          <p:nvPr>
            <p:custDataLst>
              <p:tags r:id="rId6"/>
            </p:custDataLst>
          </p:nvPr>
        </p:nvPicPr>
        <p:blipFill>
          <a:blip r:embed="rId16" cstate="print"/>
          <a:stretch>
            <a:fillRect/>
          </a:stretch>
        </p:blipFill>
        <p:spPr>
          <a:xfrm>
            <a:off x="3563888" y="2348880"/>
            <a:ext cx="2919984" cy="1633728"/>
          </a:xfrm>
          <a:prstGeom prst="rect">
            <a:avLst/>
          </a:prstGeom>
        </p:spPr>
      </p:pic>
      <p:sp>
        <p:nvSpPr>
          <p:cNvPr id="203777" name="Rectangle 1"/>
          <p:cNvSpPr>
            <a:spLocks noChangeArrowheads="1"/>
          </p:cNvSpPr>
          <p:nvPr>
            <p:custDataLst>
              <p:tags r:id="rId7"/>
            </p:custDataLst>
          </p:nvPr>
        </p:nvSpPr>
        <p:spPr bwMode="auto">
          <a:xfrm>
            <a:off x="1331640" y="4421723"/>
            <a:ext cx="6048672"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Des gadgets « intelligents » qui nous empêchent de rester intelligents.</a:t>
            </a:r>
            <a:endParaRPr kumimoji="0" lang="fr-CA"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3779" name="Rectangle 3"/>
          <p:cNvSpPr>
            <a:spLocks noChangeArrowheads="1"/>
          </p:cNvSpPr>
          <p:nvPr>
            <p:custDataLst>
              <p:tags r:id="rId8"/>
            </p:custDataLst>
          </p:nvPr>
        </p:nvSpPr>
        <p:spPr bwMode="auto">
          <a:xfrm>
            <a:off x="5868144" y="3881954"/>
            <a:ext cx="327585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Emballage émetteur pour attirer le client   </a:t>
            </a:r>
            <a:endParaRPr kumimoji="0" lang="fr-CA"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Image 9" descr="smart bra.png"/>
          <p:cNvPicPr>
            <a:picLocks noChangeAspect="1"/>
          </p:cNvPicPr>
          <p:nvPr>
            <p:custDataLst>
              <p:tags r:id="rId9"/>
            </p:custDataLst>
          </p:nvPr>
        </p:nvPicPr>
        <p:blipFill>
          <a:blip r:embed="rId17" cstate="print"/>
          <a:stretch>
            <a:fillRect/>
          </a:stretch>
        </p:blipFill>
        <p:spPr>
          <a:xfrm>
            <a:off x="7164288" y="4797152"/>
            <a:ext cx="1634313" cy="1087561"/>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gps-security-tag.jpg"/>
          <p:cNvPicPr>
            <a:picLocks noChangeAspect="1"/>
          </p:cNvPicPr>
          <p:nvPr>
            <p:custDataLst>
              <p:tags r:id="rId1"/>
            </p:custDataLst>
          </p:nvPr>
        </p:nvPicPr>
        <p:blipFill>
          <a:blip r:embed="rId9" cstate="print"/>
          <a:stretch>
            <a:fillRect/>
          </a:stretch>
        </p:blipFill>
        <p:spPr>
          <a:xfrm>
            <a:off x="1187624" y="1844824"/>
            <a:ext cx="2688299" cy="2016224"/>
          </a:xfrm>
          <a:prstGeom prst="rect">
            <a:avLst/>
          </a:prstGeom>
        </p:spPr>
      </p:pic>
      <p:pic>
        <p:nvPicPr>
          <p:cNvPr id="3" name="Image 2" descr="TX.png"/>
          <p:cNvPicPr>
            <a:picLocks noChangeAspect="1"/>
          </p:cNvPicPr>
          <p:nvPr>
            <p:custDataLst>
              <p:tags r:id="rId2"/>
            </p:custDataLst>
          </p:nvPr>
        </p:nvPicPr>
        <p:blipFill>
          <a:blip r:embed="rId10" cstate="print"/>
          <a:stretch>
            <a:fillRect/>
          </a:stretch>
        </p:blipFill>
        <p:spPr>
          <a:xfrm>
            <a:off x="5508104" y="3140968"/>
            <a:ext cx="2448272" cy="1636477"/>
          </a:xfrm>
          <a:prstGeom prst="rect">
            <a:avLst/>
          </a:prstGeom>
        </p:spPr>
      </p:pic>
      <p:pic>
        <p:nvPicPr>
          <p:cNvPr id="4" name="Image 3" descr="Tag_Etiquette_RFID_Vetement_750_DSCN6774.jpg"/>
          <p:cNvPicPr>
            <a:picLocks noChangeAspect="1"/>
          </p:cNvPicPr>
          <p:nvPr>
            <p:custDataLst>
              <p:tags r:id="rId3"/>
            </p:custDataLst>
          </p:nvPr>
        </p:nvPicPr>
        <p:blipFill>
          <a:blip r:embed="rId11" cstate="print"/>
          <a:stretch>
            <a:fillRect/>
          </a:stretch>
        </p:blipFill>
        <p:spPr>
          <a:xfrm>
            <a:off x="1115616" y="4941168"/>
            <a:ext cx="2286000" cy="1331976"/>
          </a:xfrm>
          <a:prstGeom prst="rect">
            <a:avLst/>
          </a:prstGeom>
        </p:spPr>
      </p:pic>
      <p:sp>
        <p:nvSpPr>
          <p:cNvPr id="5" name="Titre 4"/>
          <p:cNvSpPr>
            <a:spLocks noGrp="1"/>
          </p:cNvSpPr>
          <p:nvPr>
            <p:ph type="title"/>
            <p:custDataLst>
              <p:tags r:id="rId4"/>
            </p:custDataLst>
          </p:nvPr>
        </p:nvSpPr>
        <p:spPr/>
        <p:txBody>
          <a:bodyPr/>
          <a:lstStyle/>
          <a:p>
            <a:r>
              <a:rPr lang="fr-CA" dirty="0" smtClean="0"/>
              <a:t>Nos peurs irrationnelles</a:t>
            </a:r>
            <a:endParaRPr lang="fr-CA" dirty="0"/>
          </a:p>
        </p:txBody>
      </p:sp>
      <p:sp>
        <p:nvSpPr>
          <p:cNvPr id="7" name="Rectangle 6"/>
          <p:cNvSpPr/>
          <p:nvPr>
            <p:custDataLst>
              <p:tags r:id="rId5"/>
            </p:custDataLst>
          </p:nvPr>
        </p:nvSpPr>
        <p:spPr>
          <a:xfrm>
            <a:off x="3995936" y="2420888"/>
            <a:ext cx="2813591" cy="369332"/>
          </a:xfrm>
          <a:prstGeom prst="rect">
            <a:avLst/>
          </a:prstGeom>
        </p:spPr>
        <p:txBody>
          <a:bodyPr wrap="none">
            <a:spAutoFit/>
          </a:bodyPr>
          <a:lstStyle/>
          <a:p>
            <a:pPr>
              <a:buNone/>
            </a:pPr>
            <a:r>
              <a:rPr lang="fr-CA" dirty="0" smtClean="0">
                <a:latin typeface="Arial" pitchFamily="34" charset="0"/>
                <a:cs typeface="Arial" pitchFamily="34" charset="0"/>
              </a:rPr>
              <a:t>GPS sur les nouveau-nés</a:t>
            </a:r>
          </a:p>
        </p:txBody>
      </p:sp>
      <p:sp>
        <p:nvSpPr>
          <p:cNvPr id="271361" name="Rectangle 1"/>
          <p:cNvSpPr>
            <a:spLocks noChangeArrowheads="1"/>
          </p:cNvSpPr>
          <p:nvPr>
            <p:custDataLst>
              <p:tags r:id="rId6"/>
            </p:custDataLst>
          </p:nvPr>
        </p:nvSpPr>
        <p:spPr bwMode="auto">
          <a:xfrm>
            <a:off x="899592" y="4077072"/>
            <a:ext cx="4572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b="0" i="0" u="none" strike="noStrike" cap="none" normalizeH="0" baseline="0" dirty="0" smtClean="0">
                <a:ln>
                  <a:noFill/>
                </a:ln>
                <a:solidFill>
                  <a:schemeClr val="tx1"/>
                </a:solidFill>
                <a:effectLst/>
                <a:latin typeface="Arial" pitchFamily="34" charset="0"/>
                <a:ea typeface="Calibri" pitchFamily="34" charset="0"/>
                <a:cs typeface="Arial" pitchFamily="34" charset="0"/>
              </a:rPr>
              <a:t>GPS sur les élèves des écoles publiques du Texas</a:t>
            </a:r>
            <a:endParaRPr kumimoji="0" lang="fr-CA"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custDataLst>
              <p:tags r:id="rId7"/>
            </p:custDataLst>
          </p:nvPr>
        </p:nvSpPr>
        <p:spPr>
          <a:xfrm>
            <a:off x="3635896" y="5085184"/>
            <a:ext cx="4572000" cy="646331"/>
          </a:xfrm>
          <a:prstGeom prst="rect">
            <a:avLst/>
          </a:prstGeom>
        </p:spPr>
        <p:txBody>
          <a:bodyPr>
            <a:spAutoFit/>
          </a:bodyPr>
          <a:lstStyle/>
          <a:p>
            <a:pPr algn="ctr"/>
            <a:r>
              <a:rPr lang="fr-CA" dirty="0" smtClean="0">
                <a:latin typeface="Arial" pitchFamily="34" charset="0"/>
                <a:cs typeface="Arial" pitchFamily="34" charset="0"/>
              </a:rPr>
              <a:t>GPS sur les vêtements et pyjamas des enfants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a:xfrm>
            <a:off x="395536" y="1196752"/>
            <a:ext cx="8511480" cy="2292864"/>
          </a:xfrm>
          <a:solidFill>
            <a:schemeClr val="bg2"/>
          </a:solidFill>
        </p:spPr>
        <p:txBody>
          <a:bodyPr>
            <a:normAutofit fontScale="90000"/>
          </a:bodyPr>
          <a:lstStyle/>
          <a:p>
            <a:r>
              <a:rPr lang="fr-CA" dirty="0" smtClean="0"/>
              <a:t>Quel bénéfice peut bien nous apporter un compteur « intelligent »?</a:t>
            </a:r>
            <a:endParaRPr lang="fr-CA" dirty="0"/>
          </a:p>
        </p:txBody>
      </p:sp>
      <p:sp>
        <p:nvSpPr>
          <p:cNvPr id="4" name="Sous-titre 3"/>
          <p:cNvSpPr>
            <a:spLocks noGrp="1"/>
          </p:cNvSpPr>
          <p:nvPr>
            <p:ph type="subTitle" idx="4294967295"/>
            <p:custDataLst>
              <p:tags r:id="rId2"/>
            </p:custDataLst>
          </p:nvPr>
        </p:nvSpPr>
        <p:spPr>
          <a:xfrm>
            <a:off x="395536" y="3429000"/>
            <a:ext cx="8503022" cy="1968624"/>
          </a:xfrm>
          <a:solidFill>
            <a:schemeClr val="bg2">
              <a:lumMod val="90000"/>
            </a:schemeClr>
          </a:solidFill>
        </p:spPr>
        <p:txBody>
          <a:bodyPr/>
          <a:lstStyle/>
          <a:p>
            <a:pPr algn="r"/>
            <a:r>
              <a:rPr lang="fr-CA" dirty="0" smtClean="0">
                <a:solidFill>
                  <a:schemeClr val="bg2">
                    <a:lumMod val="25000"/>
                  </a:schemeClr>
                </a:solidFill>
                <a:latin typeface="Arial" pitchFamily="34" charset="0"/>
                <a:cs typeface="Arial" pitchFamily="34" charset="0"/>
              </a:rPr>
              <a:t>Heure juste – 1% des utilisateurs changent leurs habitudes</a:t>
            </a:r>
          </a:p>
          <a:p>
            <a:pPr algn="r"/>
            <a:r>
              <a:rPr lang="en-CA" dirty="0" smtClean="0">
                <a:solidFill>
                  <a:schemeClr val="bg2">
                    <a:lumMod val="25000"/>
                  </a:schemeClr>
                </a:solidFill>
                <a:latin typeface="Arial" pitchFamily="34" charset="0"/>
                <a:cs typeface="Arial" pitchFamily="34" charset="0"/>
              </a:rPr>
              <a:t>99% </a:t>
            </a:r>
            <a:r>
              <a:rPr lang="en-CA" dirty="0" err="1" smtClean="0">
                <a:solidFill>
                  <a:schemeClr val="bg2">
                    <a:lumMod val="25000"/>
                  </a:schemeClr>
                </a:solidFill>
                <a:latin typeface="Arial" pitchFamily="34" charset="0"/>
                <a:cs typeface="Arial" pitchFamily="34" charset="0"/>
              </a:rPr>
              <a:t>continuent</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leur</a:t>
            </a:r>
            <a:r>
              <a:rPr lang="en-CA" dirty="0" smtClean="0">
                <a:solidFill>
                  <a:schemeClr val="bg2">
                    <a:lumMod val="25000"/>
                  </a:schemeClr>
                </a:solidFill>
                <a:latin typeface="Arial" pitchFamily="34" charset="0"/>
                <a:cs typeface="Arial" pitchFamily="34" charset="0"/>
              </a:rPr>
              <a:t> vie </a:t>
            </a:r>
            <a:r>
              <a:rPr lang="en-CA" dirty="0" err="1" smtClean="0">
                <a:solidFill>
                  <a:schemeClr val="bg2">
                    <a:lumMod val="25000"/>
                  </a:schemeClr>
                </a:solidFill>
                <a:latin typeface="Arial" pitchFamily="34" charset="0"/>
                <a:cs typeface="Arial" pitchFamily="34" charset="0"/>
              </a:rPr>
              <a:t>quotidienne</a:t>
            </a:r>
            <a:r>
              <a:rPr lang="en-CA" dirty="0" smtClean="0">
                <a:solidFill>
                  <a:schemeClr val="bg2">
                    <a:lumMod val="25000"/>
                  </a:schemeClr>
                </a:solidFill>
                <a:latin typeface="Arial" pitchFamily="34" charset="0"/>
                <a:cs typeface="Arial" pitchFamily="34" charset="0"/>
              </a:rPr>
              <a:t>  </a:t>
            </a:r>
            <a:r>
              <a:rPr lang="en-CA"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Facturation</a:t>
            </a:r>
            <a:r>
              <a:rPr lang="en-CA" dirty="0" smtClean="0"/>
              <a:t> – “</a:t>
            </a:r>
            <a:r>
              <a:rPr lang="en-CA" dirty="0" err="1" smtClean="0"/>
              <a:t>Heure</a:t>
            </a:r>
            <a:r>
              <a:rPr lang="en-CA" dirty="0" smtClean="0"/>
              <a:t> </a:t>
            </a:r>
            <a:r>
              <a:rPr lang="en-CA" dirty="0" err="1" smtClean="0"/>
              <a:t>Juste</a:t>
            </a:r>
            <a:r>
              <a:rPr lang="en-CA" dirty="0" smtClean="0"/>
              <a:t>”</a:t>
            </a:r>
            <a:endParaRPr lang="fr-CA" dirty="0"/>
          </a:p>
        </p:txBody>
      </p:sp>
      <p:sp>
        <p:nvSpPr>
          <p:cNvPr id="3" name="Espace réservé du contenu 2"/>
          <p:cNvSpPr>
            <a:spLocks noGrp="1"/>
          </p:cNvSpPr>
          <p:nvPr>
            <p:ph idx="1"/>
            <p:custDataLst>
              <p:tags r:id="rId2"/>
            </p:custDataLst>
          </p:nvPr>
        </p:nvSpPr>
        <p:spPr/>
        <p:txBody>
          <a:bodyPr>
            <a:normAutofit fontScale="62500" lnSpcReduction="20000"/>
          </a:bodyPr>
          <a:lstStyle/>
          <a:p>
            <a:endParaRPr lang="en-CA" sz="2800" dirty="0" smtClean="0">
              <a:latin typeface="Arial" pitchFamily="34" charset="0"/>
              <a:cs typeface="Arial" pitchFamily="34" charset="0"/>
            </a:endParaRPr>
          </a:p>
          <a:p>
            <a:pPr algn="ctr">
              <a:buNone/>
            </a:pPr>
            <a:r>
              <a:rPr lang="en-CA" sz="4000" dirty="0" err="1" smtClean="0">
                <a:latin typeface="Arial" pitchFamily="34" charset="0"/>
                <a:cs typeface="Arial" pitchFamily="34" charset="0"/>
              </a:rPr>
              <a:t>Projet</a:t>
            </a:r>
            <a:r>
              <a:rPr lang="en-CA" sz="4000" dirty="0" smtClean="0">
                <a:latin typeface="Arial" pitchFamily="34" charset="0"/>
                <a:cs typeface="Arial" pitchFamily="34" charset="0"/>
              </a:rPr>
              <a:t> de lecture à distance: compteurs </a:t>
            </a:r>
            <a:r>
              <a:rPr lang="en-CA" sz="4000" dirty="0" err="1" smtClean="0">
                <a:latin typeface="Arial" pitchFamily="34" charset="0"/>
                <a:cs typeface="Arial" pitchFamily="34" charset="0"/>
              </a:rPr>
              <a:t>intelligents</a:t>
            </a:r>
            <a:endParaRPr lang="en-CA" sz="4000" dirty="0" smtClean="0">
              <a:latin typeface="Arial" pitchFamily="34" charset="0"/>
              <a:cs typeface="Arial" pitchFamily="34" charset="0"/>
            </a:endParaRPr>
          </a:p>
          <a:p>
            <a:endParaRPr lang="en-CA" sz="2800" dirty="0" smtClean="0">
              <a:latin typeface="Arial" pitchFamily="34" charset="0"/>
              <a:cs typeface="Arial" pitchFamily="34" charset="0"/>
            </a:endParaRPr>
          </a:p>
          <a:p>
            <a:endParaRPr lang="en-CA" sz="2800" dirty="0" smtClean="0">
              <a:latin typeface="Arial" pitchFamily="34" charset="0"/>
              <a:cs typeface="Arial" pitchFamily="34" charset="0"/>
            </a:endParaRPr>
          </a:p>
          <a:p>
            <a:r>
              <a:rPr lang="en-CA" sz="2800" dirty="0" err="1" smtClean="0">
                <a:latin typeface="Arial" pitchFamily="34" charset="0"/>
                <a:cs typeface="Arial" pitchFamily="34" charset="0"/>
              </a:rPr>
              <a:t>Selon</a:t>
            </a:r>
            <a:r>
              <a:rPr lang="en-CA" sz="2800" dirty="0" smtClean="0">
                <a:latin typeface="Arial" pitchFamily="34" charset="0"/>
                <a:cs typeface="Arial" pitchFamily="34" charset="0"/>
              </a:rPr>
              <a:t> </a:t>
            </a:r>
            <a:r>
              <a:rPr lang="en-CA" sz="2800" dirty="0" err="1" smtClean="0">
                <a:latin typeface="Arial" pitchFamily="34" charset="0"/>
                <a:cs typeface="Arial" pitchFamily="34" charset="0"/>
              </a:rPr>
              <a:t>l’heure</a:t>
            </a:r>
            <a:r>
              <a:rPr lang="en-CA" sz="2800" dirty="0" smtClean="0">
                <a:latin typeface="Arial" pitchFamily="34" charset="0"/>
                <a:cs typeface="Arial" pitchFamily="34" charset="0"/>
              </a:rPr>
              <a:t> </a:t>
            </a:r>
            <a:r>
              <a:rPr lang="en-CA" sz="2800" dirty="0" err="1" smtClean="0">
                <a:latin typeface="Arial" pitchFamily="34" charset="0"/>
                <a:cs typeface="Arial" pitchFamily="34" charset="0"/>
              </a:rPr>
              <a:t>d’utilisation</a:t>
            </a:r>
            <a:r>
              <a:rPr lang="en-CA" sz="2800" dirty="0" smtClean="0">
                <a:latin typeface="Arial" pitchFamily="34" charset="0"/>
                <a:cs typeface="Arial" pitchFamily="34" charset="0"/>
              </a:rPr>
              <a:t> et </a:t>
            </a:r>
            <a:r>
              <a:rPr lang="en-CA" sz="2800" dirty="0" err="1" smtClean="0">
                <a:latin typeface="Arial" pitchFamily="34" charset="0"/>
                <a:cs typeface="Arial" pitchFamily="34" charset="0"/>
              </a:rPr>
              <a:t>autres</a:t>
            </a:r>
            <a:r>
              <a:rPr lang="en-CA" sz="2800" dirty="0" smtClean="0">
                <a:latin typeface="Arial" pitchFamily="34" charset="0"/>
                <a:cs typeface="Arial" pitchFamily="34" charset="0"/>
              </a:rPr>
              <a:t> </a:t>
            </a:r>
            <a:r>
              <a:rPr lang="en-CA" sz="2800" dirty="0" err="1" smtClean="0">
                <a:latin typeface="Arial" pitchFamily="34" charset="0"/>
                <a:cs typeface="Arial" pitchFamily="34" charset="0"/>
              </a:rPr>
              <a:t>tarifications</a:t>
            </a:r>
            <a:r>
              <a:rPr lang="en-CA" sz="2800" dirty="0" smtClean="0">
                <a:latin typeface="Arial" pitchFamily="34" charset="0"/>
                <a:cs typeface="Arial" pitchFamily="34" charset="0"/>
              </a:rPr>
              <a:t> pour encourager les </a:t>
            </a:r>
            <a:r>
              <a:rPr lang="en-CA" sz="2800" dirty="0" err="1" smtClean="0">
                <a:latin typeface="Arial" pitchFamily="34" charset="0"/>
                <a:cs typeface="Arial" pitchFamily="34" charset="0"/>
              </a:rPr>
              <a:t>consommateur</a:t>
            </a:r>
            <a:r>
              <a:rPr lang="en-CA" sz="2800" dirty="0" smtClean="0">
                <a:latin typeface="Arial" pitchFamily="34" charset="0"/>
                <a:cs typeface="Arial" pitchFamily="34" charset="0"/>
              </a:rPr>
              <a:t>  à utiliser </a:t>
            </a:r>
            <a:r>
              <a:rPr lang="en-CA" sz="2800" dirty="0" err="1" smtClean="0">
                <a:latin typeface="Arial" pitchFamily="34" charset="0"/>
                <a:cs typeface="Arial" pitchFamily="34" charset="0"/>
              </a:rPr>
              <a:t>l’énergie</a:t>
            </a:r>
            <a:r>
              <a:rPr lang="en-CA" sz="2800" dirty="0" smtClean="0">
                <a:latin typeface="Arial" pitchFamily="34" charset="0"/>
                <a:cs typeface="Arial" pitchFamily="34" charset="0"/>
              </a:rPr>
              <a:t> </a:t>
            </a:r>
            <a:r>
              <a:rPr lang="en-CA" sz="2800" dirty="0" err="1" smtClean="0">
                <a:latin typeface="Arial" pitchFamily="34" charset="0"/>
                <a:cs typeface="Arial" pitchFamily="34" charset="0"/>
              </a:rPr>
              <a:t>d’une</a:t>
            </a:r>
            <a:r>
              <a:rPr lang="en-CA" sz="2800" dirty="0" smtClean="0">
                <a:latin typeface="Arial" pitchFamily="34" charset="0"/>
                <a:cs typeface="Arial" pitchFamily="34" charset="0"/>
              </a:rPr>
              <a:t> </a:t>
            </a:r>
            <a:r>
              <a:rPr lang="en-CA" sz="2800" dirty="0" err="1" smtClean="0">
                <a:latin typeface="Arial" pitchFamily="34" charset="0"/>
                <a:cs typeface="Arial" pitchFamily="34" charset="0"/>
              </a:rPr>
              <a:t>manière</a:t>
            </a:r>
            <a:r>
              <a:rPr lang="en-CA" sz="2800" dirty="0" smtClean="0">
                <a:latin typeface="Arial" pitchFamily="34" charset="0"/>
                <a:cs typeface="Arial" pitchFamily="34" charset="0"/>
              </a:rPr>
              <a:t> plus </a:t>
            </a:r>
            <a:r>
              <a:rPr lang="en-CA" sz="2800" dirty="0" err="1" smtClean="0">
                <a:latin typeface="Arial" pitchFamily="34" charset="0"/>
                <a:cs typeface="Arial" pitchFamily="34" charset="0"/>
              </a:rPr>
              <a:t>efficace</a:t>
            </a:r>
            <a:r>
              <a:rPr lang="en-CA" sz="2800" dirty="0" smtClean="0">
                <a:latin typeface="Arial" pitchFamily="34" charset="0"/>
                <a:cs typeface="Arial" pitchFamily="34" charset="0"/>
              </a:rPr>
              <a:t>.</a:t>
            </a:r>
          </a:p>
          <a:p>
            <a:endParaRPr lang="en-CA" sz="2800" dirty="0" smtClean="0">
              <a:latin typeface="Arial" pitchFamily="34" charset="0"/>
              <a:cs typeface="Arial" pitchFamily="34" charset="0"/>
            </a:endParaRPr>
          </a:p>
          <a:p>
            <a:r>
              <a:rPr lang="fr-CA" sz="2800" b="1" i="1" dirty="0" smtClean="0">
                <a:latin typeface="Arial" pitchFamily="34" charset="0"/>
                <a:cs typeface="Arial" pitchFamily="34" charset="0"/>
              </a:rPr>
              <a:t>Sur la période 2012 à 2017, le projet LAD exerce une pression sur les tarifs</a:t>
            </a:r>
            <a:r>
              <a:rPr lang="fr-CA" sz="2800" i="1" dirty="0" smtClean="0">
                <a:latin typeface="Arial" pitchFamily="34" charset="0"/>
                <a:cs typeface="Arial" pitchFamily="34" charset="0"/>
              </a:rPr>
              <a:t>. L'impact  maximal du projet LAD sur les revenus requis survient en 2013, soit à la fin de la phase 1 du déploiement. En 2013, le projet LAD augmente les besoins de revenus requis du Distributeur de 96 M$. </a:t>
            </a:r>
            <a:r>
              <a:rPr lang="fr-CA" sz="2800" b="1" i="1" dirty="0" smtClean="0">
                <a:latin typeface="Arial" pitchFamily="34" charset="0"/>
                <a:cs typeface="Arial" pitchFamily="34" charset="0"/>
              </a:rPr>
              <a:t>Toutefois, à cette date, le projet LAD aura déjà permis de récupérer les coûts de la mise en place des TI de l’IMA.</a:t>
            </a:r>
            <a:endParaRPr lang="en-CA" sz="2800" b="1" i="1" dirty="0" smtClean="0">
              <a:latin typeface="Arial" pitchFamily="34" charset="0"/>
              <a:cs typeface="Arial" pitchFamily="34" charset="0"/>
            </a:endParaRPr>
          </a:p>
          <a:p>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en-CA" dirty="0" smtClean="0"/>
          </a:p>
          <a:p>
            <a:pPr>
              <a:buNone/>
            </a:pPr>
            <a:r>
              <a:rPr lang="en-CA" sz="1300" dirty="0" smtClean="0"/>
              <a:t>Source: http://www.scfp2000.qc.ca/comites/information/docs/CompteursEnOr/R-3770-2011-B-0006-p-42.pdf</a:t>
            </a:r>
            <a:endParaRPr lang="fr-CA" sz="13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692696"/>
            <a:ext cx="8229600" cy="1143000"/>
          </a:xfrm>
        </p:spPr>
        <p:txBody>
          <a:bodyPr/>
          <a:lstStyle/>
          <a:p>
            <a:r>
              <a:rPr lang="en-CA" dirty="0" smtClean="0"/>
              <a:t>Déjà-vu</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pPr algn="ctr">
              <a:buNone/>
            </a:pPr>
            <a:r>
              <a:rPr lang="fr-CA" b="1" dirty="0" smtClean="0">
                <a:latin typeface="Arial" pitchFamily="34" charset="0"/>
                <a:cs typeface="Arial" pitchFamily="34" charset="0"/>
              </a:rPr>
              <a:t>Le projet tarifaire Heure juste s'est déroulé du 1</a:t>
            </a:r>
            <a:r>
              <a:rPr lang="fr-CA" b="1" baseline="30000" dirty="0" smtClean="0">
                <a:latin typeface="Arial" pitchFamily="34" charset="0"/>
                <a:cs typeface="Arial" pitchFamily="34" charset="0"/>
              </a:rPr>
              <a:t>er</a:t>
            </a:r>
            <a:r>
              <a:rPr lang="fr-CA" b="1" dirty="0" smtClean="0">
                <a:latin typeface="Arial" pitchFamily="34" charset="0"/>
                <a:cs typeface="Arial" pitchFamily="34" charset="0"/>
              </a:rPr>
              <a:t> décembre 2008 au 31 mars 2010.</a:t>
            </a:r>
          </a:p>
          <a:p>
            <a:r>
              <a:rPr lang="fr-CA" dirty="0" smtClean="0">
                <a:latin typeface="Arial" pitchFamily="34" charset="0"/>
                <a:cs typeface="Arial" pitchFamily="34" charset="0"/>
              </a:rPr>
              <a:t>Déployé à la demande de la Régie de l’énergie, ce projet avait pour objectif de vérifier l’incidence d’une </a:t>
            </a:r>
            <a:r>
              <a:rPr lang="fr-CA" b="1" dirty="0" smtClean="0">
                <a:latin typeface="Arial" pitchFamily="34" charset="0"/>
                <a:cs typeface="Arial" pitchFamily="34" charset="0"/>
              </a:rPr>
              <a:t>tarification qui varie selon l’heure et la saison</a:t>
            </a:r>
            <a:r>
              <a:rPr lang="fr-CA" dirty="0" smtClean="0">
                <a:latin typeface="Arial" pitchFamily="34" charset="0"/>
                <a:cs typeface="Arial" pitchFamily="34" charset="0"/>
              </a:rPr>
              <a:t> sur les habitudes de consommation d’électricité des ménages québécois.</a:t>
            </a:r>
          </a:p>
          <a:p>
            <a:r>
              <a:rPr lang="fr-CA" dirty="0" smtClean="0">
                <a:latin typeface="Arial" pitchFamily="34" charset="0"/>
                <a:cs typeface="Arial" pitchFamily="34" charset="0"/>
              </a:rPr>
              <a:t>Avec ce type de tarification, aussi appelée tarification différenciée dans le temps, l’électricité coûte plus cher pendant les périodes de grande consommation – le jour en semaine – et moins cher pendant les périodes creuses – la nuit et la fin de semaine.</a:t>
            </a:r>
          </a:p>
          <a:p>
            <a:r>
              <a:rPr lang="fr-CA" dirty="0" smtClean="0">
                <a:latin typeface="Arial" pitchFamily="34" charset="0"/>
                <a:cs typeface="Arial" pitchFamily="34" charset="0"/>
              </a:rPr>
              <a:t>Le projet voulait donc vérifier si ce type de tarification inciterait les clients à déplacer leur consommation d’électricité vers les périodes les moins coûteuses.</a:t>
            </a:r>
          </a:p>
          <a:p>
            <a:pPr>
              <a:buNone/>
            </a:pPr>
            <a:endParaRPr lang="fr-CA"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Résultat</a:t>
            </a:r>
            <a:endParaRPr lang="fr-CA" dirty="0"/>
          </a:p>
        </p:txBody>
      </p:sp>
      <p:sp>
        <p:nvSpPr>
          <p:cNvPr id="3" name="Espace réservé du contenu 2"/>
          <p:cNvSpPr>
            <a:spLocks noGrp="1"/>
          </p:cNvSpPr>
          <p:nvPr>
            <p:ph idx="1"/>
            <p:custDataLst>
              <p:tags r:id="rId2"/>
            </p:custDataLst>
          </p:nvPr>
        </p:nvSpPr>
        <p:spPr/>
        <p:txBody>
          <a:bodyPr/>
          <a:lstStyle/>
          <a:p>
            <a:pPr lvl="0"/>
            <a:r>
              <a:rPr lang="fr-CA" dirty="0" smtClean="0">
                <a:latin typeface="Arial" pitchFamily="34" charset="0"/>
                <a:cs typeface="Arial" pitchFamily="34" charset="0"/>
              </a:rPr>
              <a:t>Uniquement 1% des participants ont adhéré au projet;</a:t>
            </a:r>
          </a:p>
          <a:p>
            <a:pPr lvl="0"/>
            <a:endParaRPr lang="fr-CA" dirty="0" smtClean="0">
              <a:latin typeface="Arial" pitchFamily="34" charset="0"/>
              <a:cs typeface="Arial" pitchFamily="34" charset="0"/>
            </a:endParaRPr>
          </a:p>
          <a:p>
            <a:pPr lvl="0"/>
            <a:r>
              <a:rPr lang="fr-CA" dirty="0" smtClean="0">
                <a:latin typeface="Arial" pitchFamily="34" charset="0"/>
                <a:cs typeface="Arial" pitchFamily="34" charset="0"/>
              </a:rPr>
              <a:t>Malgré cela, HQ revient à la charge avec les compteurs intelligents;</a:t>
            </a:r>
          </a:p>
          <a:p>
            <a:pPr lvl="0">
              <a:buNone/>
            </a:pPr>
            <a:endParaRPr lang="fr-CA" dirty="0" smtClean="0">
              <a:latin typeface="Arial" pitchFamily="34" charset="0"/>
              <a:cs typeface="Arial" pitchFamily="34" charset="0"/>
            </a:endParaRPr>
          </a:p>
          <a:p>
            <a:pPr lvl="0"/>
            <a:r>
              <a:rPr lang="fr-CA" dirty="0" smtClean="0">
                <a:latin typeface="Arial" pitchFamily="34" charset="0"/>
                <a:cs typeface="Arial" pitchFamily="34" charset="0"/>
              </a:rPr>
              <a:t>Ce n’est qu’une excuse pour augmenter la facturation, ce qui a été le cas dans toutes les villes où ce type de compteur est installé.</a:t>
            </a:r>
          </a:p>
          <a:p>
            <a:pPr>
              <a:buNone/>
            </a:pPr>
            <a:endParaRPr lang="fr-CA"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smart-meter-rateclock-2.jpg"/>
          <p:cNvPicPr>
            <a:picLocks noChangeAspect="1"/>
          </p:cNvPicPr>
          <p:nvPr>
            <p:custDataLst>
              <p:tags r:id="rId1"/>
            </p:custDataLst>
          </p:nvPr>
        </p:nvPicPr>
        <p:blipFill>
          <a:blip r:embed="rId5" cstate="print"/>
          <a:stretch>
            <a:fillRect/>
          </a:stretch>
        </p:blipFill>
        <p:spPr>
          <a:xfrm>
            <a:off x="1619672" y="1216071"/>
            <a:ext cx="5472608" cy="4805217"/>
          </a:xfrm>
          <a:prstGeom prst="rect">
            <a:avLst/>
          </a:prstGeom>
        </p:spPr>
      </p:pic>
      <p:sp>
        <p:nvSpPr>
          <p:cNvPr id="6" name="Rectangle 5"/>
          <p:cNvSpPr/>
          <p:nvPr>
            <p:custDataLst>
              <p:tags r:id="rId2"/>
            </p:custDataLst>
          </p:nvPr>
        </p:nvSpPr>
        <p:spPr>
          <a:xfrm>
            <a:off x="1187624" y="6165304"/>
            <a:ext cx="7272808" cy="369332"/>
          </a:xfrm>
          <a:prstGeom prst="rect">
            <a:avLst/>
          </a:prstGeom>
        </p:spPr>
        <p:txBody>
          <a:bodyPr wrap="square">
            <a:spAutoFit/>
          </a:bodyPr>
          <a:lstStyle/>
          <a:p>
            <a:r>
              <a:rPr lang="en-CA" dirty="0" smtClean="0">
                <a:latin typeface="Arial" pitchFamily="34" charset="0"/>
                <a:cs typeface="Arial" pitchFamily="34" charset="0"/>
              </a:rPr>
              <a:t>Source: European Smart Metering Landscape Report 2012 </a:t>
            </a:r>
            <a:endParaRPr lang="fr-CA" dirty="0">
              <a:latin typeface="Arial" pitchFamily="34" charset="0"/>
              <a:cs typeface="Arial" pitchFamily="34" charset="0"/>
            </a:endParaRPr>
          </a:p>
        </p:txBody>
      </p:sp>
      <p:sp>
        <p:nvSpPr>
          <p:cNvPr id="7" name="Rectangle 6"/>
          <p:cNvSpPr/>
          <p:nvPr>
            <p:custDataLst>
              <p:tags r:id="rId3"/>
            </p:custDataLst>
          </p:nvPr>
        </p:nvSpPr>
        <p:spPr>
          <a:xfrm>
            <a:off x="6948264" y="1052736"/>
            <a:ext cx="1944216" cy="2031325"/>
          </a:xfrm>
          <a:prstGeom prst="rect">
            <a:avLst/>
          </a:prstGeom>
        </p:spPr>
        <p:txBody>
          <a:bodyPr wrap="square">
            <a:spAutoFit/>
          </a:bodyPr>
          <a:lstStyle/>
          <a:p>
            <a:r>
              <a:rPr lang="fr-CA" dirty="0" smtClean="0">
                <a:latin typeface="Arial" pitchFamily="34" charset="0"/>
                <a:cs typeface="Arial" pitchFamily="34" charset="0"/>
              </a:rPr>
              <a:t>Même étude pilote en Irlande et même résultat : qu’un pourcent  des clients change ses habitudes.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monthly-bills-increase-chart-jan-2009-april-2012.jpg"/>
          <p:cNvPicPr>
            <a:picLocks noChangeAspect="1"/>
          </p:cNvPicPr>
          <p:nvPr>
            <p:custDataLst>
              <p:tags r:id="rId1"/>
            </p:custDataLst>
          </p:nvPr>
        </p:nvPicPr>
        <p:blipFill>
          <a:blip r:embed="rId3" cstate="print"/>
          <a:stretch>
            <a:fillRect/>
          </a:stretch>
        </p:blipFill>
        <p:spPr>
          <a:xfrm>
            <a:off x="-324664" y="-50093"/>
            <a:ext cx="9468664" cy="6908093"/>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buNone/>
            </a:pPr>
            <a:endParaRPr lang="en-CA" dirty="0" smtClean="0"/>
          </a:p>
          <a:p>
            <a:pPr>
              <a:buNone/>
            </a:pPr>
            <a:endParaRPr lang="fr-CA" dirty="0" smtClean="0">
              <a:latin typeface="Arial" pitchFamily="34" charset="0"/>
              <a:cs typeface="Arial" pitchFamily="34" charset="0"/>
            </a:endParaRPr>
          </a:p>
          <a:p>
            <a:pPr>
              <a:buNone/>
            </a:pPr>
            <a:r>
              <a:rPr lang="fr-CA" dirty="0" smtClean="0">
                <a:latin typeface="Arial" pitchFamily="34" charset="0"/>
                <a:cs typeface="Arial" pitchFamily="34" charset="0"/>
              </a:rPr>
              <a:t>Une citoyenne de Sainte-Marie-Salomé a réalisé que ses factures d'électricité ont triplé depuis qu'Hydro-Québec a remplacé son compteur électromécanique par un compteur numérique en août 2010. Hydro-Québec est persuadée que la fiabilité du nouveau compteur ne fait aucun doute. Sa cliente, elle, se demande toujours pourquoi elle a dû payer plus de </a:t>
            </a:r>
            <a:r>
              <a:rPr lang="fr-CA" b="1" dirty="0" smtClean="0">
                <a:latin typeface="Arial" pitchFamily="34" charset="0"/>
                <a:cs typeface="Arial" pitchFamily="34" charset="0"/>
              </a:rPr>
              <a:t>4,000 $ </a:t>
            </a:r>
            <a:r>
              <a:rPr lang="fr-CA" dirty="0" smtClean="0">
                <a:latin typeface="Arial" pitchFamily="34" charset="0"/>
                <a:cs typeface="Arial" pitchFamily="34" charset="0"/>
              </a:rPr>
              <a:t>en électricité en 2011, alors que ça ne lui en coûtait que 1 350 $ deux ans avant.</a:t>
            </a:r>
            <a:endParaRPr lang="fr-CA" dirty="0">
              <a:latin typeface="Arial" pitchFamily="34" charset="0"/>
              <a:cs typeface="Arial" pitchFamily="34" charset="0"/>
            </a:endParaRPr>
          </a:p>
        </p:txBody>
      </p:sp>
      <p:pic>
        <p:nvPicPr>
          <p:cNvPr id="4" name="Image 3" descr="la facture.jpg"/>
          <p:cNvPicPr>
            <a:picLocks noChangeAspect="1"/>
          </p:cNvPicPr>
          <p:nvPr>
            <p:custDataLst>
              <p:tags r:id="rId3"/>
            </p:custDataLst>
          </p:nvPr>
        </p:nvPicPr>
        <p:blipFill>
          <a:blip r:embed="rId5" cstate="print"/>
          <a:stretch>
            <a:fillRect/>
          </a:stretch>
        </p:blipFill>
        <p:spPr>
          <a:xfrm>
            <a:off x="395536" y="447492"/>
            <a:ext cx="8424936" cy="2117438"/>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Votre</a:t>
            </a:r>
            <a:r>
              <a:rPr lang="en-CA" dirty="0" smtClean="0"/>
              <a:t> facture</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latin typeface="Arial" pitchFamily="34" charset="0"/>
              <a:cs typeface="Arial" pitchFamily="34" charset="0"/>
            </a:endParaRPr>
          </a:p>
          <a:p>
            <a:pPr>
              <a:buNone/>
            </a:pPr>
            <a:r>
              <a:rPr lang="en-CA" dirty="0" err="1" smtClean="0">
                <a:latin typeface="Arial" pitchFamily="34" charset="0"/>
                <a:cs typeface="Arial" pitchFamily="34" charset="0"/>
              </a:rPr>
              <a:t>Puisque</a:t>
            </a:r>
            <a:r>
              <a:rPr lang="en-CA" dirty="0" smtClean="0">
                <a:latin typeface="Arial" pitchFamily="34" charset="0"/>
                <a:cs typeface="Arial" pitchFamily="34" charset="0"/>
              </a:rPr>
              <a:t> le </a:t>
            </a:r>
            <a:r>
              <a:rPr lang="en-CA" dirty="0" err="1" smtClean="0">
                <a:latin typeface="Arial" pitchFamily="34" charset="0"/>
                <a:cs typeface="Arial" pitchFamily="34" charset="0"/>
              </a:rPr>
              <a:t>compteur</a:t>
            </a:r>
            <a:r>
              <a:rPr lang="en-CA" dirty="0" smtClean="0">
                <a:latin typeface="Arial" pitchFamily="34" charset="0"/>
                <a:cs typeface="Arial" pitchFamily="34" charset="0"/>
              </a:rPr>
              <a:t> </a:t>
            </a:r>
            <a:r>
              <a:rPr lang="en-CA" dirty="0" err="1" smtClean="0">
                <a:latin typeface="Arial" pitchFamily="34" charset="0"/>
                <a:cs typeface="Arial" pitchFamily="34" charset="0"/>
              </a:rPr>
              <a:t>numérique</a:t>
            </a:r>
            <a:r>
              <a:rPr lang="en-CA" dirty="0" smtClean="0">
                <a:latin typeface="Arial" pitchFamily="34" charset="0"/>
                <a:cs typeface="Arial" pitchFamily="34" charset="0"/>
              </a:rPr>
              <a:t>, “intelligent” </a:t>
            </a:r>
            <a:r>
              <a:rPr lang="en-CA" dirty="0" err="1" smtClean="0">
                <a:latin typeface="Arial" pitchFamily="34" charset="0"/>
                <a:cs typeface="Arial" pitchFamily="34" charset="0"/>
              </a:rPr>
              <a:t>ou</a:t>
            </a:r>
            <a:r>
              <a:rPr lang="en-CA" dirty="0" smtClean="0">
                <a:latin typeface="Arial" pitchFamily="34" charset="0"/>
                <a:cs typeface="Arial" pitchFamily="34" charset="0"/>
              </a:rPr>
              <a:t> pas, communicant </a:t>
            </a:r>
            <a:r>
              <a:rPr lang="en-CA" dirty="0" err="1" smtClean="0">
                <a:latin typeface="Arial" pitchFamily="34" charset="0"/>
                <a:cs typeface="Arial" pitchFamily="34" charset="0"/>
              </a:rPr>
              <a:t>ou</a:t>
            </a:r>
            <a:r>
              <a:rPr lang="en-CA" dirty="0" smtClean="0">
                <a:latin typeface="Arial" pitchFamily="34" charset="0"/>
                <a:cs typeface="Arial" pitchFamily="34" charset="0"/>
              </a:rPr>
              <a:t> pas, </a:t>
            </a:r>
            <a:r>
              <a:rPr lang="en-CA" dirty="0" err="1" smtClean="0">
                <a:latin typeface="Arial" pitchFamily="34" charset="0"/>
                <a:cs typeface="Arial" pitchFamily="34" charset="0"/>
              </a:rPr>
              <a:t>est</a:t>
            </a:r>
            <a:r>
              <a:rPr lang="en-CA" dirty="0" smtClean="0">
                <a:latin typeface="Arial" pitchFamily="34" charset="0"/>
                <a:cs typeface="Arial" pitchFamily="34" charset="0"/>
              </a:rPr>
              <a:t> capable de </a:t>
            </a:r>
            <a:r>
              <a:rPr lang="en-CA" dirty="0" err="1" smtClean="0">
                <a:latin typeface="Arial" pitchFamily="34" charset="0"/>
                <a:cs typeface="Arial" pitchFamily="34" charset="0"/>
              </a:rPr>
              <a:t>compatabilsier</a:t>
            </a:r>
            <a:r>
              <a:rPr lang="en-CA" dirty="0" smtClean="0">
                <a:latin typeface="Arial" pitchFamily="34" charset="0"/>
                <a:cs typeface="Arial" pitchFamily="34" charset="0"/>
              </a:rPr>
              <a:t> tout </a:t>
            </a:r>
            <a:r>
              <a:rPr lang="en-CA" dirty="0" err="1" smtClean="0">
                <a:latin typeface="Arial" pitchFamily="34" charset="0"/>
                <a:cs typeface="Arial" pitchFamily="34" charset="0"/>
              </a:rPr>
              <a:t>départ</a:t>
            </a:r>
            <a:r>
              <a:rPr lang="en-CA" dirty="0" smtClean="0">
                <a:latin typeface="Arial" pitchFamily="34" charset="0"/>
                <a:cs typeface="Arial" pitchFamily="34" charset="0"/>
              </a:rPr>
              <a:t> de </a:t>
            </a:r>
            <a:r>
              <a:rPr lang="en-CA" dirty="0" err="1" smtClean="0">
                <a:latin typeface="Arial" pitchFamily="34" charset="0"/>
                <a:cs typeface="Arial" pitchFamily="34" charset="0"/>
              </a:rPr>
              <a:t>moteur</a:t>
            </a:r>
            <a:r>
              <a:rPr lang="en-CA" dirty="0" smtClean="0">
                <a:latin typeface="Arial" pitchFamily="34" charset="0"/>
                <a:cs typeface="Arial" pitchFamily="34" charset="0"/>
              </a:rPr>
              <a:t>, </a:t>
            </a:r>
            <a:r>
              <a:rPr lang="en-CA" dirty="0" err="1" smtClean="0">
                <a:latin typeface="Arial" pitchFamily="34" charset="0"/>
                <a:cs typeface="Arial" pitchFamily="34" charset="0"/>
              </a:rPr>
              <a:t>votre</a:t>
            </a:r>
            <a:r>
              <a:rPr lang="en-CA" dirty="0" smtClean="0">
                <a:latin typeface="Arial" pitchFamily="34" charset="0"/>
                <a:cs typeface="Arial" pitchFamily="34" charset="0"/>
              </a:rPr>
              <a:t> facture </a:t>
            </a:r>
            <a:r>
              <a:rPr lang="en-CA" dirty="0" err="1" smtClean="0">
                <a:latin typeface="Arial" pitchFamily="34" charset="0"/>
                <a:cs typeface="Arial" pitchFamily="34" charset="0"/>
              </a:rPr>
              <a:t>va</a:t>
            </a:r>
            <a:r>
              <a:rPr lang="en-CA" dirty="0" smtClean="0">
                <a:latin typeface="Arial" pitchFamily="34" charset="0"/>
                <a:cs typeface="Arial" pitchFamily="34" charset="0"/>
              </a:rPr>
              <a:t> augmenter de 20 à 30%; pour </a:t>
            </a:r>
            <a:r>
              <a:rPr lang="en-CA" dirty="0" err="1" smtClean="0">
                <a:latin typeface="Arial" pitchFamily="34" charset="0"/>
                <a:cs typeface="Arial" pitchFamily="34" charset="0"/>
              </a:rPr>
              <a:t>certains</a:t>
            </a:r>
            <a:r>
              <a:rPr lang="en-CA" dirty="0" smtClean="0">
                <a:latin typeface="Arial" pitchFamily="34" charset="0"/>
                <a:cs typeface="Arial" pitchFamily="34" charset="0"/>
              </a:rPr>
              <a:t> </a:t>
            </a:r>
            <a:r>
              <a:rPr lang="en-CA" dirty="0" err="1" smtClean="0">
                <a:latin typeface="Arial" pitchFamily="34" charset="0"/>
                <a:cs typeface="Arial" pitchFamily="34" charset="0"/>
              </a:rPr>
              <a:t>davantage</a:t>
            </a:r>
            <a:r>
              <a:rPr lang="en-CA" dirty="0" smtClean="0">
                <a:latin typeface="Arial" pitchFamily="34" charset="0"/>
                <a:cs typeface="Arial" pitchFamily="34" charset="0"/>
              </a:rPr>
              <a:t>.</a:t>
            </a:r>
          </a:p>
          <a:p>
            <a:pPr>
              <a:buNone/>
            </a:pPr>
            <a:endParaRPr lang="en-CA" dirty="0" smtClean="0">
              <a:latin typeface="Arial" pitchFamily="34" charset="0"/>
              <a:cs typeface="Arial" pitchFamily="34" charset="0"/>
            </a:endParaRPr>
          </a:p>
          <a:p>
            <a:pPr>
              <a:buNone/>
            </a:pPr>
            <a:r>
              <a:rPr lang="en-CA" dirty="0" err="1" smtClean="0">
                <a:latin typeface="Arial" pitchFamily="34" charset="0"/>
                <a:cs typeface="Arial" pitchFamily="34" charset="0"/>
              </a:rPr>
              <a:t>Puisque</a:t>
            </a:r>
            <a:r>
              <a:rPr lang="en-CA" dirty="0" smtClean="0">
                <a:latin typeface="Arial" pitchFamily="34" charset="0"/>
                <a:cs typeface="Arial" pitchFamily="34" charset="0"/>
              </a:rPr>
              <a:t> le </a:t>
            </a:r>
            <a:r>
              <a:rPr lang="en-CA" dirty="0" err="1" smtClean="0">
                <a:latin typeface="Arial" pitchFamily="34" charset="0"/>
                <a:cs typeface="Arial" pitchFamily="34" charset="0"/>
              </a:rPr>
              <a:t>compteur</a:t>
            </a:r>
            <a:r>
              <a:rPr lang="en-CA" dirty="0" smtClean="0">
                <a:latin typeface="Arial" pitchFamily="34" charset="0"/>
                <a:cs typeface="Arial" pitchFamily="34" charset="0"/>
              </a:rPr>
              <a:t> </a:t>
            </a:r>
            <a:r>
              <a:rPr lang="en-CA" dirty="0" err="1" smtClean="0">
                <a:latin typeface="Arial" pitchFamily="34" charset="0"/>
                <a:cs typeface="Arial" pitchFamily="34" charset="0"/>
              </a:rPr>
              <a:t>numérique</a:t>
            </a:r>
            <a:r>
              <a:rPr lang="en-CA" dirty="0" smtClean="0">
                <a:latin typeface="Arial" pitchFamily="34" charset="0"/>
                <a:cs typeface="Arial" pitchFamily="34" charset="0"/>
              </a:rPr>
              <a:t> </a:t>
            </a:r>
            <a:r>
              <a:rPr lang="en-CA" dirty="0" err="1" smtClean="0">
                <a:latin typeface="Arial" pitchFamily="34" charset="0"/>
                <a:cs typeface="Arial" pitchFamily="34" charset="0"/>
              </a:rPr>
              <a:t>est</a:t>
            </a:r>
            <a:r>
              <a:rPr lang="en-CA" dirty="0" smtClean="0">
                <a:latin typeface="Arial" pitchFamily="34" charset="0"/>
                <a:cs typeface="Arial" pitchFamily="34" charset="0"/>
              </a:rPr>
              <a:t> plus fragile, </a:t>
            </a:r>
            <a:r>
              <a:rPr lang="en-CA" dirty="0" err="1" smtClean="0">
                <a:latin typeface="Arial" pitchFamily="34" charset="0"/>
                <a:cs typeface="Arial" pitchFamily="34" charset="0"/>
              </a:rPr>
              <a:t>dans</a:t>
            </a:r>
            <a:r>
              <a:rPr lang="en-CA" dirty="0" smtClean="0">
                <a:latin typeface="Arial" pitchFamily="34" charset="0"/>
                <a:cs typeface="Arial" pitchFamily="34" charset="0"/>
              </a:rPr>
              <a:t> </a:t>
            </a:r>
            <a:r>
              <a:rPr lang="en-CA" dirty="0" err="1" smtClean="0">
                <a:latin typeface="Arial" pitchFamily="34" charset="0"/>
                <a:cs typeface="Arial" pitchFamily="34" charset="0"/>
              </a:rPr>
              <a:t>certains</a:t>
            </a:r>
            <a:r>
              <a:rPr lang="en-CA" dirty="0" smtClean="0">
                <a:latin typeface="Arial" pitchFamily="34" charset="0"/>
                <a:cs typeface="Arial" pitchFamily="34" charset="0"/>
              </a:rPr>
              <a:t> </a:t>
            </a:r>
            <a:r>
              <a:rPr lang="en-CA" dirty="0" err="1" smtClean="0">
                <a:latin typeface="Arial" pitchFamily="34" charset="0"/>
                <a:cs typeface="Arial" pitchFamily="34" charset="0"/>
              </a:rPr>
              <a:t>cas</a:t>
            </a:r>
            <a:r>
              <a:rPr lang="en-CA" dirty="0" smtClean="0">
                <a:latin typeface="Arial" pitchFamily="34" charset="0"/>
                <a:cs typeface="Arial" pitchFamily="34" charset="0"/>
              </a:rPr>
              <a:t> </a:t>
            </a:r>
            <a:r>
              <a:rPr lang="en-CA" dirty="0" err="1" smtClean="0">
                <a:latin typeface="Arial" pitchFamily="34" charset="0"/>
                <a:cs typeface="Arial" pitchFamily="34" charset="0"/>
              </a:rPr>
              <a:t>il</a:t>
            </a:r>
            <a:r>
              <a:rPr lang="en-CA" dirty="0" smtClean="0">
                <a:latin typeface="Arial" pitchFamily="34" charset="0"/>
                <a:cs typeface="Arial" pitchFamily="34" charset="0"/>
              </a:rPr>
              <a:t> facture </a:t>
            </a:r>
            <a:r>
              <a:rPr lang="en-CA" dirty="0" err="1" smtClean="0">
                <a:latin typeface="Arial" pitchFamily="34" charset="0"/>
                <a:cs typeface="Arial" pitchFamily="34" charset="0"/>
              </a:rPr>
              <a:t>davantage</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1"/>
            </p:custDataLst>
          </p:nvPr>
        </p:nvPicPr>
        <p:blipFill>
          <a:blip r:embed="rId8" cstate="print"/>
          <a:stretch>
            <a:fillRect/>
          </a:stretch>
        </p:blipFill>
        <p:spPr>
          <a:xfrm>
            <a:off x="0" y="-1"/>
            <a:ext cx="9252386" cy="7005157"/>
          </a:xfrm>
          <a:prstGeom prst="rect">
            <a:avLst/>
          </a:prstGeom>
        </p:spPr>
      </p:pic>
      <p:cxnSp>
        <p:nvCxnSpPr>
          <p:cNvPr id="5" name="Connecteur droit avec flèche 4"/>
          <p:cNvCxnSpPr/>
          <p:nvPr>
            <p:custDataLst>
              <p:tags r:id="rId2"/>
            </p:custDataLst>
          </p:nvPr>
        </p:nvCxnSpPr>
        <p:spPr>
          <a:xfrm>
            <a:off x="683568" y="1628800"/>
            <a:ext cx="72008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custDataLst>
              <p:tags r:id="rId3"/>
            </p:custDataLst>
          </p:nvPr>
        </p:nvCxnSpPr>
        <p:spPr>
          <a:xfrm>
            <a:off x="395536" y="3933056"/>
            <a:ext cx="7920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custDataLst>
              <p:tags r:id="rId4"/>
            </p:custDataLst>
          </p:nvPr>
        </p:nvCxnSpPr>
        <p:spPr>
          <a:xfrm>
            <a:off x="323528" y="4149080"/>
            <a:ext cx="7920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custDataLst>
              <p:tags r:id="rId5"/>
            </p:custDataLst>
          </p:nvPr>
        </p:nvSpPr>
        <p:spPr>
          <a:xfrm>
            <a:off x="179512" y="2996952"/>
            <a:ext cx="1907704" cy="523220"/>
          </a:xfrm>
          <a:prstGeom prst="rect">
            <a:avLst/>
          </a:prstGeom>
          <a:ln>
            <a:solidFill>
              <a:srgbClr val="FF0000"/>
            </a:solidFill>
          </a:ln>
        </p:spPr>
        <p:txBody>
          <a:bodyPr wrap="square">
            <a:spAutoFit/>
          </a:bodyPr>
          <a:lstStyle/>
          <a:p>
            <a:r>
              <a:rPr lang="en-US" sz="1400" dirty="0" smtClean="0">
                <a:latin typeface="Arial" pitchFamily="34" charset="0"/>
                <a:cs typeface="Arial" pitchFamily="34" charset="0"/>
              </a:rPr>
              <a:t>Home Area Network</a:t>
            </a:r>
          </a:p>
          <a:p>
            <a:r>
              <a:rPr lang="en-US" sz="1400" dirty="0" smtClean="0">
                <a:latin typeface="Arial" pitchFamily="34" charset="0"/>
                <a:cs typeface="Arial" pitchFamily="34" charset="0"/>
              </a:rPr>
              <a:t> - In Home Display</a:t>
            </a:r>
            <a:endParaRPr lang="fr-CA" sz="1400" dirty="0">
              <a:latin typeface="Arial" pitchFamily="34" charset="0"/>
              <a:cs typeface="Arial" pitchFamily="34" charset="0"/>
            </a:endParaRPr>
          </a:p>
        </p:txBody>
      </p:sp>
      <p:cxnSp>
        <p:nvCxnSpPr>
          <p:cNvPr id="13" name="Connecteur droit avec flèche 12"/>
          <p:cNvCxnSpPr/>
          <p:nvPr>
            <p:custDataLst>
              <p:tags r:id="rId6"/>
            </p:custDataLst>
          </p:nvPr>
        </p:nvCxnSpPr>
        <p:spPr>
          <a:xfrm>
            <a:off x="1979712" y="3140968"/>
            <a:ext cx="50405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Fonctionnalités</a:t>
            </a:r>
            <a:r>
              <a:rPr lang="en-CA" dirty="0" smtClean="0"/>
              <a:t> à se </a:t>
            </a:r>
            <a:r>
              <a:rPr lang="en-CA" dirty="0" err="1" smtClean="0"/>
              <a:t>méfier</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pPr lvl="0"/>
            <a:r>
              <a:rPr lang="fr-CA" b="1" dirty="0" smtClean="0">
                <a:latin typeface="Arial" pitchFamily="34" charset="0"/>
                <a:cs typeface="Arial" pitchFamily="34" charset="0"/>
              </a:rPr>
              <a:t>Gestion de la demande</a:t>
            </a:r>
            <a:r>
              <a:rPr lang="fr-CA" dirty="0" smtClean="0">
                <a:latin typeface="Arial" pitchFamily="34" charset="0"/>
                <a:cs typeface="Arial" pitchFamily="34" charset="0"/>
              </a:rPr>
              <a:t> : cela permet à HQ de réduire votre utilisation en cas de grand froid ou canicule pour garder ses bénéfices. Les personnes âgées et les malades qui sont toujours à la maison seront les premières victimes de cette gestion. </a:t>
            </a:r>
          </a:p>
          <a:p>
            <a:pPr lvl="0"/>
            <a:r>
              <a:rPr lang="fr-CA" b="1" dirty="0" smtClean="0">
                <a:latin typeface="Arial" pitchFamily="34" charset="0"/>
                <a:cs typeface="Arial" pitchFamily="34" charset="0"/>
              </a:rPr>
              <a:t>Home Area Network </a:t>
            </a:r>
            <a:r>
              <a:rPr lang="fr-CA" dirty="0" smtClean="0">
                <a:latin typeface="Arial" pitchFamily="34" charset="0"/>
                <a:cs typeface="Arial" pitchFamily="34" charset="0"/>
              </a:rPr>
              <a:t>: cela permet le consommateur et HQ de vérifier sa consommation en temps réel.</a:t>
            </a:r>
          </a:p>
          <a:p>
            <a:pPr lvl="0"/>
            <a:r>
              <a:rPr lang="fr-CA" b="1" dirty="0" smtClean="0">
                <a:latin typeface="Arial" pitchFamily="34" charset="0"/>
                <a:cs typeface="Arial" pitchFamily="34" charset="0"/>
              </a:rPr>
              <a:t>Profils de consommation </a:t>
            </a:r>
            <a:r>
              <a:rPr lang="fr-CA" dirty="0" smtClean="0">
                <a:latin typeface="Arial" pitchFamily="34" charset="0"/>
                <a:cs typeface="Arial" pitchFamily="34" charset="0"/>
              </a:rPr>
              <a:t>: cela permet à HQ de connaître votre consommation et vous tarifer selon celle-ci. Une fois que vous aurez des électroménagers intelligents, ils vont communiquer avec le CI. Tous vos mouvements seront connus.</a:t>
            </a:r>
          </a:p>
          <a:p>
            <a:pPr lvl="0"/>
            <a:r>
              <a:rPr lang="fr-CA" b="1" dirty="0" smtClean="0">
                <a:latin typeface="Arial" pitchFamily="34" charset="0"/>
                <a:cs typeface="Arial" pitchFamily="34" charset="0"/>
              </a:rPr>
              <a:t>Mises à jour des logiciels </a:t>
            </a:r>
            <a:r>
              <a:rPr lang="fr-CA" dirty="0" smtClean="0">
                <a:latin typeface="Arial" pitchFamily="34" charset="0"/>
                <a:cs typeface="Arial" pitchFamily="34" charset="0"/>
              </a:rPr>
              <a:t>: ils seront installés à votre insu et même contre votre gré. </a:t>
            </a:r>
          </a:p>
          <a:p>
            <a:endParaRPr lang="fr-CA"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Écologie</a:t>
            </a:r>
            <a:r>
              <a:rPr lang="en-CA" dirty="0" smtClean="0"/>
              <a:t> et $$$</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lvl="0"/>
            <a:r>
              <a:rPr lang="fr-CA" dirty="0" smtClean="0">
                <a:latin typeface="Arial" pitchFamily="34" charset="0"/>
                <a:cs typeface="Arial" pitchFamily="34" charset="0"/>
              </a:rPr>
              <a:t>Les 3,75 millions de compteurs actuels, </a:t>
            </a:r>
            <a:r>
              <a:rPr lang="fr-CA" b="1" dirty="0" smtClean="0">
                <a:latin typeface="Arial" pitchFamily="34" charset="0"/>
                <a:cs typeface="Arial" pitchFamily="34" charset="0"/>
              </a:rPr>
              <a:t>encore fonctionnels</a:t>
            </a:r>
            <a:r>
              <a:rPr lang="fr-CA" dirty="0" smtClean="0">
                <a:latin typeface="Arial" pitchFamily="34" charset="0"/>
                <a:cs typeface="Arial" pitchFamily="34" charset="0"/>
              </a:rPr>
              <a:t>, seront mis à la ferraille. </a:t>
            </a:r>
          </a:p>
          <a:p>
            <a:pPr lvl="0">
              <a:buNone/>
            </a:pPr>
            <a:endParaRPr lang="fr-CA" dirty="0" smtClean="0">
              <a:latin typeface="Arial" pitchFamily="34" charset="0"/>
              <a:cs typeface="Arial" pitchFamily="34" charset="0"/>
            </a:endParaRPr>
          </a:p>
          <a:p>
            <a:pPr lvl="0"/>
            <a:r>
              <a:rPr lang="fr-CA" b="1" dirty="0" smtClean="0">
                <a:latin typeface="Arial" pitchFamily="34" charset="0"/>
                <a:cs typeface="Arial" pitchFamily="34" charset="0"/>
              </a:rPr>
              <a:t>2 millions </a:t>
            </a:r>
            <a:r>
              <a:rPr lang="fr-CA" dirty="0" smtClean="0">
                <a:latin typeface="Arial" pitchFamily="34" charset="0"/>
                <a:cs typeface="Arial" pitchFamily="34" charset="0"/>
              </a:rPr>
              <a:t>d’entre eux n’ont même </a:t>
            </a:r>
            <a:r>
              <a:rPr lang="fr-CA" b="1" dirty="0" smtClean="0">
                <a:latin typeface="Arial" pitchFamily="34" charset="0"/>
                <a:cs typeface="Arial" pitchFamily="34" charset="0"/>
              </a:rPr>
              <a:t>pas encore atteint leur durée de vie comptable</a:t>
            </a:r>
            <a:r>
              <a:rPr lang="fr-CA" dirty="0" smtClean="0">
                <a:latin typeface="Arial" pitchFamily="34" charset="0"/>
                <a:cs typeface="Arial" pitchFamily="34" charset="0"/>
              </a:rPr>
              <a:t>.</a:t>
            </a:r>
          </a:p>
          <a:p>
            <a:pPr lvl="0">
              <a:buNone/>
            </a:pPr>
            <a:r>
              <a:rPr lang="fr-CA" dirty="0" smtClean="0">
                <a:latin typeface="Arial" pitchFamily="34" charset="0"/>
                <a:cs typeface="Arial" pitchFamily="34" charset="0"/>
              </a:rPr>
              <a:t> </a:t>
            </a:r>
          </a:p>
          <a:p>
            <a:pPr lvl="0"/>
            <a:r>
              <a:rPr lang="fr-CA" b="1" dirty="0" smtClean="0">
                <a:latin typeface="Arial" pitchFamily="34" charset="0"/>
                <a:cs typeface="Arial" pitchFamily="34" charset="0"/>
              </a:rPr>
              <a:t>Le système de collecte de données est très énergivore</a:t>
            </a:r>
            <a:r>
              <a:rPr lang="fr-CA" dirty="0" smtClean="0">
                <a:latin typeface="Arial" pitchFamily="34" charset="0"/>
                <a:cs typeface="Arial" pitchFamily="34" charset="0"/>
              </a:rPr>
              <a:t>...les consommateurs doivent apprendre de force à consommer moins d’énergie pendant que l’infrastructure utilise une énorme quantité – deux poids, deux mesures…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p:cNvPicPr>
            <a:picLocks noGrp="1" noChangeAspect="1"/>
          </p:cNvPicPr>
          <p:nvPr>
            <p:ph idx="4294967295"/>
            <p:custDataLst>
              <p:tags r:id="rId1"/>
            </p:custDataLst>
          </p:nvPr>
        </p:nvPicPr>
        <p:blipFill>
          <a:blip r:embed="rId4" cstate="print"/>
          <a:stretch>
            <a:fillRect/>
          </a:stretch>
        </p:blipFill>
        <p:spPr>
          <a:xfrm>
            <a:off x="0" y="0"/>
            <a:ext cx="9199776" cy="6858000"/>
          </a:xfrm>
          <a:prstGeom prst="rect">
            <a:avLst/>
          </a:prstGeom>
        </p:spPr>
      </p:pic>
      <p:sp>
        <p:nvSpPr>
          <p:cNvPr id="5" name="Accolade ouvrante 4"/>
          <p:cNvSpPr/>
          <p:nvPr>
            <p:custDataLst>
              <p:tags r:id="rId2"/>
            </p:custDataLst>
          </p:nvPr>
        </p:nvSpPr>
        <p:spPr>
          <a:xfrm rot="5400000">
            <a:off x="1282491" y="1677949"/>
            <a:ext cx="936104" cy="405759"/>
          </a:xfrm>
          <a:prstGeom prst="lef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custDataLst>
              <p:tags r:id="rId1"/>
            </p:custDataLst>
          </p:nvPr>
        </p:nvPicPr>
        <p:blipFill>
          <a:blip r:embed="rId4" cstate="print"/>
          <a:stretch>
            <a:fillRect/>
          </a:stretch>
        </p:blipFill>
        <p:spPr>
          <a:xfrm>
            <a:off x="0" y="1"/>
            <a:ext cx="9144000" cy="5461000"/>
          </a:xfrm>
          <a:prstGeom prst="rect">
            <a:avLst/>
          </a:prstGeom>
        </p:spPr>
      </p:pic>
      <p:sp>
        <p:nvSpPr>
          <p:cNvPr id="3" name="Rectangle 2"/>
          <p:cNvSpPr/>
          <p:nvPr>
            <p:custDataLst>
              <p:tags r:id="rId2"/>
            </p:custDataLst>
          </p:nvPr>
        </p:nvSpPr>
        <p:spPr>
          <a:xfrm>
            <a:off x="539552" y="5661248"/>
            <a:ext cx="7992888" cy="830997"/>
          </a:xfrm>
          <a:prstGeom prst="rect">
            <a:avLst/>
          </a:prstGeom>
        </p:spPr>
        <p:txBody>
          <a:bodyPr wrap="square">
            <a:spAutoFit/>
          </a:bodyPr>
          <a:lstStyle/>
          <a:p>
            <a:pPr algn="ctr"/>
            <a:r>
              <a:rPr lang="fr-CA" sz="2400" dirty="0" smtClean="0">
                <a:latin typeface="Arial" pitchFamily="34" charset="0"/>
                <a:cs typeface="Arial" pitchFamily="34" charset="0"/>
              </a:rPr>
              <a:t>2006-2010 : Plus de 30% ont été remplacés avant la fin de leur vie comptable.</a:t>
            </a:r>
            <a:endParaRPr lang="fr-CA"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1"/>
            </p:custDataLst>
          </p:nvPr>
        </p:nvPicPr>
        <p:blipFill>
          <a:blip r:embed="rId4" cstate="print"/>
          <a:stretch>
            <a:fillRect/>
          </a:stretch>
        </p:blipFill>
        <p:spPr>
          <a:xfrm>
            <a:off x="0" y="-187269"/>
            <a:ext cx="9226656" cy="7045269"/>
          </a:xfrm>
          <a:prstGeom prst="rect">
            <a:avLst/>
          </a:prstGeom>
        </p:spPr>
      </p:pic>
      <p:sp>
        <p:nvSpPr>
          <p:cNvPr id="3" name="Flèche vers le bas 2"/>
          <p:cNvSpPr/>
          <p:nvPr>
            <p:custDataLst>
              <p:tags r:id="rId2"/>
            </p:custDataLst>
          </p:nvPr>
        </p:nvSpPr>
        <p:spPr>
          <a:xfrm>
            <a:off x="3059832" y="1988840"/>
            <a:ext cx="360040" cy="172819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custDataLst>
              <p:tags r:id="rId1"/>
            </p:custDataLst>
          </p:nvPr>
        </p:nvPicPr>
        <p:blipFill>
          <a:blip r:embed="rId3" cstate="print"/>
          <a:srcRect/>
          <a:stretch>
            <a:fillRect/>
          </a:stretch>
        </p:blipFill>
        <p:spPr bwMode="auto">
          <a:xfrm>
            <a:off x="0" y="-207819"/>
            <a:ext cx="9144000" cy="70658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Nouvelle Phase I</a:t>
            </a:r>
            <a:endParaRPr lang="fr-CA" dirty="0"/>
          </a:p>
        </p:txBody>
      </p:sp>
      <p:pic>
        <p:nvPicPr>
          <p:cNvPr id="4" name="Espace réservé du contenu 3" descr="carte_ima_deploiementmassif-region1_ang_20aout13_1_jpg__270x156_q85.jpg"/>
          <p:cNvPicPr>
            <a:picLocks noGrp="1" noChangeAspect="1"/>
          </p:cNvPicPr>
          <p:nvPr>
            <p:ph idx="1"/>
            <p:custDataLst>
              <p:tags r:id="rId2"/>
            </p:custDataLst>
          </p:nvPr>
        </p:nvPicPr>
        <p:blipFill>
          <a:blip r:embed="rId5" cstate="print"/>
          <a:stretch>
            <a:fillRect/>
          </a:stretch>
        </p:blipFill>
        <p:spPr>
          <a:xfrm>
            <a:off x="1403648" y="1945708"/>
            <a:ext cx="6048672" cy="4219596"/>
          </a:xfrm>
        </p:spPr>
      </p:pic>
      <p:sp>
        <p:nvSpPr>
          <p:cNvPr id="5" name="Rectangle 4"/>
          <p:cNvSpPr/>
          <p:nvPr>
            <p:custDataLst>
              <p:tags r:id="rId3"/>
            </p:custDataLst>
          </p:nvPr>
        </p:nvSpPr>
        <p:spPr>
          <a:xfrm>
            <a:off x="179512" y="6211669"/>
            <a:ext cx="8964488" cy="646331"/>
          </a:xfrm>
          <a:prstGeom prst="rect">
            <a:avLst/>
          </a:prstGeom>
        </p:spPr>
        <p:txBody>
          <a:bodyPr wrap="square">
            <a:spAutoFit/>
          </a:bodyPr>
          <a:lstStyle/>
          <a:p>
            <a:pPr algn="ctr"/>
            <a:r>
              <a:rPr lang="fr-CA" dirty="0" smtClean="0">
                <a:latin typeface="Arial" pitchFamily="34" charset="0"/>
                <a:cs typeface="Arial" pitchFamily="34" charset="0"/>
              </a:rPr>
              <a:t>La Couronne Nord inclut maintenant une partie de Lanaudière (</a:t>
            </a:r>
            <a:r>
              <a:rPr lang="fr-CA" dirty="0" err="1" smtClean="0">
                <a:latin typeface="Arial" pitchFamily="34" charset="0"/>
                <a:cs typeface="Arial" pitchFamily="34" charset="0"/>
              </a:rPr>
              <a:t>Rawdon</a:t>
            </a:r>
            <a:r>
              <a:rPr lang="fr-CA" dirty="0" smtClean="0">
                <a:latin typeface="Arial" pitchFamily="34" charset="0"/>
                <a:cs typeface="Arial" pitchFamily="34" charset="0"/>
              </a:rPr>
              <a:t>) et les Hautes-Laurentides.</a:t>
            </a:r>
            <a:endParaRPr lang="fr-CA" dirty="0">
              <a:latin typeface="Arial" pitchFamily="34" charset="0"/>
              <a:cs typeface="Arial"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95536" y="1916832"/>
            <a:ext cx="8305800" cy="1143000"/>
          </a:xfrm>
          <a:solidFill>
            <a:schemeClr val="bg2"/>
          </a:solidFill>
        </p:spPr>
        <p:txBody>
          <a:bodyPr/>
          <a:lstStyle/>
          <a:p>
            <a:r>
              <a:rPr lang="en-CA" dirty="0" smtClean="0"/>
              <a:t>Intrusion </a:t>
            </a:r>
            <a:r>
              <a:rPr lang="en-CA" dirty="0" err="1" smtClean="0"/>
              <a:t>dans</a:t>
            </a:r>
            <a:r>
              <a:rPr lang="en-CA" dirty="0" smtClean="0"/>
              <a:t> la vie </a:t>
            </a:r>
            <a:r>
              <a:rPr lang="en-CA" dirty="0" err="1" smtClean="0"/>
              <a:t>privée</a:t>
            </a:r>
            <a:endParaRPr lang="fr-CA" dirty="0"/>
          </a:p>
        </p:txBody>
      </p:sp>
      <p:sp>
        <p:nvSpPr>
          <p:cNvPr id="5" name="Sous-titre 4"/>
          <p:cNvSpPr>
            <a:spLocks noGrp="1"/>
          </p:cNvSpPr>
          <p:nvPr>
            <p:ph type="subTitle" idx="4294967295"/>
            <p:custDataLst>
              <p:tags r:id="rId2"/>
            </p:custDataLst>
          </p:nvPr>
        </p:nvSpPr>
        <p:spPr>
          <a:xfrm>
            <a:off x="395536" y="3068960"/>
            <a:ext cx="8280920" cy="1296144"/>
          </a:xfrm>
          <a:solidFill>
            <a:schemeClr val="bg2">
              <a:lumMod val="90000"/>
            </a:schemeClr>
          </a:solidFill>
        </p:spPr>
        <p:txBody>
          <a:bodyPr/>
          <a:lstStyle/>
          <a:p>
            <a:pPr algn="r"/>
            <a:r>
              <a:rPr lang="en-CA" dirty="0" err="1" smtClean="0">
                <a:solidFill>
                  <a:schemeClr val="bg2">
                    <a:lumMod val="25000"/>
                  </a:schemeClr>
                </a:solidFill>
                <a:latin typeface="Arial" pitchFamily="34" charset="0"/>
                <a:cs typeface="Arial" pitchFamily="34" charset="0"/>
              </a:rPr>
              <a:t>Compteur</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mouchard</a:t>
            </a:r>
            <a:endParaRPr lang="en-CA" dirty="0" smtClean="0">
              <a:solidFill>
                <a:schemeClr val="bg2">
                  <a:lumMod val="25000"/>
                </a:schemeClr>
              </a:solidFill>
              <a:latin typeface="Arial" pitchFamily="34" charset="0"/>
              <a:cs typeface="Arial" pitchFamily="34" charset="0"/>
            </a:endParaRPr>
          </a:p>
          <a:p>
            <a:pPr algn="r"/>
            <a:r>
              <a:rPr lang="en-CA" dirty="0" err="1" smtClean="0">
                <a:solidFill>
                  <a:schemeClr val="bg2">
                    <a:lumMod val="25000"/>
                  </a:schemeClr>
                </a:solidFill>
                <a:latin typeface="Arial" pitchFamily="34" charset="0"/>
                <a:cs typeface="Arial" pitchFamily="34" charset="0"/>
              </a:rPr>
              <a:t>Logiciels</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espions</a:t>
            </a:r>
            <a:r>
              <a:rPr lang="en-CA" dirty="0" smtClean="0">
                <a:solidFill>
                  <a:schemeClr val="bg2">
                    <a:lumMod val="25000"/>
                  </a:schemeClr>
                </a:solidFill>
                <a:latin typeface="Arial" pitchFamily="34" charset="0"/>
                <a:cs typeface="Arial" pitchFamily="34" charset="0"/>
              </a:rPr>
              <a:t> à </a:t>
            </a:r>
            <a:r>
              <a:rPr lang="en-CA" dirty="0" err="1" smtClean="0">
                <a:solidFill>
                  <a:schemeClr val="bg2">
                    <a:lumMod val="25000"/>
                  </a:schemeClr>
                </a:solidFill>
                <a:latin typeface="Arial" pitchFamily="34" charset="0"/>
                <a:cs typeface="Arial" pitchFamily="34" charset="0"/>
              </a:rPr>
              <a:t>notre</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insu</a:t>
            </a:r>
            <a:endParaRPr lang="fr-CA" dirty="0">
              <a:solidFill>
                <a:schemeClr val="bg2">
                  <a:lumMod val="2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Liberté</a:t>
            </a:r>
            <a:r>
              <a:rPr lang="en-CA" dirty="0" smtClean="0"/>
              <a:t> </a:t>
            </a:r>
            <a:r>
              <a:rPr lang="en-CA" dirty="0" err="1" smtClean="0"/>
              <a:t>restrainte</a:t>
            </a:r>
            <a:r>
              <a:rPr lang="en-CA" dirty="0" smtClean="0"/>
              <a:t> </a:t>
            </a:r>
            <a:endParaRPr lang="fr-CA" dirty="0"/>
          </a:p>
        </p:txBody>
      </p:sp>
      <p:sp>
        <p:nvSpPr>
          <p:cNvPr id="3" name="Espace réservé du contenu 2"/>
          <p:cNvSpPr>
            <a:spLocks noGrp="1"/>
          </p:cNvSpPr>
          <p:nvPr>
            <p:ph idx="1"/>
            <p:custDataLst>
              <p:tags r:id="rId2"/>
            </p:custDataLst>
          </p:nvPr>
        </p:nvSpPr>
        <p:spPr/>
        <p:txBody>
          <a:bodyPr/>
          <a:lstStyle/>
          <a:p>
            <a:endParaRPr lang="en-CA" dirty="0" smtClean="0"/>
          </a:p>
          <a:p>
            <a:pPr lvl="0"/>
            <a:r>
              <a:rPr lang="fr-CA" dirty="0" smtClean="0">
                <a:latin typeface="Arial" pitchFamily="34" charset="0"/>
                <a:cs typeface="Arial" pitchFamily="34" charset="0"/>
              </a:rPr>
              <a:t>Le CI va suivre de près l’usage détaillé d’énergie et peut être utilisé pour vous punir si vous utilisez l’énergie d’une façon non approuvée ou pour avoir utilisé des appareils non autorisés. </a:t>
            </a:r>
            <a:r>
              <a:rPr lang="en-CA" dirty="0" smtClean="0">
                <a:latin typeface="Arial" pitchFamily="34" charset="0"/>
                <a:cs typeface="Arial" pitchFamily="34" charset="0"/>
              </a:rPr>
              <a:t>Ex. Air </a:t>
            </a:r>
            <a:r>
              <a:rPr lang="en-CA" dirty="0" err="1" smtClean="0">
                <a:latin typeface="Arial" pitchFamily="34" charset="0"/>
                <a:cs typeface="Arial" pitchFamily="34" charset="0"/>
              </a:rPr>
              <a:t>conditionné</a:t>
            </a:r>
            <a:r>
              <a:rPr lang="en-CA" dirty="0" smtClean="0">
                <a:latin typeface="Arial" pitchFamily="34" charset="0"/>
                <a:cs typeface="Arial" pitchFamily="34" charset="0"/>
              </a:rPr>
              <a:t>, ampoules, etc.</a:t>
            </a:r>
          </a:p>
          <a:p>
            <a:pPr lvl="0">
              <a:buNone/>
            </a:pPr>
            <a:endParaRPr lang="fr-CA" dirty="0" smtClean="0">
              <a:latin typeface="Arial" pitchFamily="34" charset="0"/>
              <a:cs typeface="Arial" pitchFamily="34" charset="0"/>
            </a:endParaRPr>
          </a:p>
          <a:p>
            <a:pPr lvl="0"/>
            <a:r>
              <a:rPr lang="fr-CA" dirty="0" smtClean="0">
                <a:latin typeface="Arial" pitchFamily="34" charset="0"/>
                <a:cs typeface="Arial" pitchFamily="34" charset="0"/>
              </a:rPr>
              <a:t>Communication à deux </a:t>
            </a:r>
            <a:r>
              <a:rPr lang="fr-CA" dirty="0" smtClean="0">
                <a:latin typeface="Arial" pitchFamily="34" charset="0"/>
                <a:cs typeface="Arial" pitchFamily="34" charset="0"/>
              </a:rPr>
              <a:t>sens : </a:t>
            </a:r>
            <a:r>
              <a:rPr lang="fr-CA" dirty="0" smtClean="0">
                <a:latin typeface="Arial" pitchFamily="34" charset="0"/>
                <a:cs typeface="Arial" pitchFamily="34" charset="0"/>
              </a:rPr>
              <a:t>CI </a:t>
            </a:r>
            <a:r>
              <a:rPr lang="fr-CA" sz="3200" dirty="0" smtClean="0">
                <a:latin typeface="Arial" pitchFamily="34" charset="0"/>
                <a:cs typeface="Arial" pitchFamily="34" charset="0"/>
                <a:sym typeface="Wingdings 3"/>
              </a:rPr>
              <a:t>  </a:t>
            </a:r>
            <a:r>
              <a:rPr lang="fr-CA" dirty="0" smtClean="0">
                <a:latin typeface="Arial" pitchFamily="34" charset="0"/>
                <a:cs typeface="Arial" pitchFamily="34" charset="0"/>
              </a:rPr>
              <a:t>appareils intelligents </a:t>
            </a:r>
          </a:p>
          <a:p>
            <a:endParaRPr lang="en-CA" dirty="0" smtClean="0"/>
          </a:p>
        </p:txBody>
      </p:sp>
      <p:pic>
        <p:nvPicPr>
          <p:cNvPr id="4" name="Image 3" descr="coyote.jpg"/>
          <p:cNvPicPr>
            <a:picLocks noChangeAspect="1"/>
          </p:cNvPicPr>
          <p:nvPr>
            <p:custDataLst>
              <p:tags r:id="rId3"/>
            </p:custDataLst>
          </p:nvPr>
        </p:nvPicPr>
        <p:blipFill>
          <a:blip r:embed="rId5" cstate="print"/>
          <a:stretch>
            <a:fillRect/>
          </a:stretch>
        </p:blipFill>
        <p:spPr>
          <a:xfrm>
            <a:off x="6012160" y="764704"/>
            <a:ext cx="1143000" cy="1333500"/>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Smart_Meter_Graph_Screen_Spy_Explanatory_1200.jpg"/>
          <p:cNvPicPr>
            <a:picLocks noChangeAspect="1"/>
          </p:cNvPicPr>
          <p:nvPr>
            <p:custDataLst>
              <p:tags r:id="rId1"/>
            </p:custDataLst>
          </p:nvPr>
        </p:nvPicPr>
        <p:blipFill>
          <a:blip r:embed="rId3" cstate="print"/>
          <a:stretch>
            <a:fillRect/>
          </a:stretch>
        </p:blipFill>
        <p:spPr>
          <a:xfrm>
            <a:off x="-18902" y="0"/>
            <a:ext cx="9127129" cy="6858000"/>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Z CuW.png"/>
          <p:cNvPicPr>
            <a:picLocks noChangeAspect="1"/>
          </p:cNvPicPr>
          <p:nvPr>
            <p:custDataLst>
              <p:tags r:id="rId1"/>
            </p:custDataLst>
          </p:nvPr>
        </p:nvPicPr>
        <p:blipFill>
          <a:blip r:embed="rId5" cstate="print"/>
          <a:stretch>
            <a:fillRect/>
          </a:stretch>
        </p:blipFill>
        <p:spPr>
          <a:xfrm>
            <a:off x="0" y="1"/>
            <a:ext cx="9144000" cy="5805264"/>
          </a:xfrm>
          <a:prstGeom prst="rect">
            <a:avLst/>
          </a:prstGeom>
        </p:spPr>
      </p:pic>
      <p:sp>
        <p:nvSpPr>
          <p:cNvPr id="152577" name="Rectangle 1"/>
          <p:cNvSpPr>
            <a:spLocks noChangeArrowheads="1"/>
          </p:cNvSpPr>
          <p:nvPr>
            <p:custDataLst>
              <p:tags r:id="rId2"/>
            </p:custDataLst>
          </p:nvPr>
        </p:nvSpPr>
        <p:spPr bwMode="auto">
          <a:xfrm>
            <a:off x="3995936" y="5949280"/>
            <a:ext cx="467544"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dirty="0" smtClean="0">
                <a:ln>
                  <a:noFill/>
                </a:ln>
                <a:solidFill>
                  <a:srgbClr val="FF0000"/>
                </a:solidFill>
                <a:effectLst/>
                <a:latin typeface="Arial" pitchFamily="34" charset="0"/>
                <a:ea typeface="Batang" pitchFamily="18" charset="-127"/>
                <a:cs typeface="Arial" pitchFamily="34" charset="0"/>
              </a:rPr>
              <a:t>Z</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5" name="Connecteur droit avec flèche 4"/>
          <p:cNvCxnSpPr>
            <a:stCxn id="152577" idx="0"/>
          </p:cNvCxnSpPr>
          <p:nvPr>
            <p:custDataLst>
              <p:tags r:id="rId3"/>
            </p:custDataLst>
          </p:nvPr>
        </p:nvCxnSpPr>
        <p:spPr>
          <a:xfrm flipH="1" flipV="1">
            <a:off x="4211960" y="5661248"/>
            <a:ext cx="17748"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Z home_automation.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US" dirty="0" err="1" smtClean="0"/>
              <a:t>Zigbee</a:t>
            </a:r>
            <a:endParaRPr lang="fr-CA" dirty="0"/>
          </a:p>
        </p:txBody>
      </p:sp>
      <p:sp>
        <p:nvSpPr>
          <p:cNvPr id="3" name="Espace réservé du contenu 2"/>
          <p:cNvSpPr>
            <a:spLocks noGrp="1"/>
          </p:cNvSpPr>
          <p:nvPr>
            <p:ph idx="1"/>
            <p:custDataLst>
              <p:tags r:id="rId2"/>
            </p:custDataLst>
          </p:nvPr>
        </p:nvSpPr>
        <p:spPr/>
        <p:txBody>
          <a:bodyPr>
            <a:normAutofit/>
          </a:bodyPr>
          <a:lstStyle/>
          <a:p>
            <a:endParaRPr lang="en-CA" dirty="0" smtClean="0"/>
          </a:p>
          <a:p>
            <a:r>
              <a:rPr lang="en-CA" dirty="0" smtClean="0">
                <a:latin typeface="Arial" pitchFamily="34" charset="0"/>
                <a:cs typeface="Arial" pitchFamily="34" charset="0"/>
              </a:rPr>
              <a:t>Lien à </a:t>
            </a:r>
            <a:r>
              <a:rPr lang="en-CA" dirty="0" err="1" smtClean="0">
                <a:latin typeface="Arial" pitchFamily="34" charset="0"/>
                <a:cs typeface="Arial" pitchFamily="34" charset="0"/>
              </a:rPr>
              <a:t>une</a:t>
            </a:r>
            <a:r>
              <a:rPr lang="en-CA" dirty="0" smtClean="0">
                <a:latin typeface="Arial" pitchFamily="34" charset="0"/>
                <a:cs typeface="Arial" pitchFamily="34" charset="0"/>
              </a:rPr>
              <a:t> </a:t>
            </a:r>
            <a:r>
              <a:rPr lang="en-CA" dirty="0" err="1" smtClean="0">
                <a:latin typeface="Arial" pitchFamily="34" charset="0"/>
                <a:cs typeface="Arial" pitchFamily="34" charset="0"/>
              </a:rPr>
              <a:t>radiofréquence</a:t>
            </a:r>
            <a:r>
              <a:rPr lang="en-CA" dirty="0" smtClean="0">
                <a:latin typeface="Arial" pitchFamily="34" charset="0"/>
                <a:cs typeface="Arial" pitchFamily="34" charset="0"/>
              </a:rPr>
              <a:t> </a:t>
            </a:r>
            <a:r>
              <a:rPr lang="en-CA" dirty="0" err="1" smtClean="0">
                <a:latin typeface="Arial" pitchFamily="34" charset="0"/>
                <a:cs typeface="Arial" pitchFamily="34" charset="0"/>
              </a:rPr>
              <a:t>spécifique</a:t>
            </a:r>
            <a:r>
              <a:rPr lang="en-CA" dirty="0" smtClean="0">
                <a:latin typeface="Arial" pitchFamily="34" charset="0"/>
                <a:cs typeface="Arial" pitchFamily="34" charset="0"/>
              </a:rPr>
              <a:t> qui </a:t>
            </a:r>
            <a:r>
              <a:rPr lang="en-CA" dirty="0" err="1" smtClean="0">
                <a:latin typeface="Arial" pitchFamily="34" charset="0"/>
                <a:cs typeface="Arial" pitchFamily="34" charset="0"/>
              </a:rPr>
              <a:t>permet</a:t>
            </a:r>
            <a:r>
              <a:rPr lang="en-CA" dirty="0" smtClean="0">
                <a:latin typeface="Arial" pitchFamily="34" charset="0"/>
                <a:cs typeface="Arial" pitchFamily="34" charset="0"/>
              </a:rPr>
              <a:t> des </a:t>
            </a:r>
            <a:r>
              <a:rPr lang="en-CA" dirty="0" err="1" smtClean="0">
                <a:latin typeface="Arial" pitchFamily="34" charset="0"/>
                <a:cs typeface="Arial" pitchFamily="34" charset="0"/>
              </a:rPr>
              <a:t>mises</a:t>
            </a:r>
            <a:r>
              <a:rPr lang="en-CA" dirty="0" smtClean="0">
                <a:latin typeface="Arial" pitchFamily="34" charset="0"/>
                <a:cs typeface="Arial" pitchFamily="34" charset="0"/>
              </a:rPr>
              <a:t> à jour, des installations de </a:t>
            </a:r>
            <a:r>
              <a:rPr lang="en-CA" dirty="0" err="1" smtClean="0">
                <a:latin typeface="Arial" pitchFamily="34" charset="0"/>
                <a:cs typeface="Arial" pitchFamily="34" charset="0"/>
              </a:rPr>
              <a:t>logiciels</a:t>
            </a:r>
            <a:r>
              <a:rPr lang="en-CA" dirty="0" smtClean="0">
                <a:latin typeface="Arial" pitchFamily="34" charset="0"/>
                <a:cs typeface="Arial" pitchFamily="34" charset="0"/>
              </a:rPr>
              <a:t> à </a:t>
            </a:r>
            <a:r>
              <a:rPr lang="en-CA" dirty="0" err="1" smtClean="0">
                <a:latin typeface="Arial" pitchFamily="34" charset="0"/>
                <a:cs typeface="Arial" pitchFamily="34" charset="0"/>
              </a:rPr>
              <a:t>notre</a:t>
            </a:r>
            <a:r>
              <a:rPr lang="en-CA" dirty="0" smtClean="0">
                <a:latin typeface="Arial" pitchFamily="34" charset="0"/>
                <a:cs typeface="Arial" pitchFamily="34" charset="0"/>
              </a:rPr>
              <a:t> </a:t>
            </a:r>
            <a:r>
              <a:rPr lang="en-CA" dirty="0" err="1" smtClean="0">
                <a:latin typeface="Arial" pitchFamily="34" charset="0"/>
                <a:cs typeface="Arial" pitchFamily="34" charset="0"/>
              </a:rPr>
              <a:t>insu</a:t>
            </a:r>
            <a:r>
              <a:rPr lang="en-CA" dirty="0" smtClean="0">
                <a:latin typeface="Arial" pitchFamily="34" charset="0"/>
                <a:cs typeface="Arial" pitchFamily="34" charset="0"/>
              </a:rPr>
              <a:t>.</a:t>
            </a:r>
          </a:p>
          <a:p>
            <a:pPr>
              <a:buNone/>
            </a:pPr>
            <a:endParaRPr lang="en-CA" dirty="0" smtClean="0">
              <a:latin typeface="Arial" pitchFamily="34" charset="0"/>
              <a:cs typeface="Arial" pitchFamily="34" charset="0"/>
            </a:endParaRPr>
          </a:p>
          <a:p>
            <a:r>
              <a:rPr lang="fr-CA" dirty="0" smtClean="0">
                <a:latin typeface="Arial" pitchFamily="34" charset="0"/>
                <a:cs typeface="Arial" pitchFamily="34" charset="0"/>
              </a:rPr>
              <a:t>« </a:t>
            </a:r>
            <a:r>
              <a:rPr lang="fr-CA" i="1" dirty="0" smtClean="0">
                <a:latin typeface="Arial" pitchFamily="34" charset="0"/>
                <a:cs typeface="Arial" pitchFamily="34" charset="0"/>
              </a:rPr>
              <a:t>La plateforme technologique évolutive permettra, à terme, </a:t>
            </a:r>
            <a:r>
              <a:rPr lang="fr-CA" b="1" i="1" dirty="0" smtClean="0">
                <a:latin typeface="Arial" pitchFamily="34" charset="0"/>
                <a:cs typeface="Arial" pitchFamily="34" charset="0"/>
              </a:rPr>
              <a:t>d'introduire de nouvelles fonctionnalités ou services</a:t>
            </a:r>
            <a:r>
              <a:rPr lang="fr-CA" i="1" dirty="0" smtClean="0">
                <a:latin typeface="Arial" pitchFamily="34" charset="0"/>
                <a:cs typeface="Arial" pitchFamily="34" charset="0"/>
              </a:rPr>
              <a:t>…gestion de la demande. »</a:t>
            </a:r>
          </a:p>
          <a:p>
            <a:pPr>
              <a:buNone/>
            </a:pPr>
            <a:endParaRPr lang="en-CA"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custDataLst>
              <p:tags r:id="rId1"/>
            </p:custDataLst>
          </p:nvPr>
        </p:nvSpPr>
        <p:spPr>
          <a:xfrm>
            <a:off x="0" y="1935163"/>
            <a:ext cx="8229600" cy="4389437"/>
          </a:xfrm>
        </p:spPr>
        <p:txBody>
          <a:bodyPr>
            <a:normAutofit fontScale="92500"/>
          </a:bodyPr>
          <a:lstStyle/>
          <a:p>
            <a:r>
              <a:rPr lang="fr-CA" i="1" dirty="0" smtClean="0">
                <a:latin typeface="Arial" pitchFamily="34" charset="0"/>
                <a:cs typeface="Arial" pitchFamily="34" charset="0"/>
              </a:rPr>
              <a:t>« Ils disposent en outre d’une carte de type </a:t>
            </a:r>
            <a:r>
              <a:rPr lang="fr-CA" i="1" dirty="0" err="1" smtClean="0">
                <a:latin typeface="Arial" pitchFamily="34" charset="0"/>
                <a:cs typeface="Arial" pitchFamily="34" charset="0"/>
              </a:rPr>
              <a:t>ZigBee</a:t>
            </a:r>
            <a:r>
              <a:rPr lang="fr-CA" i="1" dirty="0" smtClean="0">
                <a:latin typeface="Arial" pitchFamily="34" charset="0"/>
                <a:cs typeface="Arial" pitchFamily="34" charset="0"/>
              </a:rPr>
              <a:t>, qui permet la communication entre le réseau du Distributeur et un éventuel réseau domestique (Home Area Network – HAN).</a:t>
            </a:r>
          </a:p>
          <a:p>
            <a:pPr>
              <a:buNone/>
            </a:pPr>
            <a:endParaRPr lang="fr-CA" i="1" dirty="0" smtClean="0">
              <a:latin typeface="Arial" pitchFamily="34" charset="0"/>
              <a:cs typeface="Arial" pitchFamily="34" charset="0"/>
            </a:endParaRPr>
          </a:p>
          <a:p>
            <a:r>
              <a:rPr lang="fr-CA" i="1" dirty="0" smtClean="0">
                <a:latin typeface="Arial" pitchFamily="34" charset="0"/>
                <a:cs typeface="Arial" pitchFamily="34" charset="0"/>
              </a:rPr>
              <a:t>La technologie </a:t>
            </a:r>
            <a:r>
              <a:rPr lang="fr-CA" i="1" dirty="0" err="1" smtClean="0">
                <a:latin typeface="Arial" pitchFamily="34" charset="0"/>
                <a:cs typeface="Arial" pitchFamily="34" charset="0"/>
              </a:rPr>
              <a:t>ZigBee</a:t>
            </a:r>
            <a:r>
              <a:rPr lang="fr-CA" i="1" dirty="0" smtClean="0">
                <a:latin typeface="Arial" pitchFamily="34" charset="0"/>
                <a:cs typeface="Arial" pitchFamily="34" charset="0"/>
              </a:rPr>
              <a:t> 2.4 GHz à 100 milliwatts est la plus utilisée et des cartes compatibles </a:t>
            </a:r>
            <a:r>
              <a:rPr lang="fr-CA" b="1" i="1" dirty="0" smtClean="0">
                <a:latin typeface="Arial" pitchFamily="34" charset="0"/>
                <a:cs typeface="Arial" pitchFamily="34" charset="0"/>
              </a:rPr>
              <a:t>sont déjà installées </a:t>
            </a:r>
            <a:r>
              <a:rPr lang="fr-CA" i="1" dirty="0" smtClean="0">
                <a:latin typeface="Arial" pitchFamily="34" charset="0"/>
                <a:cs typeface="Arial" pitchFamily="34" charset="0"/>
              </a:rPr>
              <a:t>ou le seront prochainement dans certains </a:t>
            </a:r>
            <a:r>
              <a:rPr lang="fr-CA" b="1" i="1" dirty="0" smtClean="0">
                <a:latin typeface="Arial" pitchFamily="34" charset="0"/>
                <a:cs typeface="Arial" pitchFamily="34" charset="0"/>
              </a:rPr>
              <a:t>appareils électroménagers d’utilisation courante</a:t>
            </a:r>
            <a:r>
              <a:rPr lang="fr-CA" i="1" dirty="0" smtClean="0">
                <a:latin typeface="Arial" pitchFamily="34" charset="0"/>
                <a:cs typeface="Arial" pitchFamily="34" charset="0"/>
              </a:rPr>
              <a:t>.  »</a:t>
            </a:r>
          </a:p>
          <a:p>
            <a:pPr>
              <a:buNone/>
            </a:pPr>
            <a:endParaRPr lang="en-CA" i="1" dirty="0" smtClean="0"/>
          </a:p>
          <a:p>
            <a:pPr>
              <a:buNone/>
            </a:pPr>
            <a:r>
              <a:rPr lang="en-CA" sz="1600" dirty="0" smtClean="0"/>
              <a:t>Source: </a:t>
            </a:r>
            <a:r>
              <a:rPr lang="en-CA" sz="1600" dirty="0" err="1" smtClean="0"/>
              <a:t>Projet</a:t>
            </a:r>
            <a:r>
              <a:rPr lang="en-CA" sz="1600" dirty="0" smtClean="0"/>
              <a:t> de lecture à </a:t>
            </a:r>
            <a:r>
              <a:rPr lang="en-CA" sz="1600" i="1" dirty="0" smtClean="0"/>
              <a:t>distance </a:t>
            </a:r>
            <a:r>
              <a:rPr lang="fr-CA" sz="1600" b="1" i="1" dirty="0" smtClean="0"/>
              <a:t>Demande R-3770–2011</a:t>
            </a:r>
            <a:endParaRPr lang="fr-CA" sz="1600" i="1" dirty="0"/>
          </a:p>
        </p:txBody>
      </p:sp>
      <p:pic>
        <p:nvPicPr>
          <p:cNvPr id="4" name="Image 3" descr="cid:a06240810cd7fe49c14ec@[66.171.55.16].1.2"/>
          <p:cNvPicPr/>
          <p:nvPr>
            <p:custDataLst>
              <p:tags r:id="rId2"/>
            </p:custDataLst>
          </p:nvPr>
        </p:nvPicPr>
        <p:blipFill>
          <a:blip r:embed="rId4" r:link="rId5" cstate="print"/>
          <a:srcRect/>
          <a:stretch>
            <a:fillRect/>
          </a:stretch>
        </p:blipFill>
        <p:spPr bwMode="auto">
          <a:xfrm>
            <a:off x="1187624" y="692696"/>
            <a:ext cx="3295650" cy="1247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err="1" smtClean="0"/>
              <a:t>Measurement</a:t>
            </a:r>
            <a:r>
              <a:rPr lang="fr-CA" dirty="0" smtClean="0"/>
              <a:t> Canada </a:t>
            </a:r>
            <a:br>
              <a:rPr lang="fr-CA" dirty="0" smtClean="0"/>
            </a:br>
            <a:r>
              <a:rPr lang="en-CA" dirty="0" smtClean="0"/>
              <a:t>Un </a:t>
            </a:r>
            <a:r>
              <a:rPr lang="en-CA" dirty="0" err="1" smtClean="0"/>
              <a:t>organisme</a:t>
            </a:r>
            <a:r>
              <a:rPr lang="en-CA" dirty="0" smtClean="0"/>
              <a:t> </a:t>
            </a:r>
            <a:r>
              <a:rPr lang="en-CA" dirty="0" err="1" smtClean="0"/>
              <a:t>d’Industrie</a:t>
            </a:r>
            <a:r>
              <a:rPr lang="en-CA" dirty="0" smtClean="0"/>
              <a:t> Canada</a:t>
            </a:r>
            <a:endParaRPr lang="fr-CA" dirty="0"/>
          </a:p>
        </p:txBody>
      </p:sp>
      <p:pic>
        <p:nvPicPr>
          <p:cNvPr id="1026" name="Picture 2"/>
          <p:cNvPicPr>
            <a:picLocks noGrp="1" noChangeAspect="1" noChangeArrowheads="1"/>
          </p:cNvPicPr>
          <p:nvPr>
            <p:ph idx="1"/>
            <p:custDataLst>
              <p:tags r:id="rId2"/>
            </p:custDataLst>
          </p:nvPr>
        </p:nvPicPr>
        <p:blipFill>
          <a:blip r:embed="rId5" cstate="print"/>
          <a:srcRect/>
          <a:stretch>
            <a:fillRect/>
          </a:stretch>
        </p:blipFill>
        <p:spPr bwMode="auto">
          <a:xfrm>
            <a:off x="1979712" y="2204864"/>
            <a:ext cx="4776805" cy="3264621"/>
          </a:xfrm>
          <a:prstGeom prst="rect">
            <a:avLst/>
          </a:prstGeom>
          <a:noFill/>
          <a:ln w="9525">
            <a:noFill/>
            <a:miter lim="800000"/>
            <a:headEnd/>
            <a:tailEnd/>
          </a:ln>
        </p:spPr>
      </p:pic>
      <p:sp>
        <p:nvSpPr>
          <p:cNvPr id="5" name="Rectangle 4"/>
          <p:cNvSpPr/>
          <p:nvPr>
            <p:custDataLst>
              <p:tags r:id="rId3"/>
            </p:custDataLst>
          </p:nvPr>
        </p:nvSpPr>
        <p:spPr>
          <a:xfrm>
            <a:off x="1475656" y="5589240"/>
            <a:ext cx="6696744" cy="646331"/>
          </a:xfrm>
          <a:prstGeom prst="rect">
            <a:avLst/>
          </a:prstGeom>
        </p:spPr>
        <p:txBody>
          <a:bodyPr wrap="square">
            <a:spAutoFit/>
          </a:bodyPr>
          <a:lstStyle/>
          <a:p>
            <a:r>
              <a:rPr lang="fr-CA" i="1" dirty="0" smtClean="0"/>
              <a:t>Toutes les versions de compteurs sont programmables en</a:t>
            </a:r>
          </a:p>
          <a:p>
            <a:r>
              <a:rPr lang="fr-CA" i="1" dirty="0" smtClean="0"/>
              <a:t>utilisant le logiciel </a:t>
            </a:r>
            <a:r>
              <a:rPr lang="fr-CA" i="1" dirty="0" err="1" smtClean="0"/>
              <a:t>OpenWay</a:t>
            </a:r>
            <a:r>
              <a:rPr lang="fr-CA" i="1" dirty="0" smtClean="0"/>
              <a:t> </a:t>
            </a:r>
            <a:r>
              <a:rPr lang="fr-CA" i="1" dirty="0" err="1" smtClean="0"/>
              <a:t>FieldPro</a:t>
            </a:r>
            <a:r>
              <a:rPr lang="fr-CA" i="1" dirty="0" smtClean="0"/>
              <a:t> via </a:t>
            </a:r>
            <a:r>
              <a:rPr lang="fr-CA" i="1" dirty="0" err="1" smtClean="0"/>
              <a:t>Opticom</a:t>
            </a:r>
            <a:r>
              <a:rPr lang="fr-CA" i="1" dirty="0" smtClean="0"/>
              <a:t>.</a:t>
            </a:r>
            <a:endParaRPr lang="fr-CA" i="1"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23528" y="1700808"/>
            <a:ext cx="8305800" cy="1143000"/>
          </a:xfrm>
          <a:solidFill>
            <a:schemeClr val="bg2"/>
          </a:solidFill>
        </p:spPr>
        <p:txBody>
          <a:bodyPr/>
          <a:lstStyle/>
          <a:p>
            <a:r>
              <a:rPr lang="en-CA" dirty="0" err="1" smtClean="0"/>
              <a:t>Autres</a:t>
            </a:r>
            <a:r>
              <a:rPr lang="en-CA" dirty="0" smtClean="0"/>
              <a:t> certifications</a:t>
            </a:r>
            <a:endParaRPr lang="fr-CA" dirty="0"/>
          </a:p>
        </p:txBody>
      </p:sp>
      <p:sp>
        <p:nvSpPr>
          <p:cNvPr id="5" name="Sous-titre 4"/>
          <p:cNvSpPr>
            <a:spLocks noGrp="1"/>
          </p:cNvSpPr>
          <p:nvPr>
            <p:ph type="subTitle" idx="4294967295"/>
            <p:custDataLst>
              <p:tags r:id="rId2"/>
            </p:custDataLst>
          </p:nvPr>
        </p:nvSpPr>
        <p:spPr>
          <a:xfrm>
            <a:off x="323528" y="2852936"/>
            <a:ext cx="8286998" cy="1424161"/>
          </a:xfrm>
          <a:solidFill>
            <a:schemeClr val="bg2">
              <a:lumMod val="90000"/>
            </a:schemeClr>
          </a:solidFill>
        </p:spPr>
        <p:txBody>
          <a:bodyPr/>
          <a:lstStyle/>
          <a:p>
            <a:pPr algn="r">
              <a:buNone/>
            </a:pPr>
            <a:r>
              <a:rPr lang="en-CA" dirty="0" smtClean="0">
                <a:solidFill>
                  <a:schemeClr val="bg2">
                    <a:lumMod val="25000"/>
                  </a:schemeClr>
                </a:solidFill>
                <a:latin typeface="Arial" pitchFamily="34" charset="0"/>
                <a:cs typeface="Arial" pitchFamily="34" charset="0"/>
              </a:rPr>
              <a:t>Qui </a:t>
            </a:r>
            <a:r>
              <a:rPr lang="en-CA" dirty="0" err="1" smtClean="0">
                <a:solidFill>
                  <a:schemeClr val="bg2">
                    <a:lumMod val="25000"/>
                  </a:schemeClr>
                </a:solidFill>
                <a:latin typeface="Arial" pitchFamily="34" charset="0"/>
                <a:cs typeface="Arial" pitchFamily="34" charset="0"/>
              </a:rPr>
              <a:t>paie</a:t>
            </a:r>
            <a:r>
              <a:rPr lang="en-CA" dirty="0" smtClean="0">
                <a:solidFill>
                  <a:schemeClr val="bg2">
                    <a:lumMod val="25000"/>
                  </a:schemeClr>
                </a:solidFill>
                <a:latin typeface="Arial" pitchFamily="34" charset="0"/>
                <a:cs typeface="Arial" pitchFamily="34" charset="0"/>
              </a:rPr>
              <a:t> la note en </a:t>
            </a:r>
            <a:r>
              <a:rPr lang="en-CA" dirty="0" err="1" smtClean="0">
                <a:solidFill>
                  <a:schemeClr val="bg2">
                    <a:lumMod val="25000"/>
                  </a:schemeClr>
                </a:solidFill>
                <a:latin typeface="Arial" pitchFamily="34" charset="0"/>
                <a:cs typeface="Arial" pitchFamily="34" charset="0"/>
              </a:rPr>
              <a:t>cas</a:t>
            </a:r>
            <a:r>
              <a:rPr lang="en-CA" dirty="0" smtClean="0">
                <a:solidFill>
                  <a:schemeClr val="bg2">
                    <a:lumMod val="25000"/>
                  </a:schemeClr>
                </a:solidFill>
                <a:latin typeface="Arial" pitchFamily="34" charset="0"/>
                <a:cs typeface="Arial" pitchFamily="34" charset="0"/>
              </a:rPr>
              <a:t> de </a:t>
            </a:r>
            <a:r>
              <a:rPr lang="en-CA" dirty="0" err="1" smtClean="0">
                <a:solidFill>
                  <a:schemeClr val="bg2">
                    <a:lumMod val="25000"/>
                  </a:schemeClr>
                </a:solidFill>
                <a:latin typeface="Arial" pitchFamily="34" charset="0"/>
                <a:cs typeface="Arial" pitchFamily="34" charset="0"/>
              </a:rPr>
              <a:t>feu</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ou</a:t>
            </a:r>
            <a:r>
              <a:rPr lang="en-CA" dirty="0" smtClean="0">
                <a:solidFill>
                  <a:schemeClr val="bg2">
                    <a:lumMod val="25000"/>
                  </a:schemeClr>
                </a:solidFill>
                <a:latin typeface="Arial" pitchFamily="34" charset="0"/>
                <a:cs typeface="Arial" pitchFamily="34" charset="0"/>
              </a:rPr>
              <a:t> destruction des </a:t>
            </a:r>
            <a:r>
              <a:rPr lang="en-CA" dirty="0" err="1" smtClean="0">
                <a:solidFill>
                  <a:schemeClr val="bg2">
                    <a:lumMod val="25000"/>
                  </a:schemeClr>
                </a:solidFill>
                <a:latin typeface="Arial" pitchFamily="34" charset="0"/>
                <a:cs typeface="Arial" pitchFamily="34" charset="0"/>
              </a:rPr>
              <a:t>appareils</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domestiques</a:t>
            </a:r>
            <a:r>
              <a:rPr lang="en-CA" dirty="0" smtClean="0">
                <a:solidFill>
                  <a:schemeClr val="bg2">
                    <a:lumMod val="25000"/>
                  </a:schemeClr>
                </a:solidFill>
              </a:rPr>
              <a:t>?</a:t>
            </a:r>
            <a:endParaRPr lang="fr-CA" dirty="0" smtClean="0">
              <a:solidFill>
                <a:schemeClr val="bg2">
                  <a:lumMod val="25000"/>
                </a:schemeClr>
              </a:solidFill>
            </a:endParaRPr>
          </a:p>
          <a:p>
            <a:endParaRPr lang="fr-CA"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fr-CA" dirty="0" smtClean="0"/>
              <a:t>Certification accrédité</a:t>
            </a:r>
            <a:endParaRPr lang="fr-CA" dirty="0"/>
          </a:p>
        </p:txBody>
      </p:sp>
      <p:sp>
        <p:nvSpPr>
          <p:cNvPr id="6" name="Espace réservé du texte 5"/>
          <p:cNvSpPr>
            <a:spLocks noGrp="1"/>
          </p:cNvSpPr>
          <p:nvPr>
            <p:ph type="body" idx="1"/>
            <p:custDataLst>
              <p:tags r:id="rId2"/>
            </p:custDataLst>
          </p:nvPr>
        </p:nvSpPr>
        <p:spPr/>
        <p:txBody>
          <a:bodyPr/>
          <a:lstStyle/>
          <a:p>
            <a:r>
              <a:rPr lang="en-CA" dirty="0" err="1" smtClean="0">
                <a:latin typeface="Arial" pitchFamily="34" charset="0"/>
                <a:cs typeface="Arial" pitchFamily="34" charset="0"/>
              </a:rPr>
              <a:t>Mesures</a:t>
            </a:r>
            <a:r>
              <a:rPr lang="en-CA" dirty="0" smtClean="0">
                <a:latin typeface="Arial" pitchFamily="34" charset="0"/>
                <a:cs typeface="Arial" pitchFamily="34" charset="0"/>
              </a:rPr>
              <a:t> Canada </a:t>
            </a:r>
            <a:endParaRPr lang="fr-CA" dirty="0">
              <a:latin typeface="Arial" pitchFamily="34" charset="0"/>
              <a:cs typeface="Arial" pitchFamily="34" charset="0"/>
            </a:endParaRPr>
          </a:p>
        </p:txBody>
      </p:sp>
      <p:sp>
        <p:nvSpPr>
          <p:cNvPr id="7" name="Espace réservé du texte 6"/>
          <p:cNvSpPr>
            <a:spLocks noGrp="1"/>
          </p:cNvSpPr>
          <p:nvPr>
            <p:ph type="body" sz="half" idx="3"/>
            <p:custDataLst>
              <p:tags r:id="rId3"/>
            </p:custDataLst>
          </p:nvPr>
        </p:nvSpPr>
        <p:spPr/>
        <p:txBody>
          <a:bodyPr/>
          <a:lstStyle/>
          <a:p>
            <a:r>
              <a:rPr lang="en-CA" dirty="0" err="1" smtClean="0">
                <a:latin typeface="Arial" pitchFamily="34" charset="0"/>
                <a:cs typeface="Arial" pitchFamily="34" charset="0"/>
              </a:rPr>
              <a:t>Régie</a:t>
            </a:r>
            <a:r>
              <a:rPr lang="en-CA" dirty="0" smtClean="0">
                <a:latin typeface="Arial" pitchFamily="34" charset="0"/>
                <a:cs typeface="Arial" pitchFamily="34" charset="0"/>
              </a:rPr>
              <a:t> du </a:t>
            </a:r>
            <a:r>
              <a:rPr lang="en-CA" dirty="0" err="1" smtClean="0">
                <a:latin typeface="Arial" pitchFamily="34" charset="0"/>
                <a:cs typeface="Arial" pitchFamily="34" charset="0"/>
              </a:rPr>
              <a:t>bâtiment</a:t>
            </a:r>
            <a:r>
              <a:rPr lang="en-CA" dirty="0" smtClean="0">
                <a:latin typeface="Arial" pitchFamily="34" charset="0"/>
                <a:cs typeface="Arial" pitchFamily="34" charset="0"/>
              </a:rPr>
              <a:t>   </a:t>
            </a:r>
            <a:r>
              <a:rPr lang="en-CA" sz="4000" dirty="0" smtClean="0">
                <a:solidFill>
                  <a:srgbClr val="FF0000"/>
                </a:solidFill>
                <a:latin typeface="Bradley Hand ITC" pitchFamily="66" charset="0"/>
                <a:cs typeface="Arial" pitchFamily="34" charset="0"/>
              </a:rPr>
              <a:t>X</a:t>
            </a:r>
            <a:endParaRPr lang="fr-CA" sz="4000" dirty="0">
              <a:solidFill>
                <a:srgbClr val="FF0000"/>
              </a:solidFill>
              <a:latin typeface="Bradley Hand ITC" pitchFamily="66" charset="0"/>
              <a:cs typeface="Arial" pitchFamily="34" charset="0"/>
            </a:endParaRPr>
          </a:p>
        </p:txBody>
      </p:sp>
      <p:pic>
        <p:nvPicPr>
          <p:cNvPr id="11" name="Espace réservé du contenu 10" descr="csa.gif"/>
          <p:cNvPicPr>
            <a:picLocks noGrp="1" noChangeAspect="1"/>
          </p:cNvPicPr>
          <p:nvPr>
            <p:ph sz="quarter" idx="4"/>
            <p:custDataLst>
              <p:tags r:id="rId4"/>
            </p:custDataLst>
          </p:nvPr>
        </p:nvPicPr>
        <p:blipFill>
          <a:blip r:embed="rId13" cstate="print"/>
          <a:stretch>
            <a:fillRect/>
          </a:stretch>
        </p:blipFill>
        <p:spPr>
          <a:xfrm>
            <a:off x="4860032" y="2564904"/>
            <a:ext cx="1066800" cy="1143000"/>
          </a:xfrm>
        </p:spPr>
      </p:pic>
      <p:pic>
        <p:nvPicPr>
          <p:cNvPr id="10" name="Espace réservé du contenu 3" descr="Maple leaf logo.jpg"/>
          <p:cNvPicPr>
            <a:picLocks noGrp="1" noChangeAspect="1"/>
          </p:cNvPicPr>
          <p:nvPr>
            <p:ph sz="quarter" idx="2"/>
            <p:custDataLst>
              <p:tags r:id="rId5"/>
            </p:custDataLst>
          </p:nvPr>
        </p:nvPicPr>
        <p:blipFill>
          <a:blip r:embed="rId14" cstate="print"/>
          <a:stretch>
            <a:fillRect/>
          </a:stretch>
        </p:blipFill>
        <p:spPr>
          <a:xfrm>
            <a:off x="1562894" y="3542506"/>
            <a:ext cx="1828800" cy="1790700"/>
          </a:xfrm>
        </p:spPr>
      </p:pic>
      <p:pic>
        <p:nvPicPr>
          <p:cNvPr id="12" name="Image 11" descr="ul.gif"/>
          <p:cNvPicPr>
            <a:picLocks noChangeAspect="1"/>
          </p:cNvPicPr>
          <p:nvPr>
            <p:custDataLst>
              <p:tags r:id="rId6"/>
            </p:custDataLst>
          </p:nvPr>
        </p:nvPicPr>
        <p:blipFill>
          <a:blip r:embed="rId15" cstate="print"/>
          <a:stretch>
            <a:fillRect/>
          </a:stretch>
        </p:blipFill>
        <p:spPr>
          <a:xfrm>
            <a:off x="4427984" y="4077072"/>
            <a:ext cx="1323975" cy="1143000"/>
          </a:xfrm>
          <a:prstGeom prst="rect">
            <a:avLst/>
          </a:prstGeom>
        </p:spPr>
      </p:pic>
      <p:pic>
        <p:nvPicPr>
          <p:cNvPr id="13" name="Image 12" descr="ulc.gif"/>
          <p:cNvPicPr>
            <a:picLocks noChangeAspect="1"/>
          </p:cNvPicPr>
          <p:nvPr>
            <p:custDataLst>
              <p:tags r:id="rId7"/>
            </p:custDataLst>
          </p:nvPr>
        </p:nvPicPr>
        <p:blipFill>
          <a:blip r:embed="rId16" cstate="print"/>
          <a:stretch>
            <a:fillRect/>
          </a:stretch>
        </p:blipFill>
        <p:spPr>
          <a:xfrm>
            <a:off x="6444208" y="3573016"/>
            <a:ext cx="1114425" cy="1143000"/>
          </a:xfrm>
          <a:prstGeom prst="rect">
            <a:avLst/>
          </a:prstGeom>
        </p:spPr>
      </p:pic>
      <p:sp>
        <p:nvSpPr>
          <p:cNvPr id="67586" name="Rectangle 2"/>
          <p:cNvSpPr>
            <a:spLocks noChangeArrowheads="1"/>
          </p:cNvSpPr>
          <p:nvPr>
            <p:custDataLst>
              <p:tags r:id="rId8"/>
            </p:custDataLst>
          </p:nvPr>
        </p:nvSpPr>
        <p:spPr bwMode="auto">
          <a:xfrm>
            <a:off x="6084168" y="2636912"/>
            <a:ext cx="61156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4800" b="1" i="0" u="none" strike="noStrike" cap="none" normalizeH="0" baseline="0" dirty="0" smtClean="0">
                <a:ln>
                  <a:noFill/>
                </a:ln>
                <a:solidFill>
                  <a:srgbClr val="FF0000"/>
                </a:solidFill>
                <a:effectLst/>
                <a:latin typeface="Bradley Hand ITC" pitchFamily="66" charset="0"/>
                <a:ea typeface="Batang" pitchFamily="18" charset="-127"/>
                <a:cs typeface="Times New Roman" pitchFamily="18" charset="0"/>
              </a:rPr>
              <a:t>X</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7" name="Rectangle 3"/>
          <p:cNvSpPr>
            <a:spLocks noChangeArrowheads="1"/>
          </p:cNvSpPr>
          <p:nvPr>
            <p:custDataLst>
              <p:tags r:id="rId9"/>
            </p:custDataLst>
          </p:nvPr>
        </p:nvSpPr>
        <p:spPr bwMode="auto">
          <a:xfrm>
            <a:off x="7740352" y="3789040"/>
            <a:ext cx="61156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4800" b="1" i="0" u="none" strike="noStrike" cap="none" normalizeH="0" baseline="0" dirty="0" smtClean="0">
                <a:ln>
                  <a:noFill/>
                </a:ln>
                <a:solidFill>
                  <a:srgbClr val="FF0000"/>
                </a:solidFill>
                <a:effectLst/>
                <a:latin typeface="Bradley Hand ITC" pitchFamily="66" charset="0"/>
                <a:ea typeface="Batang" pitchFamily="18" charset="-127"/>
                <a:cs typeface="Times New Roman" pitchFamily="18" charset="0"/>
              </a:rPr>
              <a:t>X</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7588" name="Rectangle 4"/>
          <p:cNvSpPr>
            <a:spLocks noChangeArrowheads="1"/>
          </p:cNvSpPr>
          <p:nvPr>
            <p:custDataLst>
              <p:tags r:id="rId10"/>
            </p:custDataLst>
          </p:nvPr>
        </p:nvSpPr>
        <p:spPr bwMode="auto">
          <a:xfrm>
            <a:off x="5940152" y="4509120"/>
            <a:ext cx="61156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4800" b="1" i="0" u="none" strike="noStrike" cap="none" normalizeH="0" baseline="0" dirty="0" smtClean="0">
                <a:ln>
                  <a:noFill/>
                </a:ln>
                <a:solidFill>
                  <a:srgbClr val="FF0000"/>
                </a:solidFill>
                <a:effectLst/>
                <a:latin typeface="Bradley Hand ITC" pitchFamily="66" charset="0"/>
                <a:ea typeface="Batang" pitchFamily="18" charset="-127"/>
                <a:cs typeface="Times New Roman" pitchFamily="18" charset="0"/>
              </a:rPr>
              <a:t>X</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 name="Image 13" descr="approuvé.jpg"/>
          <p:cNvPicPr>
            <a:picLocks noChangeAspect="1"/>
          </p:cNvPicPr>
          <p:nvPr>
            <p:custDataLst>
              <p:tags r:id="rId11"/>
            </p:custDataLst>
          </p:nvPr>
        </p:nvPicPr>
        <p:blipFill>
          <a:blip r:embed="rId17" cstate="print"/>
          <a:stretch>
            <a:fillRect/>
          </a:stretch>
        </p:blipFill>
        <p:spPr>
          <a:xfrm>
            <a:off x="2555776" y="2492896"/>
            <a:ext cx="800100" cy="800100"/>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custDataLst>
              <p:tags r:id="rId1"/>
            </p:custDataLst>
          </p:nvPr>
        </p:nvSpPr>
        <p:spPr/>
        <p:txBody>
          <a:bodyPr>
            <a:normAutofit/>
          </a:bodyPr>
          <a:lstStyle/>
          <a:p>
            <a:r>
              <a:rPr lang="en-CA" dirty="0" smtClean="0"/>
              <a:t>Assurance habitation</a:t>
            </a:r>
            <a:endParaRPr lang="fr-CA" dirty="0"/>
          </a:p>
        </p:txBody>
      </p:sp>
      <p:pic>
        <p:nvPicPr>
          <p:cNvPr id="11" name="Espace réservé du contenu 10" descr="CI feu.jpg"/>
          <p:cNvPicPr>
            <a:picLocks noGrp="1" noChangeAspect="1"/>
          </p:cNvPicPr>
          <p:nvPr>
            <p:ph sz="half" idx="1"/>
            <p:custDataLst>
              <p:tags r:id="rId2"/>
            </p:custDataLst>
          </p:nvPr>
        </p:nvPicPr>
        <p:blipFill>
          <a:blip r:embed="rId6" cstate="print"/>
          <a:stretch>
            <a:fillRect/>
          </a:stretch>
        </p:blipFill>
        <p:spPr>
          <a:xfrm>
            <a:off x="971322" y="2132856"/>
            <a:ext cx="3041449" cy="2828875"/>
          </a:xfrm>
        </p:spPr>
      </p:pic>
      <p:pic>
        <p:nvPicPr>
          <p:cNvPr id="12" name="Espace réservé du contenu 11" descr="CI brulé.jpg"/>
          <p:cNvPicPr>
            <a:picLocks noGrp="1" noChangeAspect="1"/>
          </p:cNvPicPr>
          <p:nvPr>
            <p:ph sz="half" idx="2"/>
            <p:custDataLst>
              <p:tags r:id="rId3"/>
            </p:custDataLst>
          </p:nvPr>
        </p:nvPicPr>
        <p:blipFill>
          <a:blip r:embed="rId7" cstate="print"/>
          <a:stretch>
            <a:fillRect/>
          </a:stretch>
        </p:blipFill>
        <p:spPr>
          <a:xfrm>
            <a:off x="4375308" y="2204864"/>
            <a:ext cx="3814082" cy="2856880"/>
          </a:xfrm>
        </p:spPr>
      </p:pic>
      <p:sp>
        <p:nvSpPr>
          <p:cNvPr id="5" name="Rectangle 4"/>
          <p:cNvSpPr/>
          <p:nvPr>
            <p:custDataLst>
              <p:tags r:id="rId4"/>
            </p:custDataLst>
          </p:nvPr>
        </p:nvSpPr>
        <p:spPr>
          <a:xfrm>
            <a:off x="323528" y="5157192"/>
            <a:ext cx="8424936" cy="1200329"/>
          </a:xfrm>
          <a:prstGeom prst="rect">
            <a:avLst/>
          </a:prstGeom>
        </p:spPr>
        <p:txBody>
          <a:bodyPr wrap="square">
            <a:spAutoFit/>
          </a:bodyPr>
          <a:lstStyle/>
          <a:p>
            <a:r>
              <a:rPr lang="fr-CA" dirty="0" smtClean="0">
                <a:latin typeface="Arial" pitchFamily="34" charset="0"/>
                <a:cs typeface="Arial" pitchFamily="34" charset="0"/>
              </a:rPr>
              <a:t>Les feux seraient causés par des </a:t>
            </a:r>
            <a:r>
              <a:rPr lang="fr-CA" b="1" dirty="0" smtClean="0">
                <a:latin typeface="Arial" pitchFamily="34" charset="0"/>
                <a:cs typeface="Arial" pitchFamily="34" charset="0"/>
              </a:rPr>
              <a:t>arcs électriques </a:t>
            </a:r>
            <a:r>
              <a:rPr lang="fr-CA" dirty="0" smtClean="0">
                <a:latin typeface="Arial" pitchFamily="34" charset="0"/>
                <a:cs typeface="Arial" pitchFamily="34" charset="0"/>
              </a:rPr>
              <a:t>dus, entre autres, à une </a:t>
            </a:r>
            <a:r>
              <a:rPr lang="fr-CA" b="1" dirty="0" smtClean="0">
                <a:latin typeface="Arial" pitchFamily="34" charset="0"/>
                <a:cs typeface="Arial" pitchFamily="34" charset="0"/>
              </a:rPr>
              <a:t>mauvaise installation</a:t>
            </a:r>
            <a:r>
              <a:rPr lang="fr-CA" dirty="0" smtClean="0">
                <a:latin typeface="Arial" pitchFamily="34" charset="0"/>
                <a:cs typeface="Arial" pitchFamily="34" charset="0"/>
              </a:rPr>
              <a:t>, et par les </a:t>
            </a:r>
            <a:r>
              <a:rPr lang="fr-CA" b="1" dirty="0" smtClean="0">
                <a:latin typeface="Arial" pitchFamily="34" charset="0"/>
                <a:cs typeface="Arial" pitchFamily="34" charset="0"/>
              </a:rPr>
              <a:t>constantes vibrations </a:t>
            </a:r>
            <a:r>
              <a:rPr lang="fr-CA" dirty="0" smtClean="0">
                <a:latin typeface="Arial" pitchFamily="34" charset="0"/>
                <a:cs typeface="Arial" pitchFamily="34" charset="0"/>
              </a:rPr>
              <a:t>ainsi que la </a:t>
            </a:r>
            <a:r>
              <a:rPr lang="fr-CA" b="1" dirty="0" smtClean="0">
                <a:latin typeface="Arial" pitchFamily="34" charset="0"/>
                <a:cs typeface="Arial" pitchFamily="34" charset="0"/>
              </a:rPr>
              <a:t>corrosion accélérée </a:t>
            </a:r>
            <a:r>
              <a:rPr lang="fr-CA" dirty="0" smtClean="0">
                <a:latin typeface="Arial" pitchFamily="34" charset="0"/>
                <a:cs typeface="Arial" pitchFamily="34" charset="0"/>
              </a:rPr>
              <a:t>provoquée par les </a:t>
            </a:r>
            <a:r>
              <a:rPr lang="fr-CA" b="1" dirty="0" smtClean="0">
                <a:latin typeface="Arial" pitchFamily="34" charset="0"/>
                <a:cs typeface="Arial" pitchFamily="34" charset="0"/>
              </a:rPr>
              <a:t>milliards de pulsations filaires et aériennes de micro-ondes </a:t>
            </a:r>
            <a:r>
              <a:rPr lang="fr-CA" dirty="0" smtClean="0">
                <a:latin typeface="Arial" pitchFamily="34" charset="0"/>
                <a:cs typeface="Arial" pitchFamily="34" charset="0"/>
              </a:rPr>
              <a:t>émises et captées annuellement par les compteurs intelligents.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St-Léonard (Québec)</a:t>
            </a:r>
            <a:endParaRPr lang="fr-CA" dirty="0"/>
          </a:p>
        </p:txBody>
      </p:sp>
      <p:pic>
        <p:nvPicPr>
          <p:cNvPr id="7" name="Espace réservé du contenu 6" descr="st-léonard.png"/>
          <p:cNvPicPr>
            <a:picLocks noGrp="1" noChangeAspect="1"/>
          </p:cNvPicPr>
          <p:nvPr>
            <p:ph idx="1"/>
            <p:custDataLst>
              <p:tags r:id="rId2"/>
            </p:custDataLst>
          </p:nvPr>
        </p:nvPicPr>
        <p:blipFill>
          <a:blip r:embed="rId5" cstate="print"/>
          <a:stretch>
            <a:fillRect/>
          </a:stretch>
        </p:blipFill>
        <p:spPr>
          <a:xfrm>
            <a:off x="683568" y="1942638"/>
            <a:ext cx="7200800" cy="4050451"/>
          </a:xfrm>
        </p:spPr>
      </p:pic>
      <p:sp>
        <p:nvSpPr>
          <p:cNvPr id="8" name="Rectangle 7"/>
          <p:cNvSpPr/>
          <p:nvPr>
            <p:custDataLst>
              <p:tags r:id="rId3"/>
            </p:custDataLst>
          </p:nvPr>
        </p:nvSpPr>
        <p:spPr>
          <a:xfrm>
            <a:off x="467544" y="6021288"/>
            <a:ext cx="7704856" cy="646331"/>
          </a:xfrm>
          <a:prstGeom prst="rect">
            <a:avLst/>
          </a:prstGeom>
        </p:spPr>
        <p:txBody>
          <a:bodyPr wrap="square">
            <a:spAutoFit/>
          </a:bodyPr>
          <a:lstStyle/>
          <a:p>
            <a:r>
              <a:rPr lang="fr-CA" dirty="0" smtClean="0"/>
              <a:t>http://tvanouvelles.ca/lcn/infos/national/archives/2013/11/20131106-045307.html</a:t>
            </a:r>
            <a:endParaRPr lang="fr-CA"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err="1" smtClean="0"/>
              <a:t>Colombie-Britannique</a:t>
            </a:r>
            <a:endParaRPr lang="fr-CA" dirty="0"/>
          </a:p>
        </p:txBody>
      </p:sp>
      <p:pic>
        <p:nvPicPr>
          <p:cNvPr id="7" name="Espace réservé du contenu 6" descr="Mission-BC-meter-fire.jpg"/>
          <p:cNvPicPr>
            <a:picLocks noGrp="1" noChangeAspect="1"/>
          </p:cNvPicPr>
          <p:nvPr>
            <p:ph idx="1"/>
            <p:custDataLst>
              <p:tags r:id="rId2"/>
            </p:custDataLst>
          </p:nvPr>
        </p:nvPicPr>
        <p:blipFill>
          <a:blip r:embed="rId5" cstate="print"/>
          <a:stretch>
            <a:fillRect/>
          </a:stretch>
        </p:blipFill>
        <p:spPr>
          <a:xfrm>
            <a:off x="1333879" y="2060848"/>
            <a:ext cx="5902417" cy="3771414"/>
          </a:xfrm>
        </p:spPr>
      </p:pic>
      <p:sp>
        <p:nvSpPr>
          <p:cNvPr id="8" name="Rectangle 7"/>
          <p:cNvSpPr/>
          <p:nvPr>
            <p:custDataLst>
              <p:tags r:id="rId3"/>
            </p:custDataLst>
          </p:nvPr>
        </p:nvSpPr>
        <p:spPr>
          <a:xfrm>
            <a:off x="323528" y="5949280"/>
            <a:ext cx="8568952" cy="646331"/>
          </a:xfrm>
          <a:prstGeom prst="rect">
            <a:avLst/>
          </a:prstGeom>
        </p:spPr>
        <p:txBody>
          <a:bodyPr wrap="square">
            <a:spAutoFit/>
          </a:bodyPr>
          <a:lstStyle/>
          <a:p>
            <a:r>
              <a:rPr lang="fr-CA" dirty="0" smtClean="0">
                <a:latin typeface="Arial" pitchFamily="34" charset="0"/>
                <a:cs typeface="Arial" pitchFamily="34" charset="0"/>
              </a:rPr>
              <a:t>L’incendie de cette maison de Mission, en Colombie-Britannique, a débuté sous le socle du compteur intelligent installé la veille. (Ian Lindsay/</a:t>
            </a:r>
            <a:r>
              <a:rPr lang="fr-CA" dirty="0" err="1" smtClean="0">
                <a:latin typeface="Arial" pitchFamily="34" charset="0"/>
                <a:cs typeface="Arial" pitchFamily="34" charset="0"/>
              </a:rPr>
              <a:t>VancouverSun</a:t>
            </a:r>
            <a:r>
              <a:rPr lang="fr-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meter fire appliences.jpg"/>
          <p:cNvPicPr>
            <a:picLocks noGrp="1" noChangeAspect="1"/>
          </p:cNvPicPr>
          <p:nvPr>
            <p:ph idx="4294967295"/>
            <p:custDataLst>
              <p:tags r:id="rId1"/>
            </p:custDataLst>
          </p:nvPr>
        </p:nvPicPr>
        <p:blipFill>
          <a:blip r:embed="rId3" cstate="print"/>
          <a:stretch>
            <a:fillRect/>
          </a:stretch>
        </p:blipFill>
        <p:spPr>
          <a:xfrm>
            <a:off x="1" y="0"/>
            <a:ext cx="9203292" cy="68580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eter fire arching.jpg"/>
          <p:cNvPicPr>
            <a:picLocks noChangeAspect="1"/>
          </p:cNvPicPr>
          <p:nvPr>
            <p:custDataLst>
              <p:tags r:id="rId1"/>
            </p:custDataLst>
          </p:nvPr>
        </p:nvPicPr>
        <p:blipFill>
          <a:blip r:embed="rId3" cstate="print"/>
          <a:stretch>
            <a:fillRect/>
          </a:stretch>
        </p:blipFill>
        <p:spPr>
          <a:xfrm>
            <a:off x="1846" y="0"/>
            <a:ext cx="9140307" cy="68580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eter fire comparison.jpg"/>
          <p:cNvPicPr>
            <a:picLocks noChangeAspect="1"/>
          </p:cNvPicPr>
          <p:nvPr>
            <p:custDataLst>
              <p:tags r:id="rId1"/>
            </p:custDataLst>
          </p:nvPr>
        </p:nvPicPr>
        <p:blipFill>
          <a:blip r:embed="rId3" cstate="print"/>
          <a:stretch>
            <a:fillRect/>
          </a:stretch>
        </p:blipFill>
        <p:spPr>
          <a:xfrm>
            <a:off x="1892" y="0"/>
            <a:ext cx="9140215" cy="68580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eter fire chicago.jpg"/>
          <p:cNvPicPr>
            <a:picLocks noChangeAspect="1"/>
          </p:cNvPicPr>
          <p:nvPr>
            <p:custDataLst>
              <p:tags r:id="rId1"/>
            </p:custDataLst>
          </p:nvPr>
        </p:nvPicPr>
        <p:blipFill>
          <a:blip r:embed="rId3" cstate="print"/>
          <a:stretch>
            <a:fillRect/>
          </a:stretch>
        </p:blipFill>
        <p:spPr>
          <a:xfrm>
            <a:off x="0" y="1362"/>
            <a:ext cx="9144000" cy="6855275"/>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meter fire sage.jpg"/>
          <p:cNvPicPr>
            <a:picLocks noChangeAspect="1"/>
          </p:cNvPicPr>
          <p:nvPr>
            <p:custDataLst>
              <p:tags r:id="rId1"/>
            </p:custDataLst>
          </p:nvPr>
        </p:nvPicPr>
        <p:blipFill>
          <a:blip r:embed="rId3" cstate="print"/>
          <a:stretch>
            <a:fillRect/>
          </a:stretch>
        </p:blipFill>
        <p:spPr>
          <a:xfrm>
            <a:off x="1846" y="0"/>
            <a:ext cx="9140307" cy="68580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Recommendations du </a:t>
            </a:r>
            <a:r>
              <a:rPr lang="en-CA" dirty="0" err="1" smtClean="0"/>
              <a:t>manufacturier</a:t>
            </a:r>
            <a:endParaRPr lang="fr-CA" dirty="0"/>
          </a:p>
        </p:txBody>
      </p:sp>
      <p:sp>
        <p:nvSpPr>
          <p:cNvPr id="3" name="Espace réservé du contenu 2"/>
          <p:cNvSpPr>
            <a:spLocks noGrp="1"/>
          </p:cNvSpPr>
          <p:nvPr>
            <p:ph sz="half" idx="1"/>
            <p:custDataLst>
              <p:tags r:id="rId2"/>
            </p:custDataLst>
          </p:nvPr>
        </p:nvSpPr>
        <p:spPr/>
        <p:txBody>
          <a:bodyPr/>
          <a:lstStyle/>
          <a:p>
            <a:endParaRPr lang="en-CA" dirty="0" smtClean="0"/>
          </a:p>
          <a:p>
            <a:r>
              <a:rPr lang="en-CA" dirty="0" err="1" smtClean="0">
                <a:latin typeface="Arial" pitchFamily="34" charset="0"/>
                <a:cs typeface="Arial" pitchFamily="34" charset="0"/>
              </a:rPr>
              <a:t>Garder</a:t>
            </a:r>
            <a:r>
              <a:rPr lang="en-CA" dirty="0" smtClean="0">
                <a:latin typeface="Arial" pitchFamily="34" charset="0"/>
                <a:cs typeface="Arial" pitchFamily="34" charset="0"/>
              </a:rPr>
              <a:t> </a:t>
            </a:r>
            <a:r>
              <a:rPr lang="en-CA" dirty="0" err="1" smtClean="0">
                <a:latin typeface="Arial" pitchFamily="34" charset="0"/>
                <a:cs typeface="Arial" pitchFamily="34" charset="0"/>
              </a:rPr>
              <a:t>une</a:t>
            </a:r>
            <a:r>
              <a:rPr lang="en-CA" dirty="0" smtClean="0">
                <a:latin typeface="Arial" pitchFamily="34" charset="0"/>
                <a:cs typeface="Arial" pitchFamily="34" charset="0"/>
              </a:rPr>
              <a:t> distance de 20 cm: 550 000 </a:t>
            </a:r>
            <a:r>
              <a:rPr lang="fr-CA" dirty="0" smtClean="0">
                <a:latin typeface="Arial" pitchFamily="34" charset="0"/>
                <a:cs typeface="Arial" pitchFamily="34" charset="0"/>
              </a:rPr>
              <a:t>µW/m</a:t>
            </a:r>
            <a:r>
              <a:rPr lang="fr-CA" baseline="30000" dirty="0" smtClean="0">
                <a:latin typeface="Arial" pitchFamily="34" charset="0"/>
                <a:cs typeface="Arial" pitchFamily="34" charset="0"/>
              </a:rPr>
              <a:t>2</a:t>
            </a:r>
            <a:r>
              <a:rPr lang="fr-CA" dirty="0" smtClean="0"/>
              <a:t> </a:t>
            </a:r>
          </a:p>
          <a:p>
            <a:pPr>
              <a:buNone/>
            </a:pPr>
            <a:endParaRPr lang="en-CA" dirty="0" smtClean="0">
              <a:latin typeface="Arial" pitchFamily="34" charset="0"/>
              <a:cs typeface="Arial" pitchFamily="34" charset="0"/>
            </a:endParaRPr>
          </a:p>
          <a:p>
            <a:pPr>
              <a:buNone/>
            </a:pPr>
            <a:endParaRPr lang="en-CA" dirty="0" smtClean="0">
              <a:latin typeface="Arial" pitchFamily="34" charset="0"/>
              <a:cs typeface="Arial" pitchFamily="34" charset="0"/>
            </a:endParaRPr>
          </a:p>
          <a:p>
            <a:r>
              <a:rPr lang="en-CA" dirty="0" smtClean="0">
                <a:latin typeface="Arial" pitchFamily="34" charset="0"/>
                <a:cs typeface="Arial" pitchFamily="34" charset="0"/>
              </a:rPr>
              <a:t>Ne pas installer en </a:t>
            </a:r>
            <a:r>
              <a:rPr lang="en-CA" dirty="0" err="1" smtClean="0">
                <a:latin typeface="Arial" pitchFamily="34" charset="0"/>
                <a:cs typeface="Arial" pitchFamily="34" charset="0"/>
              </a:rPr>
              <a:t>groupe</a:t>
            </a:r>
            <a:r>
              <a:rPr lang="en-CA" dirty="0" smtClean="0">
                <a:latin typeface="Arial" pitchFamily="34" charset="0"/>
                <a:cs typeface="Arial" pitchFamily="34" charset="0"/>
              </a:rPr>
              <a:t>.</a:t>
            </a:r>
            <a:endParaRPr lang="fr-CA" dirty="0">
              <a:latin typeface="Arial" pitchFamily="34" charset="0"/>
              <a:cs typeface="Arial" pitchFamily="34" charset="0"/>
            </a:endParaRPr>
          </a:p>
        </p:txBody>
      </p:sp>
      <p:pic>
        <p:nvPicPr>
          <p:cNvPr id="5" name="Espace réservé du contenu 4" descr="CI multi.jpg"/>
          <p:cNvPicPr>
            <a:picLocks noGrp="1" noChangeAspect="1"/>
          </p:cNvPicPr>
          <p:nvPr>
            <p:ph sz="half" idx="2"/>
            <p:custDataLst>
              <p:tags r:id="rId3"/>
            </p:custDataLst>
          </p:nvPr>
        </p:nvPicPr>
        <p:blipFill>
          <a:blip r:embed="rId5" cstate="print"/>
          <a:stretch>
            <a:fillRect/>
          </a:stretch>
        </p:blipFill>
        <p:spPr>
          <a:xfrm>
            <a:off x="4795439" y="2852936"/>
            <a:ext cx="3672021" cy="2520280"/>
          </a:xfr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Quelle</a:t>
            </a:r>
            <a:r>
              <a:rPr lang="en-CA" dirty="0" smtClean="0"/>
              <a:t> distance?</a:t>
            </a:r>
            <a:endParaRPr lang="fr-CA" dirty="0"/>
          </a:p>
        </p:txBody>
      </p:sp>
      <p:pic>
        <p:nvPicPr>
          <p:cNvPr id="5" name="Espace réservé du contenu 4" descr="compteurs en ligne.jpg"/>
          <p:cNvPicPr>
            <a:picLocks noGrp="1" noChangeAspect="1"/>
          </p:cNvPicPr>
          <p:nvPr>
            <p:ph sz="half" idx="1"/>
            <p:custDataLst>
              <p:tags r:id="rId2"/>
            </p:custDataLst>
          </p:nvPr>
        </p:nvPicPr>
        <p:blipFill>
          <a:blip r:embed="rId7" cstate="print"/>
          <a:stretch>
            <a:fillRect/>
          </a:stretch>
        </p:blipFill>
        <p:spPr>
          <a:xfrm>
            <a:off x="457200" y="3002559"/>
            <a:ext cx="4038600" cy="2270520"/>
          </a:xfrm>
        </p:spPr>
      </p:pic>
      <p:pic>
        <p:nvPicPr>
          <p:cNvPr id="6" name="Espace réservé du contenu 5" descr="Compteurs Mtl.jpg"/>
          <p:cNvPicPr>
            <a:picLocks noGrp="1" noChangeAspect="1"/>
          </p:cNvPicPr>
          <p:nvPr>
            <p:ph sz="half" idx="2"/>
            <p:custDataLst>
              <p:tags r:id="rId3"/>
            </p:custDataLst>
          </p:nvPr>
        </p:nvPicPr>
        <p:blipFill>
          <a:blip r:embed="rId8" cstate="print"/>
          <a:stretch>
            <a:fillRect/>
          </a:stretch>
        </p:blipFill>
        <p:spPr>
          <a:xfrm>
            <a:off x="5076056" y="2517391"/>
            <a:ext cx="3409958" cy="2999841"/>
          </a:xfrm>
        </p:spPr>
      </p:pic>
      <p:sp>
        <p:nvSpPr>
          <p:cNvPr id="7" name="Rectangle 6"/>
          <p:cNvSpPr/>
          <p:nvPr>
            <p:custDataLst>
              <p:tags r:id="rId4"/>
            </p:custDataLst>
          </p:nvPr>
        </p:nvSpPr>
        <p:spPr>
          <a:xfrm>
            <a:off x="323528" y="5589240"/>
            <a:ext cx="4572000" cy="646331"/>
          </a:xfrm>
          <a:prstGeom prst="rect">
            <a:avLst/>
          </a:prstGeom>
        </p:spPr>
        <p:txBody>
          <a:bodyPr>
            <a:spAutoFit/>
          </a:bodyPr>
          <a:lstStyle/>
          <a:p>
            <a:r>
              <a:rPr lang="fr-CA" dirty="0" smtClean="0">
                <a:latin typeface="Arial" pitchFamily="34" charset="0"/>
                <a:cs typeface="Arial" pitchFamily="34" charset="0"/>
              </a:rPr>
              <a:t>Compteurs dans des condos – tète de lit de l’autre côté du mur. </a:t>
            </a:r>
            <a:endParaRPr lang="fr-CA" dirty="0">
              <a:latin typeface="Arial" pitchFamily="34" charset="0"/>
              <a:cs typeface="Arial" pitchFamily="34" charset="0"/>
            </a:endParaRPr>
          </a:p>
        </p:txBody>
      </p:sp>
      <p:sp>
        <p:nvSpPr>
          <p:cNvPr id="8" name="Rectangle 7"/>
          <p:cNvSpPr/>
          <p:nvPr>
            <p:custDataLst>
              <p:tags r:id="rId5"/>
            </p:custDataLst>
          </p:nvPr>
        </p:nvSpPr>
        <p:spPr>
          <a:xfrm>
            <a:off x="4644008" y="5877272"/>
            <a:ext cx="4309193" cy="369332"/>
          </a:xfrm>
          <a:prstGeom prst="rect">
            <a:avLst/>
          </a:prstGeom>
        </p:spPr>
        <p:txBody>
          <a:bodyPr wrap="none">
            <a:spAutoFit/>
          </a:bodyPr>
          <a:lstStyle/>
          <a:p>
            <a:r>
              <a:rPr lang="fr-CA" dirty="0" smtClean="0">
                <a:latin typeface="Arial" pitchFamily="34" charset="0"/>
                <a:cs typeface="Arial" pitchFamily="34" charset="0"/>
              </a:rPr>
              <a:t>Six compteurs à l’intérieur d’une cuisine</a:t>
            </a:r>
            <a:r>
              <a:rPr lang="fr-CA" dirty="0" smtClean="0"/>
              <a:t>.</a:t>
            </a:r>
            <a:endParaRPr lang="fr-CA"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539552" y="404664"/>
            <a:ext cx="8229600" cy="1143000"/>
          </a:xfrm>
        </p:spPr>
        <p:txBody>
          <a:bodyPr>
            <a:normAutofit fontScale="90000"/>
          </a:bodyPr>
          <a:lstStyle/>
          <a:p>
            <a:r>
              <a:rPr lang="en-CA" dirty="0" smtClean="0"/>
              <a:t>DAS – </a:t>
            </a:r>
            <a:r>
              <a:rPr lang="en-CA" sz="4400" dirty="0" err="1" smtClean="0"/>
              <a:t>Débit</a:t>
            </a:r>
            <a:r>
              <a:rPr lang="en-CA" sz="4400" dirty="0" smtClean="0"/>
              <a:t> </a:t>
            </a:r>
            <a:r>
              <a:rPr lang="en-CA" sz="4400" dirty="0" err="1" smtClean="0"/>
              <a:t>d’absorption</a:t>
            </a:r>
            <a:r>
              <a:rPr lang="en-CA" sz="4400" dirty="0" smtClean="0"/>
              <a:t> </a:t>
            </a:r>
            <a:r>
              <a:rPr lang="en-CA" sz="4400" dirty="0" err="1" smtClean="0"/>
              <a:t>spécifique</a:t>
            </a:r>
            <a:endParaRPr lang="fr-CA" sz="4400" dirty="0"/>
          </a:p>
        </p:txBody>
      </p:sp>
      <p:sp>
        <p:nvSpPr>
          <p:cNvPr id="6" name="Espace réservé du contenu 5"/>
          <p:cNvSpPr>
            <a:spLocks noGrp="1"/>
          </p:cNvSpPr>
          <p:nvPr>
            <p:ph idx="1"/>
            <p:custDataLst>
              <p:tags r:id="rId2"/>
            </p:custDataLst>
          </p:nvPr>
        </p:nvSpPr>
        <p:spPr>
          <a:xfrm>
            <a:off x="467544" y="1628800"/>
            <a:ext cx="8229600" cy="4389120"/>
          </a:xfrm>
        </p:spPr>
        <p:txBody>
          <a:bodyPr>
            <a:noAutofit/>
          </a:bodyPr>
          <a:lstStyle/>
          <a:p>
            <a:r>
              <a:rPr lang="fr-CA" sz="2000" dirty="0" smtClean="0">
                <a:latin typeface="Arial" pitchFamily="34" charset="0"/>
                <a:cs typeface="Arial" pitchFamily="34" charset="0"/>
              </a:rPr>
              <a:t>Hydro-Québec a profité d’une clause échappatoire dans le Cahier des charges sur les normes radioélectriques d'Industrie Canada (25.1 et 25.2) pour ne pas faire le test du DAS (Débit d’absorption spécifique, que tous les cellulaires affichent pour vous avertir la distance minimale à garder entre les parties de votre corps et l’appareil…pendant que </a:t>
            </a:r>
            <a:r>
              <a:rPr lang="fr-CA" sz="2000" b="1" dirty="0" smtClean="0">
                <a:latin typeface="Arial" pitchFamily="34" charset="0"/>
                <a:cs typeface="Arial" pitchFamily="34" charset="0"/>
              </a:rPr>
              <a:t>six minutes </a:t>
            </a:r>
            <a:r>
              <a:rPr lang="fr-CA" sz="2000" dirty="0" smtClean="0">
                <a:latin typeface="Arial" pitchFamily="34" charset="0"/>
                <a:cs typeface="Arial" pitchFamily="34" charset="0"/>
              </a:rPr>
              <a:t>d’utilisation… ), mais </a:t>
            </a:r>
          </a:p>
          <a:p>
            <a:r>
              <a:rPr lang="fr-CA" sz="2000" dirty="0" smtClean="0">
                <a:latin typeface="Arial" pitchFamily="34" charset="0"/>
                <a:cs typeface="Arial" pitchFamily="34" charset="0"/>
              </a:rPr>
              <a:t>nous savons, selon les mesures prises en Californie par les ingénieurs de la firme EPRI (Electric Power </a:t>
            </a:r>
            <a:r>
              <a:rPr lang="fr-CA" sz="2000" dirty="0" err="1" smtClean="0">
                <a:latin typeface="Arial" pitchFamily="34" charset="0"/>
                <a:cs typeface="Arial" pitchFamily="34" charset="0"/>
              </a:rPr>
              <a:t>Research</a:t>
            </a:r>
            <a:r>
              <a:rPr lang="fr-CA" sz="2000" dirty="0" smtClean="0">
                <a:latin typeface="Arial" pitchFamily="34" charset="0"/>
                <a:cs typeface="Arial" pitchFamily="34" charset="0"/>
              </a:rPr>
              <a:t> Institute) qui ont été commandités par PG&amp;E (HQ de la CA) pour prendre des mesures sur le compteur Focus (carte :Nic507), que ces compteurs émettent 550 000 </a:t>
            </a:r>
            <a:r>
              <a:rPr lang="fr-CA" sz="2000" dirty="0" err="1" smtClean="0">
                <a:latin typeface="Arial" pitchFamily="34" charset="0"/>
                <a:cs typeface="Arial" pitchFamily="34" charset="0"/>
              </a:rPr>
              <a:t>μW</a:t>
            </a:r>
            <a:r>
              <a:rPr lang="fr-CA" sz="2000" dirty="0" smtClean="0">
                <a:latin typeface="Arial" pitchFamily="34" charset="0"/>
                <a:cs typeface="Arial" pitchFamily="34" charset="0"/>
              </a:rPr>
              <a:t>/m2 à 30 cm et de 65 000 </a:t>
            </a:r>
            <a:r>
              <a:rPr lang="fr-CA" sz="2000" dirty="0" err="1" smtClean="0">
                <a:latin typeface="Arial" pitchFamily="34" charset="0"/>
                <a:cs typeface="Arial" pitchFamily="34" charset="0"/>
              </a:rPr>
              <a:t>μW</a:t>
            </a:r>
            <a:r>
              <a:rPr lang="fr-CA" sz="2000" dirty="0" smtClean="0">
                <a:latin typeface="Arial" pitchFamily="34" charset="0"/>
                <a:cs typeface="Arial" pitchFamily="34" charset="0"/>
              </a:rPr>
              <a:t>/m2 à un mètre de distance.</a:t>
            </a:r>
          </a:p>
          <a:p>
            <a:r>
              <a:rPr lang="fr-CA" sz="2000" dirty="0" smtClean="0">
                <a:latin typeface="Arial" pitchFamily="34" charset="0"/>
                <a:cs typeface="Arial" pitchFamily="34" charset="0"/>
              </a:rPr>
              <a:t> C’est légal puisqu’en dessous des normes du Code 6, mais </a:t>
            </a:r>
            <a:r>
              <a:rPr lang="fr-CA" sz="2000" b="1" dirty="0" smtClean="0">
                <a:latin typeface="Arial" pitchFamily="34" charset="0"/>
                <a:cs typeface="Arial" pitchFamily="34" charset="0"/>
              </a:rPr>
              <a:t>immoral </a:t>
            </a:r>
            <a:r>
              <a:rPr lang="fr-CA" sz="2000" dirty="0" smtClean="0">
                <a:latin typeface="Arial" pitchFamily="34" charset="0"/>
                <a:cs typeface="Arial" pitchFamily="34" charset="0"/>
              </a:rPr>
              <a:t>quand on sait que la leucémie infantile se prononce à une exposition prolongée de 2 000 à 80 000 </a:t>
            </a:r>
            <a:r>
              <a:rPr lang="fr-CA" sz="2000" dirty="0" err="1" smtClean="0">
                <a:latin typeface="Arial" pitchFamily="34" charset="0"/>
                <a:cs typeface="Arial" pitchFamily="34" charset="0"/>
              </a:rPr>
              <a:t>μW</a:t>
            </a:r>
            <a:r>
              <a:rPr lang="fr-CA" sz="2000" dirty="0" smtClean="0">
                <a:latin typeface="Arial" pitchFamily="34" charset="0"/>
                <a:cs typeface="Arial" pitchFamily="34" charset="0"/>
              </a:rPr>
              <a:t>/m2 et derrière plusieurs compteurs se trouve souvent une chambre d’enfant; </a:t>
            </a:r>
            <a:endParaRPr lang="fr-CA"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rmAutofit/>
          </a:bodyPr>
          <a:lstStyle/>
          <a:p>
            <a:r>
              <a:rPr lang="en-CA" dirty="0" err="1" smtClean="0"/>
              <a:t>Vous</a:t>
            </a:r>
            <a:r>
              <a:rPr lang="en-CA" dirty="0" smtClean="0"/>
              <a:t> </a:t>
            </a:r>
            <a:r>
              <a:rPr lang="en-CA" dirty="0" err="1" smtClean="0"/>
              <a:t>êtes</a:t>
            </a:r>
            <a:r>
              <a:rPr lang="en-CA" dirty="0" smtClean="0"/>
              <a:t> </a:t>
            </a:r>
            <a:r>
              <a:rPr lang="en-CA" dirty="0" err="1" smtClean="0"/>
              <a:t>assuré</a:t>
            </a:r>
            <a:endParaRPr lang="fr-CA" dirty="0"/>
          </a:p>
        </p:txBody>
      </p:sp>
      <p:sp>
        <p:nvSpPr>
          <p:cNvPr id="6" name="Espace réservé du contenu 5"/>
          <p:cNvSpPr>
            <a:spLocks noGrp="1"/>
          </p:cNvSpPr>
          <p:nvPr>
            <p:ph idx="1"/>
            <p:custDataLst>
              <p:tags r:id="rId2"/>
            </p:custDataLst>
          </p:nvPr>
        </p:nvSpPr>
        <p:spPr/>
        <p:txBody>
          <a:bodyPr/>
          <a:lstStyle/>
          <a:p>
            <a:pPr algn="ctr">
              <a:buNone/>
            </a:pPr>
            <a:r>
              <a:rPr lang="en-CA" dirty="0" smtClean="0">
                <a:latin typeface="Arial" pitchFamily="34" charset="0"/>
                <a:cs typeface="Arial" pitchFamily="34" charset="0"/>
              </a:rPr>
              <a:t>Les </a:t>
            </a:r>
            <a:r>
              <a:rPr lang="en-CA" dirty="0" err="1" smtClean="0">
                <a:latin typeface="Arial" pitchFamily="34" charset="0"/>
                <a:cs typeface="Arial" pitchFamily="34" charset="0"/>
              </a:rPr>
              <a:t>compagnies</a:t>
            </a:r>
            <a:r>
              <a:rPr lang="en-CA" dirty="0" smtClean="0">
                <a:latin typeface="Arial" pitchFamily="34" charset="0"/>
                <a:cs typeface="Arial" pitchFamily="34" charset="0"/>
              </a:rPr>
              <a:t> </a:t>
            </a:r>
            <a:r>
              <a:rPr lang="en-CA" dirty="0" err="1" smtClean="0">
                <a:latin typeface="Arial" pitchFamily="34" charset="0"/>
                <a:cs typeface="Arial" pitchFamily="34" charset="0"/>
              </a:rPr>
              <a:t>d’assurance</a:t>
            </a:r>
            <a:r>
              <a:rPr lang="en-CA" dirty="0" smtClean="0">
                <a:latin typeface="Arial" pitchFamily="34" charset="0"/>
                <a:cs typeface="Arial" pitchFamily="34" charset="0"/>
              </a:rPr>
              <a:t> habitation </a:t>
            </a:r>
            <a:r>
              <a:rPr lang="en-CA" dirty="0" err="1" smtClean="0">
                <a:latin typeface="Arial" pitchFamily="34" charset="0"/>
                <a:cs typeface="Arial" pitchFamily="34" charset="0"/>
              </a:rPr>
              <a:t>couvrent</a:t>
            </a:r>
            <a:r>
              <a:rPr lang="en-CA" dirty="0" smtClean="0">
                <a:latin typeface="Arial" pitchFamily="34" charset="0"/>
                <a:cs typeface="Arial" pitchFamily="34" charset="0"/>
              </a:rPr>
              <a:t> les </a:t>
            </a:r>
            <a:r>
              <a:rPr lang="en-CA" dirty="0" err="1" smtClean="0">
                <a:latin typeface="Arial" pitchFamily="34" charset="0"/>
                <a:cs typeface="Arial" pitchFamily="34" charset="0"/>
              </a:rPr>
              <a:t>dommages</a:t>
            </a:r>
            <a:r>
              <a:rPr lang="en-CA" dirty="0" smtClean="0">
                <a:latin typeface="Arial" pitchFamily="34" charset="0"/>
                <a:cs typeface="Arial" pitchFamily="34" charset="0"/>
              </a:rPr>
              <a:t> </a:t>
            </a:r>
            <a:r>
              <a:rPr lang="en-CA" dirty="0" err="1" smtClean="0">
                <a:latin typeface="Arial" pitchFamily="34" charset="0"/>
                <a:cs typeface="Arial" pitchFamily="34" charset="0"/>
              </a:rPr>
              <a:t>causés</a:t>
            </a:r>
            <a:r>
              <a:rPr lang="en-CA" dirty="0" smtClean="0">
                <a:latin typeface="Arial" pitchFamily="34" charset="0"/>
                <a:cs typeface="Arial" pitchFamily="34" charset="0"/>
              </a:rPr>
              <a:t> par </a:t>
            </a: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compteur</a:t>
            </a:r>
            <a:r>
              <a:rPr lang="en-CA" dirty="0" smtClean="0">
                <a:latin typeface="Arial" pitchFamily="34" charset="0"/>
                <a:cs typeface="Arial" pitchFamily="34" charset="0"/>
              </a:rPr>
              <a:t> non </a:t>
            </a:r>
            <a:r>
              <a:rPr lang="en-CA" dirty="0" err="1" smtClean="0">
                <a:latin typeface="Arial" pitchFamily="34" charset="0"/>
                <a:cs typeface="Arial" pitchFamily="34" charset="0"/>
              </a:rPr>
              <a:t>conforme</a:t>
            </a:r>
            <a:r>
              <a:rPr lang="en-CA" dirty="0" smtClean="0">
                <a:latin typeface="Arial" pitchFamily="34" charset="0"/>
                <a:cs typeface="Arial" pitchFamily="34" charset="0"/>
              </a:rPr>
              <a:t>. MAIS </a:t>
            </a:r>
            <a:r>
              <a:rPr lang="en-CA" b="1" dirty="0" err="1" smtClean="0">
                <a:latin typeface="Arial" pitchFamily="34" charset="0"/>
                <a:cs typeface="Arial" pitchFamily="34" charset="0"/>
              </a:rPr>
              <a:t>refusent</a:t>
            </a:r>
            <a:r>
              <a:rPr lang="en-CA" b="1" dirty="0" smtClean="0">
                <a:latin typeface="Arial" pitchFamily="34" charset="0"/>
                <a:cs typeface="Arial" pitchFamily="34" charset="0"/>
              </a:rPr>
              <a:t> de le confirmer par </a:t>
            </a:r>
            <a:r>
              <a:rPr lang="en-CA" b="1" dirty="0" err="1" smtClean="0">
                <a:latin typeface="Arial" pitchFamily="34" charset="0"/>
                <a:cs typeface="Arial" pitchFamily="34" charset="0"/>
              </a:rPr>
              <a:t>écrit</a:t>
            </a:r>
            <a:r>
              <a:rPr lang="en-CA" dirty="0" smtClean="0">
                <a:latin typeface="Arial" pitchFamily="34" charset="0"/>
                <a:cs typeface="Arial" pitchFamily="34" charset="0"/>
              </a:rPr>
              <a:t>.</a:t>
            </a:r>
          </a:p>
          <a:p>
            <a:pPr algn="ctr">
              <a:buNone/>
            </a:pPr>
            <a:endParaRPr lang="en-CA" dirty="0" smtClean="0">
              <a:latin typeface="Arial" pitchFamily="34" charset="0"/>
              <a:cs typeface="Arial" pitchFamily="34" charset="0"/>
            </a:endParaRPr>
          </a:p>
          <a:p>
            <a:pPr algn="ctr">
              <a:buNone/>
            </a:pPr>
            <a:endParaRPr lang="en-CA" dirty="0" smtClean="0">
              <a:latin typeface="Arial" pitchFamily="34" charset="0"/>
              <a:cs typeface="Arial" pitchFamily="34" charset="0"/>
            </a:endParaRPr>
          </a:p>
          <a:p>
            <a:pPr algn="ctr">
              <a:buNone/>
            </a:pPr>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fr-CA" dirty="0">
              <a:latin typeface="Arial" pitchFamily="34" charset="0"/>
              <a:cs typeface="Arial" pitchFamily="34" charset="0"/>
            </a:endParaRPr>
          </a:p>
        </p:txBody>
      </p:sp>
      <p:pic>
        <p:nvPicPr>
          <p:cNvPr id="7" name="Image 6" descr="Signe-dollar.png"/>
          <p:cNvPicPr>
            <a:picLocks noChangeAspect="1"/>
          </p:cNvPicPr>
          <p:nvPr>
            <p:custDataLst>
              <p:tags r:id="rId3"/>
            </p:custDataLst>
          </p:nvPr>
        </p:nvPicPr>
        <p:blipFill>
          <a:blip r:embed="rId5" cstate="print"/>
          <a:stretch>
            <a:fillRect/>
          </a:stretch>
        </p:blipFill>
        <p:spPr>
          <a:xfrm>
            <a:off x="2699792" y="3212976"/>
            <a:ext cx="3669084" cy="2956493"/>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39552" y="1916832"/>
            <a:ext cx="8305800" cy="1143000"/>
          </a:xfrm>
          <a:solidFill>
            <a:schemeClr val="bg2"/>
          </a:solidFill>
        </p:spPr>
        <p:txBody>
          <a:bodyPr/>
          <a:lstStyle/>
          <a:p>
            <a:r>
              <a:rPr lang="en-CA" dirty="0" err="1" smtClean="0"/>
              <a:t>Risque</a:t>
            </a:r>
            <a:r>
              <a:rPr lang="en-CA" dirty="0" smtClean="0"/>
              <a:t> de </a:t>
            </a:r>
            <a:r>
              <a:rPr lang="en-CA" dirty="0" err="1" smtClean="0"/>
              <a:t>piratage</a:t>
            </a:r>
            <a:r>
              <a:rPr lang="en-CA" dirty="0" smtClean="0"/>
              <a:t> des </a:t>
            </a:r>
            <a:r>
              <a:rPr lang="en-CA" dirty="0" err="1" smtClean="0"/>
              <a:t>donées</a:t>
            </a:r>
            <a:endParaRPr lang="fr-CA"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MeshNetwork1.jpg"/>
          <p:cNvPicPr>
            <a:picLocks noChangeAspect="1"/>
          </p:cNvPicPr>
          <p:nvPr>
            <p:custDataLst>
              <p:tags r:id="rId1"/>
            </p:custDataLst>
          </p:nvPr>
        </p:nvPicPr>
        <p:blipFill>
          <a:blip r:embed="rId4" cstate="print"/>
          <a:stretch>
            <a:fillRect/>
          </a:stretch>
        </p:blipFill>
        <p:spPr>
          <a:xfrm>
            <a:off x="0" y="0"/>
            <a:ext cx="9143999" cy="6858000"/>
          </a:xfrm>
          <a:prstGeom prst="rect">
            <a:avLst/>
          </a:prstGeom>
        </p:spPr>
      </p:pic>
      <p:sp>
        <p:nvSpPr>
          <p:cNvPr id="3" name="Flèche vers le bas 2"/>
          <p:cNvSpPr/>
          <p:nvPr>
            <p:custDataLst>
              <p:tags r:id="rId2"/>
            </p:custDataLst>
          </p:nvPr>
        </p:nvSpPr>
        <p:spPr>
          <a:xfrm>
            <a:off x="5724128" y="3717032"/>
            <a:ext cx="360040" cy="64807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À quoi bon cette information?</a:t>
            </a:r>
            <a:endParaRPr lang="fr-CA" dirty="0"/>
          </a:p>
        </p:txBody>
      </p:sp>
      <p:sp>
        <p:nvSpPr>
          <p:cNvPr id="3" name="Espace réservé du contenu 2"/>
          <p:cNvSpPr>
            <a:spLocks noGrp="1"/>
          </p:cNvSpPr>
          <p:nvPr>
            <p:ph idx="1"/>
            <p:custDataLst>
              <p:tags r:id="rId2"/>
            </p:custDataLst>
          </p:nvPr>
        </p:nvSpPr>
        <p:spPr/>
        <p:txBody>
          <a:bodyPr>
            <a:normAutofit fontScale="92500" lnSpcReduction="10000"/>
          </a:bodyPr>
          <a:lstStyle/>
          <a:p>
            <a:r>
              <a:rPr lang="fr-CA" dirty="0" smtClean="0">
                <a:latin typeface="Arial" pitchFamily="34" charset="0"/>
                <a:cs typeface="Arial" pitchFamily="34" charset="0"/>
              </a:rPr>
              <a:t>Selon Hydro-Québec, c’est pour nous aider à mieux contrôler notre utilisation électrique. </a:t>
            </a:r>
            <a:r>
              <a:rPr lang="fr-CA" dirty="0" smtClean="0">
                <a:solidFill>
                  <a:srgbClr val="FF0000"/>
                </a:solidFill>
                <a:latin typeface="Arial" pitchFamily="34" charset="0"/>
                <a:cs typeface="Arial" pitchFamily="34" charset="0"/>
              </a:rPr>
              <a:t>FAUX</a:t>
            </a:r>
            <a:r>
              <a:rPr lang="fr-CA" dirty="0" smtClean="0">
                <a:latin typeface="Arial" pitchFamily="34" charset="0"/>
                <a:cs typeface="Arial" pitchFamily="34" charset="0"/>
              </a:rPr>
              <a:t> : nous n’avons pas cette information en temps réel et là où le compteur intelligent est déjà en place, les consommateurs n’ont pas changé leurs habitudes d’utilisation. Cette information peut être vendue, partagée ou volée.</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Les autorités policières, les membres du barreau, les ministères du Revenu, les employeurs, les propriétaires, les assurances et tout autre groupe peut bien être intéressé à cette information. Comment s’assurer qu’ils ne vont pas l’obtenir sans notre consentement?</a:t>
            </a:r>
          </a:p>
          <a:p>
            <a:pPr>
              <a:buNone/>
            </a:pPr>
            <a:endParaRPr lang="fr-CA"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b="1" dirty="0" smtClean="0"/>
              <a:t>Commissariat à la protection de vie privée du Canada</a:t>
            </a:r>
            <a:r>
              <a:rPr lang="fr-CA" dirty="0" smtClean="0"/>
              <a:t> </a:t>
            </a:r>
            <a:endParaRPr lang="fr-CA" dirty="0"/>
          </a:p>
        </p:txBody>
      </p:sp>
      <p:sp>
        <p:nvSpPr>
          <p:cNvPr id="3" name="Espace réservé du contenu 2"/>
          <p:cNvSpPr>
            <a:spLocks noGrp="1"/>
          </p:cNvSpPr>
          <p:nvPr>
            <p:ph idx="1"/>
            <p:custDataLst>
              <p:tags r:id="rId2"/>
            </p:custDataLst>
          </p:nvPr>
        </p:nvSpPr>
        <p:spPr/>
        <p:txBody>
          <a:bodyPr/>
          <a:lstStyle/>
          <a:p>
            <a:pPr>
              <a:buNone/>
            </a:pPr>
            <a:r>
              <a:rPr lang="fr-CA" dirty="0" smtClean="0">
                <a:latin typeface="Arial" pitchFamily="34" charset="0"/>
                <a:cs typeface="Arial" pitchFamily="34" charset="0"/>
              </a:rPr>
              <a:t> </a:t>
            </a:r>
          </a:p>
          <a:p>
            <a:pPr>
              <a:buNone/>
            </a:pPr>
            <a:r>
              <a:rPr lang="fr-CA" dirty="0" smtClean="0">
                <a:latin typeface="Arial" pitchFamily="34" charset="0"/>
                <a:cs typeface="Arial" pitchFamily="34" charset="0"/>
              </a:rPr>
              <a:t>« </a:t>
            </a:r>
            <a:r>
              <a:rPr lang="fr-FR" i="1" dirty="0" smtClean="0">
                <a:latin typeface="Arial" pitchFamily="34" charset="0"/>
                <a:cs typeface="Arial" pitchFamily="34" charset="0"/>
              </a:rPr>
              <a:t>La </a:t>
            </a:r>
            <a:r>
              <a:rPr lang="fr-FR" i="1" dirty="0" err="1" smtClean="0">
                <a:latin typeface="Arial" pitchFamily="34" charset="0"/>
                <a:cs typeface="Arial" pitchFamily="34" charset="0"/>
              </a:rPr>
              <a:t>cybersécurité</a:t>
            </a:r>
            <a:r>
              <a:rPr lang="fr-FR" i="1" dirty="0" smtClean="0">
                <a:latin typeface="Arial" pitchFamily="34" charset="0"/>
                <a:cs typeface="Arial" pitchFamily="34" charset="0"/>
              </a:rPr>
              <a:t> représente une préoccupation grave et grandissante. Les problèmes de sécurité, en particulier le </a:t>
            </a:r>
            <a:r>
              <a:rPr lang="fr-FR" i="1" dirty="0" err="1" smtClean="0">
                <a:latin typeface="Arial" pitchFamily="34" charset="0"/>
                <a:cs typeface="Arial" pitchFamily="34" charset="0"/>
              </a:rPr>
              <a:t>cybercrime</a:t>
            </a:r>
            <a:r>
              <a:rPr lang="fr-FR" i="1" dirty="0" smtClean="0">
                <a:latin typeface="Arial" pitchFamily="34" charset="0"/>
                <a:cs typeface="Arial" pitchFamily="34" charset="0"/>
              </a:rPr>
              <a:t> et le </a:t>
            </a:r>
            <a:r>
              <a:rPr lang="fr-FR" i="1" dirty="0" err="1" smtClean="0">
                <a:latin typeface="Arial" pitchFamily="34" charset="0"/>
                <a:cs typeface="Arial" pitchFamily="34" charset="0"/>
              </a:rPr>
              <a:t>cyberespionnage</a:t>
            </a:r>
            <a:r>
              <a:rPr lang="fr-FR" i="1" dirty="0" smtClean="0">
                <a:latin typeface="Arial" pitchFamily="34" charset="0"/>
                <a:cs typeface="Arial" pitchFamily="34" charset="0"/>
              </a:rPr>
              <a:t>, menacent nos infrastructures électroniques publiques et privées, et certains facteurs accentuent ce problème :</a:t>
            </a:r>
            <a:r>
              <a:rPr lang="fr-CA" dirty="0" smtClean="0">
                <a:latin typeface="Arial" pitchFamily="34" charset="0"/>
                <a:cs typeface="Arial" pitchFamily="34" charset="0"/>
              </a:rPr>
              <a:t> </a:t>
            </a:r>
            <a:r>
              <a:rPr lang="fr-FR" i="1" dirty="0" smtClean="0">
                <a:latin typeface="Arial" pitchFamily="34" charset="0"/>
                <a:cs typeface="Arial" pitchFamily="34" charset="0"/>
              </a:rPr>
              <a:t>stockage et traitement d’un nombre accru de données électroniques;… »</a:t>
            </a:r>
            <a:endParaRPr lang="fr-CA" dirty="0" smtClean="0">
              <a:latin typeface="Arial" pitchFamily="34" charset="0"/>
              <a:cs typeface="Arial" pitchFamily="34" charset="0"/>
            </a:endParaRPr>
          </a:p>
          <a:p>
            <a:pPr>
              <a:buNone/>
            </a:pPr>
            <a:endParaRPr lang="fr-CA"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Hydro-Toronto</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p>
          <a:p>
            <a:pPr>
              <a:buNone/>
            </a:pPr>
            <a:r>
              <a:rPr lang="fr-CA" dirty="0" smtClean="0">
                <a:latin typeface="Arial" pitchFamily="34" charset="0"/>
                <a:cs typeface="Arial" pitchFamily="34" charset="0"/>
              </a:rPr>
              <a:t>En 2009, Hydro-Toronto a été victime de cyber piratage et les dossiers de 179 000 abonnées ont été piratés. </a:t>
            </a:r>
          </a:p>
          <a:p>
            <a:pPr>
              <a:buNone/>
            </a:pPr>
            <a:endParaRPr lang="en-CA" dirty="0" smtClean="0"/>
          </a:p>
          <a:p>
            <a:pPr>
              <a:buNone/>
            </a:pPr>
            <a:endParaRPr lang="en-CA" dirty="0" smtClean="0"/>
          </a:p>
          <a:p>
            <a:pPr>
              <a:buNone/>
            </a:pPr>
            <a:endParaRPr lang="en-CA" dirty="0" smtClean="0"/>
          </a:p>
          <a:p>
            <a:pPr>
              <a:buNone/>
            </a:pPr>
            <a:r>
              <a:rPr lang="en-CA" sz="1600" dirty="0" smtClean="0"/>
              <a:t>Source: www.theglobeandmail.com/news/national/toronto-police-to-look-into-hacked-hydro-bills/article4280554/</a:t>
            </a:r>
            <a:endParaRPr lang="fr-CA" sz="16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FR" b="1" dirty="0" smtClean="0"/>
              <a:t>La Commission nationale de l’informatique et des libertés</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p>
          <a:p>
            <a:pPr>
              <a:buNone/>
            </a:pPr>
            <a:r>
              <a:rPr lang="fr-FR" dirty="0" smtClean="0"/>
              <a:t>« </a:t>
            </a:r>
            <a:r>
              <a:rPr lang="fr-FR" i="1" dirty="0" smtClean="0"/>
              <a:t>Les compteurs communicants peuvent également agir directement sur l'installation électrique. Ils permettent, notamment, de modifier la puissance de l'abonnement, voire même de couper l'alimentation électrique à distance, par une interface web. Ces fonctionnalités devront être parfaitement sécurisées pour éviter toute utilisation frauduleuse. »</a:t>
            </a:r>
            <a:endParaRPr lang="fr-CA" dirty="0" smtClean="0"/>
          </a:p>
          <a:p>
            <a:pPr>
              <a:buNone/>
            </a:pPr>
            <a:endParaRPr lang="fr-CA"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Piratage</a:t>
            </a:r>
            <a:r>
              <a:rPr lang="en-CA" dirty="0" smtClean="0"/>
              <a:t> - suite</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pPr lvl="0"/>
            <a:r>
              <a:rPr lang="fr-FR" dirty="0" smtClean="0">
                <a:latin typeface="Arial" pitchFamily="34" charset="0"/>
                <a:cs typeface="Arial" pitchFamily="34" charset="0"/>
              </a:rPr>
              <a:t>Deux « pirates » allemands en ont fait la démonstration lors de la 28e édition du </a:t>
            </a:r>
            <a:r>
              <a:rPr lang="fr-FR" i="1" dirty="0" smtClean="0">
                <a:latin typeface="Arial" pitchFamily="34" charset="0"/>
                <a:cs typeface="Arial" pitchFamily="34" charset="0"/>
              </a:rPr>
              <a:t>Chaos Computer </a:t>
            </a:r>
            <a:r>
              <a:rPr lang="fr-FR" i="1" dirty="0" err="1" smtClean="0">
                <a:latin typeface="Arial" pitchFamily="34" charset="0"/>
                <a:cs typeface="Arial" pitchFamily="34" charset="0"/>
              </a:rPr>
              <a:t>Congress</a:t>
            </a:r>
            <a:r>
              <a:rPr lang="fr-FR" i="1" dirty="0" smtClean="0">
                <a:latin typeface="Arial" pitchFamily="34" charset="0"/>
                <a:cs typeface="Arial" pitchFamily="34" charset="0"/>
              </a:rPr>
              <a:t>.</a:t>
            </a:r>
            <a:r>
              <a:rPr lang="fr-FR" dirty="0" smtClean="0">
                <a:latin typeface="Arial" pitchFamily="34" charset="0"/>
                <a:cs typeface="Arial" pitchFamily="34" charset="0"/>
              </a:rPr>
              <a:t> </a:t>
            </a:r>
            <a:endParaRPr lang="fr-CA" dirty="0" smtClean="0">
              <a:latin typeface="Arial" pitchFamily="34" charset="0"/>
              <a:cs typeface="Arial" pitchFamily="34" charset="0"/>
            </a:endParaRPr>
          </a:p>
          <a:p>
            <a:pPr lvl="0"/>
            <a:r>
              <a:rPr lang="fr-FR" dirty="0" smtClean="0">
                <a:latin typeface="Arial" pitchFamily="34" charset="0"/>
                <a:cs typeface="Arial" pitchFamily="34" charset="0"/>
              </a:rPr>
              <a:t>Un autre cas à </a:t>
            </a:r>
            <a:r>
              <a:rPr lang="fr-FR" dirty="0" err="1" smtClean="0">
                <a:latin typeface="Arial" pitchFamily="34" charset="0"/>
                <a:cs typeface="Arial" pitchFamily="34" charset="0"/>
              </a:rPr>
              <a:t>Puerto</a:t>
            </a:r>
            <a:r>
              <a:rPr lang="fr-FR" dirty="0" smtClean="0">
                <a:latin typeface="Arial" pitchFamily="34" charset="0"/>
                <a:cs typeface="Arial" pitchFamily="34" charset="0"/>
              </a:rPr>
              <a:t> </a:t>
            </a:r>
            <a:r>
              <a:rPr lang="fr-FR" dirty="0" err="1" smtClean="0">
                <a:latin typeface="Arial" pitchFamily="34" charset="0"/>
                <a:cs typeface="Arial" pitchFamily="34" charset="0"/>
              </a:rPr>
              <a:t>Rico</a:t>
            </a:r>
            <a:r>
              <a:rPr lang="fr-FR" dirty="0" smtClean="0">
                <a:latin typeface="Arial" pitchFamily="34" charset="0"/>
                <a:cs typeface="Arial" pitchFamily="34" charset="0"/>
              </a:rPr>
              <a:t> ainsi qu’à la compagnie </a:t>
            </a:r>
            <a:r>
              <a:rPr lang="fr-FR" dirty="0" err="1" smtClean="0">
                <a:latin typeface="Arial" pitchFamily="34" charset="0"/>
                <a:cs typeface="Arial" pitchFamily="34" charset="0"/>
              </a:rPr>
              <a:t>Telvent</a:t>
            </a:r>
            <a:r>
              <a:rPr lang="fr-FR" dirty="0" smtClean="0">
                <a:latin typeface="Arial" pitchFamily="34" charset="0"/>
                <a:cs typeface="Arial" pitchFamily="34" charset="0"/>
              </a:rPr>
              <a:t>.</a:t>
            </a:r>
            <a:endParaRPr lang="fr-CA" dirty="0" smtClean="0">
              <a:latin typeface="Arial" pitchFamily="34" charset="0"/>
              <a:cs typeface="Arial" pitchFamily="34" charset="0"/>
            </a:endParaRPr>
          </a:p>
          <a:p>
            <a:pPr lvl="0"/>
            <a:r>
              <a:rPr lang="fr-FR" dirty="0" smtClean="0">
                <a:latin typeface="Arial" pitchFamily="34" charset="0"/>
                <a:cs typeface="Arial" pitchFamily="34" charset="0"/>
              </a:rPr>
              <a:t>Un rapport du FBI émis en avril 2012 prévoit qu’une augmentation du piratage suivra le déploiement alors que déjà des centaines de millions de dollars seraient perdus par année.</a:t>
            </a:r>
            <a:endParaRPr lang="fr-CA" dirty="0" smtClean="0">
              <a:latin typeface="Arial" pitchFamily="34" charset="0"/>
              <a:cs typeface="Arial" pitchFamily="34" charset="0"/>
            </a:endParaRPr>
          </a:p>
          <a:p>
            <a:r>
              <a:rPr lang="fr-FR" dirty="0" smtClean="0">
                <a:latin typeface="Arial" pitchFamily="34" charset="0"/>
                <a:cs typeface="Arial" pitchFamily="34" charset="0"/>
              </a:rPr>
              <a:t>Un analyste de sécurité de l’</a:t>
            </a:r>
            <a:r>
              <a:rPr lang="fr-FR" dirty="0" err="1" smtClean="0">
                <a:latin typeface="Arial" pitchFamily="34" charset="0"/>
                <a:cs typeface="Arial" pitchFamily="34" charset="0"/>
              </a:rPr>
              <a:t>InGuardians</a:t>
            </a:r>
            <a:r>
              <a:rPr lang="fr-FR" dirty="0" smtClean="0">
                <a:latin typeface="Arial" pitchFamily="34" charset="0"/>
                <a:cs typeface="Arial" pitchFamily="34" charset="0"/>
              </a:rPr>
              <a:t> a trouvé des failles sur les 5 modèles de compteurs intelligents qu’on lui a demandé de tester.</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916832"/>
            <a:ext cx="8305800" cy="1143000"/>
          </a:xfrm>
          <a:solidFill>
            <a:schemeClr val="bg2"/>
          </a:solidFill>
        </p:spPr>
        <p:txBody>
          <a:bodyPr/>
          <a:lstStyle/>
          <a:p>
            <a:r>
              <a:rPr lang="en-CA" dirty="0" smtClean="0"/>
              <a:t>CEM - </a:t>
            </a:r>
            <a:r>
              <a:rPr lang="en-CA" dirty="0" err="1" smtClean="0"/>
              <a:t>Effets</a:t>
            </a:r>
            <a:r>
              <a:rPr lang="en-CA" dirty="0" smtClean="0"/>
              <a:t> </a:t>
            </a:r>
            <a:r>
              <a:rPr lang="en-CA" dirty="0" err="1" smtClean="0"/>
              <a:t>biologiques</a:t>
            </a:r>
            <a:endParaRPr lang="fr-CA" dirty="0"/>
          </a:p>
        </p:txBody>
      </p:sp>
      <p:sp>
        <p:nvSpPr>
          <p:cNvPr id="3" name="Sous-titre 2"/>
          <p:cNvSpPr>
            <a:spLocks noGrp="1"/>
          </p:cNvSpPr>
          <p:nvPr>
            <p:ph type="subTitle" idx="4294967295"/>
            <p:custDataLst>
              <p:tags r:id="rId2"/>
            </p:custDataLst>
          </p:nvPr>
        </p:nvSpPr>
        <p:spPr>
          <a:xfrm>
            <a:off x="467544" y="3068960"/>
            <a:ext cx="8280920" cy="1424161"/>
          </a:xfrm>
          <a:solidFill>
            <a:schemeClr val="bg2">
              <a:lumMod val="90000"/>
            </a:schemeClr>
          </a:solidFill>
        </p:spPr>
        <p:txBody>
          <a:bodyPr/>
          <a:lstStyle/>
          <a:p>
            <a:pPr algn="r">
              <a:buNone/>
            </a:pPr>
            <a:r>
              <a:rPr lang="fr-CA" dirty="0" smtClean="0">
                <a:solidFill>
                  <a:schemeClr val="bg2">
                    <a:lumMod val="25000"/>
                  </a:schemeClr>
                </a:solidFill>
                <a:latin typeface="Arial" pitchFamily="34" charset="0"/>
                <a:cs typeface="Arial" pitchFamily="34" charset="0"/>
              </a:rPr>
              <a:t>Dès extrêmement basses fréquences (EBF) aux hyperfréquences (micro-ondes</a:t>
            </a:r>
            <a:r>
              <a:rPr lang="fr-CA" b="1" dirty="0" smtClean="0"/>
              <a:t>)</a:t>
            </a:r>
            <a:endParaRPr lang="fr-CA"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amille expo.jpg"/>
          <p:cNvPicPr>
            <a:picLocks noChangeAspect="1"/>
          </p:cNvPicPr>
          <p:nvPr>
            <p:custDataLst>
              <p:tags r:id="rId1"/>
            </p:custDataLst>
          </p:nvPr>
        </p:nvPicPr>
        <p:blipFill>
          <a:blip r:embed="rId4" cstate="print"/>
          <a:stretch>
            <a:fillRect/>
          </a:stretch>
        </p:blipFill>
        <p:spPr>
          <a:xfrm>
            <a:off x="1043608" y="2420888"/>
            <a:ext cx="3106682" cy="2520280"/>
          </a:xfrm>
          <a:prstGeom prst="rect">
            <a:avLst/>
          </a:prstGeom>
        </p:spPr>
      </p:pic>
      <p:pic>
        <p:nvPicPr>
          <p:cNvPr id="3" name="Image 2" descr="Hypersensitive.png"/>
          <p:cNvPicPr>
            <a:picLocks noChangeAspect="1"/>
          </p:cNvPicPr>
          <p:nvPr>
            <p:custDataLst>
              <p:tags r:id="rId2"/>
            </p:custDataLst>
          </p:nvPr>
        </p:nvPicPr>
        <p:blipFill>
          <a:blip r:embed="rId5" cstate="print"/>
          <a:stretch>
            <a:fillRect/>
          </a:stretch>
        </p:blipFill>
        <p:spPr>
          <a:xfrm>
            <a:off x="4585425" y="2276872"/>
            <a:ext cx="4043839" cy="2520280"/>
          </a:xfrm>
          <a:prstGeom prst="rect">
            <a:avLst/>
          </a:prstGeom>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pectre RF.jpg"/>
          <p:cNvPicPr>
            <a:picLocks noChangeAspect="1"/>
          </p:cNvPicPr>
          <p:nvPr>
            <p:custDataLst>
              <p:tags r:id="rId1"/>
            </p:custDataLst>
          </p:nvPr>
        </p:nvPicPr>
        <p:blipFill>
          <a:blip r:embed="rId9" cstate="print"/>
          <a:stretch>
            <a:fillRect/>
          </a:stretch>
        </p:blipFill>
        <p:spPr>
          <a:xfrm>
            <a:off x="574341" y="2208276"/>
            <a:ext cx="7692177" cy="3741004"/>
          </a:xfrm>
          <a:prstGeom prst="rect">
            <a:avLst/>
          </a:prstGeom>
        </p:spPr>
      </p:pic>
      <p:sp>
        <p:nvSpPr>
          <p:cNvPr id="55297" name="Rectangle 1"/>
          <p:cNvSpPr>
            <a:spLocks noChangeArrowheads="1"/>
          </p:cNvSpPr>
          <p:nvPr>
            <p:custDataLst>
              <p:tags r:id="rId2"/>
            </p:custDataLst>
          </p:nvPr>
        </p:nvSpPr>
        <p:spPr bwMode="auto">
          <a:xfrm>
            <a:off x="467544" y="1161039"/>
            <a:ext cx="3347864" cy="523220"/>
          </a:xfrm>
          <a:prstGeom prst="rect">
            <a:avLst/>
          </a:prstGeom>
          <a:noFill/>
          <a:ln w="952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Extrêmement Basses Fr</a:t>
            </a:r>
            <a:r>
              <a:rPr kumimoji="0" lang="fr-CA" sz="14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quences (EBF)</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5" name="Connecteur droit avec flèche 4"/>
          <p:cNvCxnSpPr/>
          <p:nvPr>
            <p:custDataLst>
              <p:tags r:id="rId3"/>
            </p:custDataLst>
          </p:nvPr>
        </p:nvCxnSpPr>
        <p:spPr>
          <a:xfrm flipH="1">
            <a:off x="1115616" y="1700808"/>
            <a:ext cx="504056" cy="86409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298" name="Rectangle 2"/>
          <p:cNvSpPr>
            <a:spLocks noChangeArrowheads="1"/>
          </p:cNvSpPr>
          <p:nvPr>
            <p:custDataLst>
              <p:tags r:id="rId4"/>
            </p:custDataLst>
          </p:nvPr>
        </p:nvSpPr>
        <p:spPr bwMode="auto">
          <a:xfrm>
            <a:off x="5148064" y="1124744"/>
            <a:ext cx="2843808" cy="523220"/>
          </a:xfrm>
          <a:prstGeom prst="rect">
            <a:avLst/>
          </a:prstGeom>
          <a:noFill/>
          <a:ln w="952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Hyperfr</a:t>
            </a:r>
            <a:r>
              <a:rPr kumimoji="0" lang="fr-CA" sz="14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quences /micro-ondes</a:t>
            </a:r>
            <a:endParaRPr kumimoji="0" lang="fr-C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Compteur intelligent</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8" name="Connecteur droit avec flèche 7"/>
          <p:cNvCxnSpPr/>
          <p:nvPr>
            <p:custDataLst>
              <p:tags r:id="rId5"/>
            </p:custDataLst>
          </p:nvPr>
        </p:nvCxnSpPr>
        <p:spPr>
          <a:xfrm flipH="1">
            <a:off x="4067944" y="1700808"/>
            <a:ext cx="1656184" cy="7920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custDataLst>
              <p:tags r:id="rId6"/>
            </p:custDataLst>
          </p:nvPr>
        </p:nvSpPr>
        <p:spPr>
          <a:xfrm>
            <a:off x="1691680" y="1772816"/>
            <a:ext cx="2340321" cy="369332"/>
          </a:xfrm>
          <a:prstGeom prst="rect">
            <a:avLst/>
          </a:prstGeom>
          <a:ln>
            <a:solidFill>
              <a:srgbClr val="FF0000"/>
            </a:solidFill>
          </a:ln>
        </p:spPr>
        <p:txBody>
          <a:bodyPr wrap="none">
            <a:spAutoFit/>
          </a:bodyPr>
          <a:lstStyle/>
          <a:p>
            <a:r>
              <a:rPr lang="fr-FR" dirty="0" smtClean="0"/>
              <a:t>Stations de radio -TV </a:t>
            </a:r>
            <a:endParaRPr lang="fr-CA" dirty="0"/>
          </a:p>
        </p:txBody>
      </p:sp>
      <p:cxnSp>
        <p:nvCxnSpPr>
          <p:cNvPr id="11" name="Connecteur droit avec flèche 10"/>
          <p:cNvCxnSpPr/>
          <p:nvPr>
            <p:custDataLst>
              <p:tags r:id="rId7"/>
            </p:custDataLst>
          </p:nvPr>
        </p:nvCxnSpPr>
        <p:spPr>
          <a:xfrm flipH="1">
            <a:off x="2195736" y="2204864"/>
            <a:ext cx="72008"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908720"/>
            <a:ext cx="8229600" cy="1143000"/>
          </a:xfrm>
        </p:spPr>
        <p:txBody>
          <a:bodyPr>
            <a:normAutofit fontScale="90000"/>
          </a:bodyPr>
          <a:lstStyle/>
          <a:p>
            <a:r>
              <a:rPr lang="en-CA" dirty="0" err="1" smtClean="0"/>
              <a:t>Études</a:t>
            </a:r>
            <a:r>
              <a:rPr lang="en-CA" dirty="0" smtClean="0"/>
              <a:t> </a:t>
            </a:r>
            <a:r>
              <a:rPr lang="en-CA" dirty="0" err="1" smtClean="0"/>
              <a:t>sur</a:t>
            </a:r>
            <a:r>
              <a:rPr lang="en-CA" dirty="0" smtClean="0"/>
              <a:t> les </a:t>
            </a:r>
            <a:r>
              <a:rPr lang="en-CA" dirty="0" err="1" smtClean="0"/>
              <a:t>effets</a:t>
            </a:r>
            <a:r>
              <a:rPr lang="en-CA" dirty="0" smtClean="0"/>
              <a:t> </a:t>
            </a:r>
            <a:r>
              <a:rPr lang="en-CA" dirty="0" err="1" smtClean="0"/>
              <a:t>sanitaires</a:t>
            </a:r>
            <a:r>
              <a:rPr lang="en-CA" dirty="0" smtClean="0"/>
              <a:t> des Compteurs </a:t>
            </a:r>
            <a:r>
              <a:rPr lang="en-CA" dirty="0" err="1" smtClean="0"/>
              <a:t>Intelligents</a:t>
            </a:r>
            <a:endParaRPr lang="fr-CA" dirty="0"/>
          </a:p>
        </p:txBody>
      </p:sp>
      <p:sp>
        <p:nvSpPr>
          <p:cNvPr id="3" name="Espace réservé du contenu 2"/>
          <p:cNvSpPr>
            <a:spLocks noGrp="1"/>
          </p:cNvSpPr>
          <p:nvPr>
            <p:ph idx="1"/>
            <p:custDataLst>
              <p:tags r:id="rId2"/>
            </p:custDataLst>
          </p:nvPr>
        </p:nvSpPr>
        <p:spPr/>
        <p:txBody>
          <a:bodyPr/>
          <a:lstStyle/>
          <a:p>
            <a:pPr algn="ctr">
              <a:buNone/>
            </a:pPr>
            <a:endParaRPr lang="en-CA" dirty="0" smtClean="0"/>
          </a:p>
          <a:p>
            <a:pPr algn="ctr">
              <a:buNone/>
            </a:pPr>
            <a:endParaRPr lang="en-CA" dirty="0" smtClean="0"/>
          </a:p>
          <a:p>
            <a:pPr algn="ctr">
              <a:buNone/>
            </a:pPr>
            <a:r>
              <a:rPr lang="en-CA" sz="9600" dirty="0" smtClean="0">
                <a:latin typeface="Arial" pitchFamily="34" charset="0"/>
                <a:cs typeface="Arial" pitchFamily="34" charset="0"/>
              </a:rPr>
              <a:t>0,0</a:t>
            </a:r>
            <a:endParaRPr lang="fr-CA" sz="9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en-CA" dirty="0" err="1" smtClean="0"/>
              <a:t>Normes</a:t>
            </a:r>
            <a:r>
              <a:rPr lang="en-CA" dirty="0" smtClean="0"/>
              <a:t> et </a:t>
            </a:r>
            <a:r>
              <a:rPr lang="en-CA" dirty="0" err="1" smtClean="0"/>
              <a:t>tolérence</a:t>
            </a:r>
            <a:endParaRPr lang="fr-CA" dirty="0"/>
          </a:p>
        </p:txBody>
      </p:sp>
      <p:sp>
        <p:nvSpPr>
          <p:cNvPr id="5" name="Espace réservé du contenu 4"/>
          <p:cNvSpPr>
            <a:spLocks noGrp="1"/>
          </p:cNvSpPr>
          <p:nvPr>
            <p:ph idx="1"/>
            <p:custDataLst>
              <p:tags r:id="rId2"/>
            </p:custDataLst>
          </p:nvPr>
        </p:nvSpPr>
        <p:spPr/>
        <p:txBody>
          <a:bodyPr/>
          <a:lstStyle/>
          <a:p>
            <a:r>
              <a:rPr lang="fr-CA" b="1" dirty="0" smtClean="0">
                <a:latin typeface="Arial" pitchFamily="34" charset="0"/>
                <a:cs typeface="Arial" pitchFamily="34" charset="0"/>
              </a:rPr>
              <a:t>Évolué à tolérer:</a:t>
            </a:r>
          </a:p>
          <a:p>
            <a:pPr algn="ctr">
              <a:buNone/>
            </a:pPr>
            <a:r>
              <a:rPr lang="fr-CA" b="1" dirty="0" smtClean="0">
                <a:latin typeface="Arial" pitchFamily="34" charset="0"/>
                <a:cs typeface="Arial" pitchFamily="34" charset="0"/>
              </a:rPr>
              <a:t> </a:t>
            </a:r>
            <a:r>
              <a:rPr lang="fr-CA" dirty="0" smtClean="0">
                <a:latin typeface="Arial" pitchFamily="34" charset="0"/>
                <a:cs typeface="Arial" pitchFamily="34" charset="0"/>
              </a:rPr>
              <a:t>0.000 001 – 0.000 </a:t>
            </a:r>
            <a:r>
              <a:rPr lang="fr-CA" dirty="0" err="1" smtClean="0">
                <a:latin typeface="Arial" pitchFamily="34" charset="0"/>
                <a:cs typeface="Arial" pitchFamily="34" charset="0"/>
              </a:rPr>
              <a:t>000</a:t>
            </a:r>
            <a:r>
              <a:rPr lang="fr-CA" dirty="0" smtClean="0">
                <a:latin typeface="Arial" pitchFamily="34" charset="0"/>
                <a:cs typeface="Arial" pitchFamily="34" charset="0"/>
              </a:rPr>
              <a:t> </a:t>
            </a:r>
            <a:r>
              <a:rPr lang="fr-CA" dirty="0" err="1" smtClean="0">
                <a:latin typeface="Arial" pitchFamily="34" charset="0"/>
                <a:cs typeface="Arial" pitchFamily="34" charset="0"/>
              </a:rPr>
              <a:t>000</a:t>
            </a:r>
            <a:r>
              <a:rPr lang="fr-CA" dirty="0" smtClean="0">
                <a:latin typeface="Arial" pitchFamily="34" charset="0"/>
                <a:cs typeface="Arial" pitchFamily="34" charset="0"/>
              </a:rPr>
              <a:t> 01 µW/m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b="1" dirty="0" smtClean="0">
                <a:latin typeface="Arial" pitchFamily="34" charset="0"/>
                <a:cs typeface="Arial" pitchFamily="34" charset="0"/>
              </a:rPr>
              <a:t>Normes suggérées par Santé Canada: </a:t>
            </a:r>
          </a:p>
          <a:p>
            <a:pPr lvl="1"/>
            <a:r>
              <a:rPr lang="fr-CA" dirty="0" smtClean="0">
                <a:latin typeface="Arial" pitchFamily="34" charset="0"/>
                <a:cs typeface="Arial" pitchFamily="34" charset="0"/>
              </a:rPr>
              <a:t>10 000 </a:t>
            </a:r>
            <a:r>
              <a:rPr lang="fr-CA" dirty="0" err="1" smtClean="0">
                <a:latin typeface="Arial" pitchFamily="34" charset="0"/>
                <a:cs typeface="Arial" pitchFamily="34" charset="0"/>
              </a:rPr>
              <a:t>000</a:t>
            </a:r>
            <a:r>
              <a:rPr lang="fr-CA" dirty="0" smtClean="0">
                <a:latin typeface="Arial" pitchFamily="34" charset="0"/>
                <a:cs typeface="Arial" pitchFamily="34" charset="0"/>
              </a:rPr>
              <a:t> µW/m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(1500 MHz)</a:t>
            </a:r>
          </a:p>
          <a:p>
            <a:pPr lvl="1"/>
            <a:r>
              <a:rPr lang="fr-CA" b="1" dirty="0" smtClean="0">
                <a:latin typeface="Arial" pitchFamily="34" charset="0"/>
                <a:cs typeface="Arial" pitchFamily="34" charset="0"/>
              </a:rPr>
              <a:t> </a:t>
            </a:r>
            <a:r>
              <a:rPr lang="fr-CA" dirty="0" smtClean="0">
                <a:latin typeface="Arial" pitchFamily="34" charset="0"/>
                <a:cs typeface="Arial" pitchFamily="34" charset="0"/>
              </a:rPr>
              <a:t>6 000 </a:t>
            </a:r>
            <a:r>
              <a:rPr lang="fr-CA" dirty="0" err="1" smtClean="0">
                <a:latin typeface="Arial" pitchFamily="34" charset="0"/>
                <a:cs typeface="Arial" pitchFamily="34" charset="0"/>
              </a:rPr>
              <a:t>000</a:t>
            </a:r>
            <a:r>
              <a:rPr lang="fr-CA" dirty="0" smtClean="0">
                <a:latin typeface="Arial" pitchFamily="34" charset="0"/>
                <a:cs typeface="Arial" pitchFamily="34" charset="0"/>
              </a:rPr>
              <a:t> µW/m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(900 MHz : Compteur intelligent)</a:t>
            </a:r>
          </a:p>
          <a:p>
            <a:pPr lvl="1"/>
            <a:endParaRPr lang="en-CA" dirty="0" smtClean="0">
              <a:latin typeface="Arial" pitchFamily="34" charset="0"/>
              <a:cs typeface="Arial" pitchFamily="34" charset="0"/>
            </a:endParaRPr>
          </a:p>
          <a:p>
            <a:pPr lvl="1" algn="ctr">
              <a:buNone/>
            </a:pPr>
            <a:r>
              <a:rPr lang="fr-CA" b="1" dirty="0" smtClean="0">
                <a:latin typeface="Arial" pitchFamily="34" charset="0"/>
                <a:cs typeface="Arial" pitchFamily="34" charset="0"/>
              </a:rPr>
              <a:t>6,000,000,000,000</a:t>
            </a:r>
            <a:r>
              <a:rPr lang="fr-CA" dirty="0" smtClean="0">
                <a:latin typeface="Arial" pitchFamily="34" charset="0"/>
                <a:cs typeface="Arial" pitchFamily="34" charset="0"/>
              </a:rPr>
              <a:t> (six trillion) fois plus haute que ce que nous avons évolué à tolérer</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global-RF-guidelines.png"/>
          <p:cNvPicPr>
            <a:picLocks noChangeAspect="1"/>
          </p:cNvPicPr>
          <p:nvPr>
            <p:custDataLst>
              <p:tags r:id="rId1"/>
            </p:custDataLst>
          </p:nvPr>
        </p:nvPicPr>
        <p:blipFill>
          <a:blip r:embed="rId4" cstate="print"/>
          <a:stretch>
            <a:fillRect/>
          </a:stretch>
        </p:blipFill>
        <p:spPr>
          <a:xfrm>
            <a:off x="0" y="-90948"/>
            <a:ext cx="9144000" cy="6513622"/>
          </a:xfrm>
          <a:prstGeom prst="rect">
            <a:avLst/>
          </a:prstGeom>
        </p:spPr>
      </p:pic>
      <p:sp>
        <p:nvSpPr>
          <p:cNvPr id="272385" name="Rectangle 1"/>
          <p:cNvSpPr>
            <a:spLocks noChangeArrowheads="1"/>
          </p:cNvSpPr>
          <p:nvPr>
            <p:custDataLst>
              <p:tags r:id="rId2"/>
            </p:custDataLst>
          </p:nvPr>
        </p:nvSpPr>
        <p:spPr bwMode="auto">
          <a:xfrm>
            <a:off x="1907704" y="6293931"/>
            <a:ext cx="3275856"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Source : </a:t>
            </a:r>
            <a:r>
              <a:rPr kumimoji="0" lang="fr-CA"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Dre</a:t>
            </a: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Magda Havas </a:t>
            </a:r>
            <a:endParaRPr kumimoji="0" lang="fr-CA"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1"/>
            </p:custDataLst>
          </p:nvPr>
        </p:nvSpPr>
        <p:spPr>
          <a:xfrm>
            <a:off x="323528" y="980728"/>
            <a:ext cx="8496944" cy="4308872"/>
          </a:xfrm>
          <a:prstGeom prst="rect">
            <a:avLst/>
          </a:prstGeom>
        </p:spPr>
        <p:txBody>
          <a:bodyPr wrap="square">
            <a:spAutoFit/>
          </a:bodyPr>
          <a:lstStyle/>
          <a:p>
            <a:pPr marL="411480">
              <a:defRPr/>
            </a:pPr>
            <a:endParaRPr lang="en-CA" sz="800" dirty="0" smtClean="0"/>
          </a:p>
          <a:p>
            <a:pPr marL="411480">
              <a:defRPr/>
            </a:pPr>
            <a:r>
              <a:rPr lang="en-CA" sz="1600" b="1" dirty="0" smtClean="0"/>
              <a:t>Power in </a:t>
            </a:r>
            <a:r>
              <a:rPr lang="fr-CA" sz="1600" b="1" dirty="0" smtClean="0"/>
              <a:t>µW/cm</a:t>
            </a:r>
            <a:r>
              <a:rPr lang="fr-CA" sz="1600" b="1" baseline="30000" dirty="0" smtClean="0"/>
              <a:t>2</a:t>
            </a:r>
            <a:r>
              <a:rPr lang="en-CA" sz="1600" b="1" dirty="0" smtClean="0"/>
              <a:t>   Observed  result  - from:</a:t>
            </a:r>
          </a:p>
          <a:p>
            <a:pPr marL="411480">
              <a:defRPr/>
            </a:pPr>
            <a:endParaRPr lang="en-CA" sz="1600" b="1" dirty="0" smtClean="0"/>
          </a:p>
          <a:p>
            <a:pPr>
              <a:defRPr/>
            </a:pPr>
            <a:r>
              <a:rPr lang="en-CA" b="1" dirty="0" smtClean="0"/>
              <a:t>0.05</a:t>
            </a:r>
            <a:r>
              <a:rPr lang="en-CA" dirty="0" smtClean="0"/>
              <a:t>  (5000)	</a:t>
            </a:r>
            <a:r>
              <a:rPr lang="en-CA" b="1" dirty="0" smtClean="0"/>
              <a:t>10 Feet / 3 meters from a Wireless Computer</a:t>
            </a:r>
            <a:r>
              <a:rPr lang="en-CA" dirty="0" smtClean="0"/>
              <a:t> 	</a:t>
            </a:r>
          </a:p>
          <a:p>
            <a:pPr>
              <a:defRPr/>
            </a:pPr>
            <a:r>
              <a:rPr lang="en-CA" b="1" dirty="0" smtClean="0"/>
              <a:t>0.168		Irreversible sterility in mice </a:t>
            </a:r>
            <a:r>
              <a:rPr lang="en-CA" dirty="0" smtClean="0"/>
              <a:t>				</a:t>
            </a:r>
          </a:p>
          <a:p>
            <a:pPr>
              <a:defRPr/>
            </a:pPr>
            <a:r>
              <a:rPr lang="en-CA" b="1" dirty="0" smtClean="0"/>
              <a:t>0.2 to 8.0 	Childhood leukemia near transmitters</a:t>
            </a:r>
            <a:r>
              <a:rPr lang="en-CA" dirty="0" smtClean="0"/>
              <a:t>			</a:t>
            </a:r>
          </a:p>
          <a:p>
            <a:pPr>
              <a:defRPr/>
            </a:pPr>
            <a:r>
              <a:rPr lang="en-CA" b="1" dirty="0" smtClean="0"/>
              <a:t>0.3 	                 Impaired motor function, memory &amp; attention of s-children </a:t>
            </a:r>
          </a:p>
          <a:p>
            <a:pPr>
              <a:defRPr/>
            </a:pPr>
            <a:r>
              <a:rPr lang="en-CA" b="1" dirty="0" smtClean="0"/>
              <a:t>0–4 		Altered white blood cell activity in schoolchildren</a:t>
            </a:r>
            <a:r>
              <a:rPr lang="en-CA" dirty="0" smtClean="0"/>
              <a:t>		</a:t>
            </a:r>
          </a:p>
          <a:p>
            <a:pPr>
              <a:defRPr/>
            </a:pPr>
            <a:r>
              <a:rPr lang="en-CA" dirty="0" smtClean="0"/>
              <a:t>1.0 		Headache, dizziness, irritability, fatigue, weakness, insomnia, 		               chest pain, difficulty breathing, indigestion </a:t>
            </a:r>
          </a:p>
          <a:p>
            <a:pPr>
              <a:defRPr/>
            </a:pPr>
            <a:r>
              <a:rPr lang="en-CA" b="1" dirty="0" smtClean="0"/>
              <a:t>2.5 		Breakdown of blood-brain barrier (cell phone</a:t>
            </a:r>
            <a:r>
              <a:rPr lang="en-CA" dirty="0" smtClean="0"/>
              <a:t>)	 </a:t>
            </a:r>
          </a:p>
          <a:p>
            <a:pPr>
              <a:defRPr/>
            </a:pPr>
            <a:r>
              <a:rPr lang="en-CA" dirty="0" smtClean="0"/>
              <a:t>5.0 		Leukemia, skin melanoma &amp; bladder cancer near transmitter	 </a:t>
            </a:r>
          </a:p>
          <a:p>
            <a:pPr>
              <a:defRPr/>
            </a:pPr>
            <a:r>
              <a:rPr lang="en-CA" dirty="0" smtClean="0"/>
              <a:t>2.0 		“Microwave hearing” - clicking, buzzing, chirping, hissing, tones	 </a:t>
            </a:r>
          </a:p>
          <a:p>
            <a:pPr>
              <a:defRPr/>
            </a:pPr>
            <a:r>
              <a:rPr lang="en-CA" dirty="0" smtClean="0"/>
              <a:t>5.0 		Changes in liver, heart, kidney, and brain tissue 	</a:t>
            </a:r>
          </a:p>
          <a:p>
            <a:pPr>
              <a:defRPr/>
            </a:pPr>
            <a:r>
              <a:rPr lang="en-CA" b="1" dirty="0" smtClean="0"/>
              <a:t>10.0 </a:t>
            </a:r>
            <a:r>
              <a:rPr lang="en-CA" b="1" dirty="0" smtClean="0">
                <a:solidFill>
                  <a:srgbClr val="FFC000"/>
                </a:solidFill>
              </a:rPr>
              <a:t>	</a:t>
            </a:r>
            <a:r>
              <a:rPr lang="en-CA" b="1" dirty="0" smtClean="0"/>
              <a:t>	Damaged mitochondria, nucleus of cells in brain</a:t>
            </a:r>
            <a:r>
              <a:rPr lang="en-CA" dirty="0" smtClean="0"/>
              <a:t>		</a:t>
            </a:r>
          </a:p>
          <a:p>
            <a:pPr>
              <a:defRPr/>
            </a:pPr>
            <a:r>
              <a:rPr lang="en-CA" dirty="0" smtClean="0"/>
              <a:t>10.0  (100 000)	Impaired memory &amp; visual reaction near transmitters</a:t>
            </a:r>
            <a:endParaRPr lang="fr-CA" dirty="0"/>
          </a:p>
        </p:txBody>
      </p:sp>
      <p:sp>
        <p:nvSpPr>
          <p:cNvPr id="5" name="Rectangle 4"/>
          <p:cNvSpPr/>
          <p:nvPr>
            <p:custDataLst>
              <p:tags r:id="rId2"/>
            </p:custDataLst>
          </p:nvPr>
        </p:nvSpPr>
        <p:spPr>
          <a:xfrm>
            <a:off x="467544" y="5517232"/>
            <a:ext cx="8352928" cy="646331"/>
          </a:xfrm>
          <a:prstGeom prst="rect">
            <a:avLst/>
          </a:prstGeom>
        </p:spPr>
        <p:txBody>
          <a:bodyPr wrap="square">
            <a:spAutoFit/>
          </a:bodyPr>
          <a:lstStyle/>
          <a:p>
            <a:pPr marL="411480">
              <a:defRPr/>
            </a:pPr>
            <a:r>
              <a:rPr lang="en-CA" dirty="0" smtClean="0"/>
              <a:t>Source: Meg Sears, </a:t>
            </a:r>
            <a:r>
              <a:rPr lang="en-CA" i="1" dirty="0" smtClean="0"/>
              <a:t>Medical Perspective on Environmental Sensitivities</a:t>
            </a:r>
            <a:r>
              <a:rPr lang="en-CA" dirty="0" smtClean="0"/>
              <a:t>, </a:t>
            </a:r>
            <a:r>
              <a:rPr lang="en-CA" b="1" dirty="0" smtClean="0"/>
              <a:t>Canadian  Human Rights Commission, </a:t>
            </a:r>
            <a:r>
              <a:rPr lang="en-CA" dirty="0" smtClean="0"/>
              <a:t>2007</a:t>
            </a:r>
          </a:p>
        </p:txBody>
      </p:sp>
      <p:sp>
        <p:nvSpPr>
          <p:cNvPr id="6" name="Rectangle 5"/>
          <p:cNvSpPr/>
          <p:nvPr>
            <p:custDataLst>
              <p:tags r:id="rId3"/>
            </p:custDataLst>
          </p:nvPr>
        </p:nvSpPr>
        <p:spPr>
          <a:xfrm>
            <a:off x="467544" y="6165304"/>
            <a:ext cx="7992888" cy="369332"/>
          </a:xfrm>
          <a:prstGeom prst="rect">
            <a:avLst/>
          </a:prstGeom>
        </p:spPr>
        <p:txBody>
          <a:bodyPr wrap="square">
            <a:spAutoFit/>
          </a:bodyPr>
          <a:lstStyle/>
          <a:p>
            <a:pPr>
              <a:defRPr/>
            </a:pPr>
            <a:r>
              <a:rPr lang="fr-FR" dirty="0" smtClean="0"/>
              <a:t>Société planétaire pour l'assainissement de l'énergie</a:t>
            </a: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a:xfrm>
            <a:off x="395536" y="404664"/>
            <a:ext cx="8229600" cy="1143000"/>
          </a:xfrm>
        </p:spPr>
        <p:txBody>
          <a:bodyPr/>
          <a:lstStyle/>
          <a:p>
            <a:r>
              <a:rPr lang="en-CA" dirty="0" err="1" smtClean="0"/>
              <a:t>Effets</a:t>
            </a:r>
            <a:r>
              <a:rPr lang="en-CA" dirty="0" smtClean="0"/>
              <a:t> </a:t>
            </a:r>
            <a:r>
              <a:rPr lang="en-CA" dirty="0" err="1" smtClean="0"/>
              <a:t>biologiques</a:t>
            </a:r>
            <a:endParaRPr lang="fr-CA" dirty="0"/>
          </a:p>
        </p:txBody>
      </p:sp>
      <p:sp>
        <p:nvSpPr>
          <p:cNvPr id="4" name="Espace réservé du contenu 3"/>
          <p:cNvSpPr>
            <a:spLocks noGrp="1"/>
          </p:cNvSpPr>
          <p:nvPr>
            <p:ph idx="1"/>
            <p:custDataLst>
              <p:tags r:id="rId2"/>
            </p:custDataLst>
          </p:nvPr>
        </p:nvSpPr>
        <p:spPr/>
        <p:txBody>
          <a:bodyPr/>
          <a:lstStyle/>
          <a:p>
            <a:pPr>
              <a:buNone/>
            </a:pPr>
            <a:r>
              <a:rPr lang="en-CA" dirty="0" smtClean="0"/>
              <a:t>  </a:t>
            </a:r>
            <a:endParaRPr lang="fr-CA" dirty="0"/>
          </a:p>
        </p:txBody>
      </p:sp>
      <p:sp>
        <p:nvSpPr>
          <p:cNvPr id="2049" name="Rectangle 1"/>
          <p:cNvSpPr>
            <a:spLocks noChangeArrowheads="1"/>
          </p:cNvSpPr>
          <p:nvPr>
            <p:custDataLst>
              <p:tags r:id="rId3"/>
            </p:custDataLst>
          </p:nvPr>
        </p:nvSpPr>
        <p:spPr bwMode="auto">
          <a:xfrm>
            <a:off x="683568" y="1427294"/>
            <a:ext cx="770485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000" b="1" i="0" u="none" strike="noStrike" cap="none" normalizeH="0" baseline="0" dirty="0" smtClean="0">
                <a:ln>
                  <a:noFill/>
                </a:ln>
                <a:solidFill>
                  <a:srgbClr val="000000"/>
                </a:solidFill>
                <a:effectLst/>
                <a:latin typeface="Arial" pitchFamily="34" charset="0"/>
                <a:ea typeface="Calibri" pitchFamily="34" charset="0"/>
                <a:cs typeface="Arial" pitchFamily="34" charset="0"/>
              </a:rPr>
              <a:t>Power density       Reported Biological      Effects References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a:t>
            </a:r>
            <a:r>
              <a:rPr lang="fr-CA" sz="2000" dirty="0" smtClean="0"/>
              <a:t>µW/cm</a:t>
            </a:r>
            <a:r>
              <a:rPr lang="fr-CA" sz="2000" baseline="30000" dirty="0" smtClean="0"/>
              <a:t>2</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0.0000000000001 </a:t>
            </a:r>
            <a:r>
              <a:rPr kumimoji="0" lang="en-CA" sz="2000" b="1" i="0" u="sng" strike="noStrike" cap="none" normalizeH="0" baseline="0" dirty="0" smtClean="0">
                <a:ln>
                  <a:noFill/>
                </a:ln>
                <a:solidFill>
                  <a:srgbClr val="000000"/>
                </a:solidFill>
                <a:effectLst/>
                <a:latin typeface="Arial" pitchFamily="34" charset="0"/>
                <a:ea typeface="Calibri" pitchFamily="34" charset="0"/>
                <a:cs typeface="Arial" pitchFamily="34" charset="0"/>
              </a:rPr>
              <a:t>Altered genetic structure in E. Coli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Belyaev</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1996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0.0000000001 Threshold of human sensitivity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Kositsky</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2001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0.000000001 Altered EEG in human subjects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Bise</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1978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0.0000000027 </a:t>
            </a:r>
            <a:r>
              <a:rPr kumimoji="0" lang="en-CA" sz="2000" b="1" i="0" u="sng" strike="noStrike" cap="none" normalizeH="0" baseline="0" dirty="0" smtClean="0">
                <a:ln>
                  <a:noFill/>
                </a:ln>
                <a:solidFill>
                  <a:srgbClr val="000000"/>
                </a:solidFill>
                <a:effectLst/>
                <a:latin typeface="Arial" pitchFamily="34" charset="0"/>
                <a:ea typeface="Calibri" pitchFamily="34" charset="0"/>
                <a:cs typeface="Arial" pitchFamily="34" charset="0"/>
              </a:rPr>
              <a:t>Growth stimulation in </a:t>
            </a:r>
            <a:r>
              <a:rPr kumimoji="0" lang="en-CA" sz="2000" b="1" i="1" u="sng" strike="noStrike" cap="none" normalizeH="0" baseline="0" dirty="0" err="1" smtClean="0">
                <a:ln>
                  <a:noFill/>
                </a:ln>
                <a:solidFill>
                  <a:srgbClr val="000000"/>
                </a:solidFill>
                <a:effectLst/>
                <a:latin typeface="Arial" pitchFamily="34" charset="0"/>
                <a:ea typeface="Calibri" pitchFamily="34" charset="0"/>
                <a:cs typeface="Arial" pitchFamily="34" charset="0"/>
              </a:rPr>
              <a:t>Vicius</a:t>
            </a:r>
            <a:r>
              <a:rPr kumimoji="0" lang="en-CA" sz="2000" b="1" i="1" u="sng" strike="noStrike" cap="none" normalizeH="0" baseline="0" dirty="0" smtClean="0">
                <a:ln>
                  <a:noFill/>
                </a:ln>
                <a:solidFill>
                  <a:srgbClr val="000000"/>
                </a:solidFill>
                <a:effectLst/>
                <a:latin typeface="Arial" pitchFamily="34" charset="0"/>
                <a:ea typeface="Calibri" pitchFamily="34" charset="0"/>
                <a:cs typeface="Arial" pitchFamily="34" charset="0"/>
              </a:rPr>
              <a:t> </a:t>
            </a:r>
            <a:r>
              <a:rPr kumimoji="0" lang="en-CA" sz="2000" b="1" i="1" u="sng" strike="noStrike" cap="none" normalizeH="0" baseline="0" dirty="0" err="1" smtClean="0">
                <a:ln>
                  <a:noFill/>
                </a:ln>
                <a:solidFill>
                  <a:srgbClr val="000000"/>
                </a:solidFill>
                <a:effectLst/>
                <a:latin typeface="Arial" pitchFamily="34" charset="0"/>
                <a:ea typeface="Calibri" pitchFamily="34" charset="0"/>
                <a:cs typeface="Arial" pitchFamily="34" charset="0"/>
              </a:rPr>
              <a:t>fabus</a:t>
            </a:r>
            <a:r>
              <a:rPr kumimoji="0" lang="en-CA" sz="2000" b="1" i="1" u="sng" strike="noStrike" cap="none" normalizeH="0" baseline="0" dirty="0" smtClean="0">
                <a:ln>
                  <a:noFill/>
                </a:ln>
                <a:solidFill>
                  <a:srgbClr val="000000"/>
                </a:solidFill>
                <a:effectLst/>
                <a:latin typeface="Arial" pitchFamily="34" charset="0"/>
                <a:ea typeface="Calibri" pitchFamily="34" charset="0"/>
                <a:cs typeface="Arial" pitchFamily="34" charset="0"/>
              </a:rPr>
              <a:t>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Brauer</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1950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0.00000001 Effects on immune system in mice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Bundyuk</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1994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0.00000002 Stimulation of ovulation in chickens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Kondra</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1970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0.000005 </a:t>
            </a:r>
            <a:r>
              <a:rPr kumimoji="0" lang="en-CA" sz="2000" b="1" i="0" u="sng" strike="noStrike" cap="none" normalizeH="0" baseline="0" dirty="0" smtClean="0">
                <a:ln>
                  <a:noFill/>
                </a:ln>
                <a:solidFill>
                  <a:srgbClr val="000000"/>
                </a:solidFill>
                <a:effectLst/>
                <a:latin typeface="Arial" pitchFamily="34" charset="0"/>
                <a:ea typeface="Calibri" pitchFamily="34" charset="0"/>
                <a:cs typeface="Arial" pitchFamily="34" charset="0"/>
              </a:rPr>
              <a:t>Effect on cell growth in yeast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Grundler</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1992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0.00001 </a:t>
            </a:r>
            <a:r>
              <a:rPr kumimoji="0" lang="en-CA" sz="2000" b="1" i="0" u="sng" strike="noStrike" cap="none" normalizeH="0" baseline="0" dirty="0" smtClean="0">
                <a:ln>
                  <a:noFill/>
                </a:ln>
                <a:solidFill>
                  <a:srgbClr val="000000"/>
                </a:solidFill>
                <a:effectLst/>
                <a:latin typeface="Arial" pitchFamily="34" charset="0"/>
                <a:ea typeface="Calibri" pitchFamily="34" charset="0"/>
                <a:cs typeface="Arial" pitchFamily="34" charset="0"/>
              </a:rPr>
              <a:t>Conditioned ―avoidance‖ reflex in rats </a:t>
            </a:r>
            <a:r>
              <a:rPr kumimoji="0" lang="en-CA" sz="20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Kositsky</a:t>
            </a:r>
            <a:r>
              <a:rPr kumimoji="0" lang="en-CA" sz="2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2001 </a:t>
            </a:r>
            <a:endParaRPr kumimoji="0" lang="fr-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0.000027 Premature aging of pine needles </a:t>
            </a:r>
            <a:r>
              <a:rPr kumimoji="0" lang="en-CA"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Selga</a:t>
            </a:r>
            <a:r>
              <a:rPr kumimoji="0" lang="en-C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1996</a:t>
            </a:r>
          </a:p>
          <a:p>
            <a:pPr marL="0" marR="0" lvl="0" indent="0" algn="l" defTabSz="914400" rtl="0" eaLnBrk="0" fontAlgn="base" latinLnBrk="0" hangingPunct="0">
              <a:lnSpc>
                <a:spcPct val="100000"/>
              </a:lnSpc>
              <a:spcBef>
                <a:spcPct val="0"/>
              </a:spcBef>
              <a:spcAft>
                <a:spcPct val="0"/>
              </a:spcAft>
              <a:buClrTx/>
              <a:buSzTx/>
              <a:buFontTx/>
              <a:buNone/>
              <a:tabLst/>
            </a:pPr>
            <a:r>
              <a:rPr lang="en-CA" sz="2000" b="1" i="1" dirty="0" smtClean="0">
                <a:latin typeface="Arial" pitchFamily="34" charset="0"/>
                <a:cs typeface="Arial" pitchFamily="34" charset="0"/>
              </a:rPr>
              <a:t>Nous </a:t>
            </a:r>
            <a:r>
              <a:rPr lang="en-CA" sz="2000" b="1" i="1" dirty="0" err="1" smtClean="0">
                <a:latin typeface="Arial" pitchFamily="34" charset="0"/>
                <a:cs typeface="Arial" pitchFamily="34" charset="0"/>
              </a:rPr>
              <a:t>oublions</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que</a:t>
            </a:r>
            <a:r>
              <a:rPr lang="en-CA" sz="2000" b="1" i="1" dirty="0" smtClean="0">
                <a:latin typeface="Arial" pitchFamily="34" charset="0"/>
                <a:cs typeface="Arial" pitchFamily="34" charset="0"/>
              </a:rPr>
              <a:t> nous </a:t>
            </a:r>
            <a:r>
              <a:rPr lang="en-CA" sz="2000" b="1" i="1" dirty="0" err="1" smtClean="0">
                <a:latin typeface="Arial" pitchFamily="34" charset="0"/>
                <a:cs typeface="Arial" pitchFamily="34" charset="0"/>
              </a:rPr>
              <a:t>avons</a:t>
            </a:r>
            <a:r>
              <a:rPr lang="en-CA" sz="2000" b="1" i="1" dirty="0" smtClean="0">
                <a:latin typeface="Arial" pitchFamily="34" charset="0"/>
                <a:cs typeface="Arial" pitchFamily="34" charset="0"/>
              </a:rPr>
              <a:t> plus de micro-</a:t>
            </a:r>
            <a:r>
              <a:rPr lang="en-CA" sz="2000" b="1" i="1" dirty="0" err="1" smtClean="0">
                <a:latin typeface="Arial" pitchFamily="34" charset="0"/>
                <a:cs typeface="Arial" pitchFamily="34" charset="0"/>
              </a:rPr>
              <a:t>organismes</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dans</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notre</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intestin</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que</a:t>
            </a:r>
            <a:r>
              <a:rPr lang="en-CA" sz="2000" b="1" i="1" dirty="0" smtClean="0">
                <a:latin typeface="Arial" pitchFamily="34" charset="0"/>
                <a:cs typeface="Arial" pitchFamily="34" charset="0"/>
              </a:rPr>
              <a:t> des cellules </a:t>
            </a:r>
            <a:r>
              <a:rPr lang="en-CA" sz="2000" b="1" i="1" dirty="0" err="1" smtClean="0">
                <a:latin typeface="Arial" pitchFamily="34" charset="0"/>
                <a:cs typeface="Arial" pitchFamily="34" charset="0"/>
              </a:rPr>
              <a:t>dans</a:t>
            </a:r>
            <a:r>
              <a:rPr lang="en-CA" sz="2000" b="1" i="1" dirty="0" smtClean="0">
                <a:latin typeface="Arial" pitchFamily="34" charset="0"/>
                <a:cs typeface="Arial" pitchFamily="34" charset="0"/>
              </a:rPr>
              <a:t> tout le corps et </a:t>
            </a:r>
            <a:r>
              <a:rPr lang="en-CA" sz="2000" b="1" i="1" dirty="0" err="1" smtClean="0">
                <a:latin typeface="Arial" pitchFamily="34" charset="0"/>
                <a:cs typeface="Arial" pitchFamily="34" charset="0"/>
              </a:rPr>
              <a:t>que</a:t>
            </a:r>
            <a:r>
              <a:rPr lang="en-CA" sz="2000" b="1" i="1" dirty="0" smtClean="0">
                <a:latin typeface="Arial" pitchFamily="34" charset="0"/>
                <a:cs typeface="Arial" pitchFamily="34" charset="0"/>
              </a:rPr>
              <a:t> sans </a:t>
            </a:r>
            <a:r>
              <a:rPr lang="en-CA" sz="2000" b="1" i="1" dirty="0" err="1" smtClean="0">
                <a:latin typeface="Arial" pitchFamily="34" charset="0"/>
                <a:cs typeface="Arial" pitchFamily="34" charset="0"/>
              </a:rPr>
              <a:t>cette</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flore</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intestinale</a:t>
            </a:r>
            <a:r>
              <a:rPr lang="en-CA" sz="2000" b="1" i="1" dirty="0" smtClean="0">
                <a:latin typeface="Arial" pitchFamily="34" charset="0"/>
                <a:cs typeface="Arial" pitchFamily="34" charset="0"/>
              </a:rPr>
              <a:t> nous ne </a:t>
            </a:r>
            <a:r>
              <a:rPr lang="en-CA" sz="2000" b="1" i="1" dirty="0" err="1" smtClean="0">
                <a:latin typeface="Arial" pitchFamily="34" charset="0"/>
                <a:cs typeface="Arial" pitchFamily="34" charset="0"/>
              </a:rPr>
              <a:t>pouvons</a:t>
            </a:r>
            <a:r>
              <a:rPr lang="en-CA" sz="2000" b="1" i="1" dirty="0" smtClean="0">
                <a:latin typeface="Arial" pitchFamily="34" charset="0"/>
                <a:cs typeface="Arial" pitchFamily="34" charset="0"/>
              </a:rPr>
              <a:t> pas </a:t>
            </a:r>
            <a:r>
              <a:rPr lang="en-CA" sz="2000" b="1" i="1" dirty="0" err="1" smtClean="0">
                <a:latin typeface="Arial" pitchFamily="34" charset="0"/>
                <a:cs typeface="Arial" pitchFamily="34" charset="0"/>
              </a:rPr>
              <a:t>survivre</a:t>
            </a:r>
            <a:r>
              <a:rPr lang="en-CA" sz="2000" b="1" i="1" dirty="0" smtClean="0">
                <a:latin typeface="Arial" pitchFamily="34" charset="0"/>
                <a:cs typeface="Arial" pitchFamily="34" charset="0"/>
              </a:rPr>
              <a:t>: 90% de la </a:t>
            </a:r>
            <a:r>
              <a:rPr lang="en-CA" sz="2000" b="1" i="1" dirty="0" err="1" smtClean="0">
                <a:latin typeface="Arial" pitchFamily="34" charset="0"/>
                <a:cs typeface="Arial" pitchFamily="34" charset="0"/>
              </a:rPr>
              <a:t>sérotonine</a:t>
            </a:r>
            <a:r>
              <a:rPr lang="en-CA" sz="2000" b="1" i="1" dirty="0" smtClean="0">
                <a:latin typeface="Arial" pitchFamily="34" charset="0"/>
                <a:cs typeface="Arial" pitchFamily="34" charset="0"/>
              </a:rPr>
              <a:t> y </a:t>
            </a:r>
            <a:r>
              <a:rPr lang="en-CA" sz="2000" b="1" i="1" dirty="0" err="1" smtClean="0">
                <a:latin typeface="Arial" pitchFamily="34" charset="0"/>
                <a:cs typeface="Arial" pitchFamily="34" charset="0"/>
              </a:rPr>
              <a:t>est</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produite</a:t>
            </a:r>
            <a:r>
              <a:rPr lang="en-CA" sz="2000" b="1" i="1" dirty="0" smtClean="0">
                <a:latin typeface="Arial" pitchFamily="34" charset="0"/>
                <a:cs typeface="Arial" pitchFamily="34" charset="0"/>
              </a:rPr>
              <a:t> par </a:t>
            </a:r>
            <a:r>
              <a:rPr lang="en-CA" sz="2000" b="1" i="1" dirty="0" err="1" smtClean="0">
                <a:latin typeface="Arial" pitchFamily="34" charset="0"/>
                <a:cs typeface="Arial" pitchFamily="34" charset="0"/>
              </a:rPr>
              <a:t>cette</a:t>
            </a:r>
            <a:r>
              <a:rPr lang="en-CA" sz="2000" b="1" i="1" dirty="0" smtClean="0">
                <a:latin typeface="Arial" pitchFamily="34" charset="0"/>
                <a:cs typeface="Arial" pitchFamily="34" charset="0"/>
              </a:rPr>
              <a:t> </a:t>
            </a:r>
            <a:r>
              <a:rPr lang="en-CA" sz="2000" b="1" i="1" dirty="0" err="1" smtClean="0">
                <a:latin typeface="Arial" pitchFamily="34" charset="0"/>
                <a:cs typeface="Arial" pitchFamily="34" charset="0"/>
              </a:rPr>
              <a:t>flore</a:t>
            </a:r>
            <a:r>
              <a:rPr lang="en-CA" sz="2000" b="1" i="1" dirty="0" smtClean="0">
                <a:latin typeface="Arial" pitchFamily="34" charset="0"/>
                <a:cs typeface="Arial" pitchFamily="34" charset="0"/>
              </a:rPr>
              <a:t>.</a:t>
            </a:r>
            <a:endParaRPr kumimoji="0" lang="en-CA" sz="2000" b="1" i="1"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Distance de </a:t>
            </a:r>
            <a:r>
              <a:rPr lang="en-CA" dirty="0" err="1" smtClean="0"/>
              <a:t>portée</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a:buNone/>
            </a:pPr>
            <a:r>
              <a:rPr lang="en-CA" dirty="0" smtClean="0"/>
              <a:t> </a:t>
            </a:r>
            <a:endParaRPr lang="fr-CA" dirty="0" smtClean="0"/>
          </a:p>
          <a:p>
            <a:r>
              <a:rPr lang="fr-CA" dirty="0" smtClean="0">
                <a:latin typeface="Arial" pitchFamily="34" charset="0"/>
                <a:cs typeface="Arial" pitchFamily="34" charset="0"/>
              </a:rPr>
              <a:t>Tours Wi-Max  — 50 km</a:t>
            </a:r>
          </a:p>
          <a:p>
            <a:r>
              <a:rPr lang="fr-CA" dirty="0" smtClean="0">
                <a:latin typeface="Arial" pitchFamily="34" charset="0"/>
                <a:cs typeface="Arial" pitchFamily="34" charset="0"/>
              </a:rPr>
              <a:t>Tours Cellulaires — &lt; 40 km</a:t>
            </a:r>
          </a:p>
          <a:p>
            <a:pPr lvl="1"/>
            <a:r>
              <a:rPr lang="fr-CA" dirty="0" smtClean="0">
                <a:latin typeface="Arial" pitchFamily="34" charset="0"/>
                <a:cs typeface="Arial" pitchFamily="34" charset="0"/>
              </a:rPr>
              <a:t>Distancement : </a:t>
            </a:r>
            <a:r>
              <a:rPr lang="fr-FR" dirty="0" smtClean="0">
                <a:latin typeface="Arial" pitchFamily="34" charset="0"/>
                <a:cs typeface="Arial" pitchFamily="34" charset="0"/>
              </a:rPr>
              <a:t>3,2 km </a:t>
            </a:r>
            <a:r>
              <a:rPr lang="fr-CA" dirty="0" smtClean="0">
                <a:latin typeface="Arial" pitchFamily="34" charset="0"/>
                <a:cs typeface="Arial" pitchFamily="34" charset="0"/>
              </a:rPr>
              <a:t>- 4,8 km  en banlieue </a:t>
            </a:r>
          </a:p>
          <a:p>
            <a:pPr lvl="1"/>
            <a:r>
              <a:rPr lang="fr-CA" dirty="0" smtClean="0">
                <a:latin typeface="Arial" pitchFamily="34" charset="0"/>
                <a:cs typeface="Arial" pitchFamily="34" charset="0"/>
              </a:rPr>
              <a:t>distancés de 400 m à 805 m (haute densité) </a:t>
            </a:r>
          </a:p>
          <a:p>
            <a:r>
              <a:rPr lang="fr-CA" dirty="0" smtClean="0">
                <a:latin typeface="Arial" pitchFamily="34" charset="0"/>
                <a:cs typeface="Arial" pitchFamily="34" charset="0"/>
              </a:rPr>
              <a:t>Cellulaires — &lt; 5 km</a:t>
            </a:r>
          </a:p>
          <a:p>
            <a:r>
              <a:rPr lang="fr-CA" dirty="0" smtClean="0">
                <a:latin typeface="Arial" pitchFamily="34" charset="0"/>
                <a:cs typeface="Arial" pitchFamily="34" charset="0"/>
              </a:rPr>
              <a:t>Téléphone sans fil – &lt; 274 m</a:t>
            </a:r>
          </a:p>
          <a:p>
            <a:r>
              <a:rPr lang="fr-CA" dirty="0" smtClean="0">
                <a:latin typeface="Arial" pitchFamily="34" charset="0"/>
                <a:cs typeface="Arial" pitchFamily="34" charset="0"/>
              </a:rPr>
              <a:t>Routeurs Wi-Fi : (a) 15 m (b) 46 m (c) 100m ou (d) 443 m</a:t>
            </a:r>
          </a:p>
          <a:p>
            <a:r>
              <a:rPr lang="fr-CA" dirty="0" smtClean="0">
                <a:latin typeface="Arial" pitchFamily="34" charset="0"/>
                <a:cs typeface="Arial" pitchFamily="34" charset="0"/>
              </a:rPr>
              <a:t>Moniteurs pour bébé : &gt; 610 m!</a:t>
            </a:r>
          </a:p>
          <a:p>
            <a:r>
              <a:rPr lang="fr-CA" dirty="0" smtClean="0">
                <a:latin typeface="Arial" pitchFamily="34" charset="0"/>
                <a:cs typeface="Arial" pitchFamily="34" charset="0"/>
              </a:rPr>
              <a:t>Bluetooth — &lt; 10 m</a:t>
            </a:r>
          </a:p>
          <a:p>
            <a:r>
              <a:rPr lang="fr-CA" dirty="0" smtClean="0">
                <a:latin typeface="Arial" pitchFamily="34" charset="0"/>
                <a:cs typeface="Arial" pitchFamily="34" charset="0"/>
              </a:rPr>
              <a:t>Compteurs « intelligents » : 1) LAN &lt; 3 km;</a:t>
            </a:r>
          </a:p>
          <a:p>
            <a:pPr>
              <a:buNone/>
            </a:pPr>
            <a:r>
              <a:rPr lang="fr-CA" dirty="0" smtClean="0">
                <a:latin typeface="Arial" pitchFamily="34" charset="0"/>
                <a:cs typeface="Arial" pitchFamily="34" charset="0"/>
              </a:rPr>
              <a:t>                                                    2) </a:t>
            </a:r>
            <a:r>
              <a:rPr lang="fr-CA" dirty="0" err="1" smtClean="0">
                <a:latin typeface="Arial" pitchFamily="34" charset="0"/>
                <a:cs typeface="Arial" pitchFamily="34" charset="0"/>
              </a:rPr>
              <a:t>ZigBee</a:t>
            </a:r>
            <a:r>
              <a:rPr lang="fr-CA" dirty="0" smtClean="0">
                <a:latin typeface="Arial" pitchFamily="34" charset="0"/>
                <a:cs typeface="Arial" pitchFamily="34" charset="0"/>
              </a:rPr>
              <a:t>: &lt; 75m</a:t>
            </a:r>
          </a:p>
          <a:p>
            <a:endParaRPr lang="fr-CA"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467544" y="1412776"/>
            <a:ext cx="8305800" cy="1143000"/>
          </a:xfrm>
          <a:solidFill>
            <a:schemeClr val="bg2"/>
          </a:solidFill>
        </p:spPr>
        <p:txBody>
          <a:bodyPr>
            <a:normAutofit fontScale="90000"/>
          </a:bodyPr>
          <a:lstStyle/>
          <a:p>
            <a:r>
              <a:rPr lang="en-CA" dirty="0" err="1" smtClean="0"/>
              <a:t>Extrêmement</a:t>
            </a:r>
            <a:r>
              <a:rPr lang="en-CA" dirty="0" smtClean="0"/>
              <a:t> Basses </a:t>
            </a:r>
            <a:r>
              <a:rPr lang="en-CA" dirty="0" err="1" smtClean="0"/>
              <a:t>Fréquences</a:t>
            </a:r>
            <a:r>
              <a:rPr lang="en-CA" dirty="0" smtClean="0"/>
              <a:t> (EBF)</a:t>
            </a:r>
            <a:endParaRPr lang="fr-CA" dirty="0"/>
          </a:p>
        </p:txBody>
      </p:sp>
      <p:sp>
        <p:nvSpPr>
          <p:cNvPr id="5" name="Espace réservé du texte 4"/>
          <p:cNvSpPr>
            <a:spLocks noGrp="1"/>
          </p:cNvSpPr>
          <p:nvPr>
            <p:ph type="body" idx="4294967295"/>
            <p:custDataLst>
              <p:tags r:id="rId2"/>
            </p:custDataLst>
          </p:nvPr>
        </p:nvSpPr>
        <p:spPr>
          <a:xfrm>
            <a:off x="467544" y="2564904"/>
            <a:ext cx="8276456" cy="1509713"/>
          </a:xfrm>
          <a:solidFill>
            <a:schemeClr val="bg2">
              <a:lumMod val="90000"/>
            </a:schemeClr>
          </a:solidFill>
        </p:spPr>
        <p:txBody>
          <a:bodyPr>
            <a:normAutofit fontScale="70000" lnSpcReduction="20000"/>
          </a:bodyPr>
          <a:lstStyle/>
          <a:p>
            <a:pPr algn="r"/>
            <a:r>
              <a:rPr lang="fr-CA" dirty="0" err="1" smtClean="0">
                <a:solidFill>
                  <a:schemeClr val="bg2">
                    <a:lumMod val="25000"/>
                  </a:schemeClr>
                </a:solidFill>
                <a:latin typeface="Arial" pitchFamily="34" charset="0"/>
                <a:cs typeface="Arial" pitchFamily="34" charset="0"/>
              </a:rPr>
              <a:t>BioInnitiative</a:t>
            </a:r>
            <a:r>
              <a:rPr lang="fr-CA" dirty="0" smtClean="0">
                <a:solidFill>
                  <a:schemeClr val="bg2">
                    <a:lumMod val="25000"/>
                  </a:schemeClr>
                </a:solidFill>
                <a:latin typeface="Arial" pitchFamily="34" charset="0"/>
                <a:cs typeface="Arial" pitchFamily="34" charset="0"/>
              </a:rPr>
              <a:t> </a:t>
            </a:r>
            <a:r>
              <a:rPr lang="fr-CA" dirty="0" err="1" smtClean="0">
                <a:solidFill>
                  <a:schemeClr val="bg2">
                    <a:lumMod val="25000"/>
                  </a:schemeClr>
                </a:solidFill>
                <a:latin typeface="Arial" pitchFamily="34" charset="0"/>
                <a:cs typeface="Arial" pitchFamily="34" charset="0"/>
              </a:rPr>
              <a:t>recommende</a:t>
            </a:r>
            <a:r>
              <a:rPr lang="fr-CA" dirty="0" smtClean="0">
                <a:solidFill>
                  <a:schemeClr val="bg2">
                    <a:lumMod val="25000"/>
                  </a:schemeClr>
                </a:solidFill>
                <a:latin typeface="Arial" pitchFamily="34" charset="0"/>
                <a:cs typeface="Arial" pitchFamily="34" charset="0"/>
              </a:rPr>
              <a:t> de limiter à 1 </a:t>
            </a:r>
            <a:r>
              <a:rPr lang="fr-CA" dirty="0" err="1" smtClean="0">
                <a:solidFill>
                  <a:schemeClr val="bg2">
                    <a:lumMod val="25000"/>
                  </a:schemeClr>
                </a:solidFill>
                <a:latin typeface="Arial" pitchFamily="34" charset="0"/>
                <a:cs typeface="Arial" pitchFamily="34" charset="0"/>
              </a:rPr>
              <a:t>milligauss</a:t>
            </a:r>
            <a:r>
              <a:rPr lang="fr-CA" dirty="0" smtClean="0">
                <a:solidFill>
                  <a:schemeClr val="bg2">
                    <a:lumMod val="25000"/>
                  </a:schemeClr>
                </a:solidFill>
                <a:latin typeface="Arial" pitchFamily="34" charset="0"/>
                <a:cs typeface="Arial" pitchFamily="34" charset="0"/>
              </a:rPr>
              <a:t> (</a:t>
            </a:r>
            <a:r>
              <a:rPr lang="fr-CA" dirty="0" err="1" smtClean="0">
                <a:solidFill>
                  <a:schemeClr val="bg2">
                    <a:lumMod val="25000"/>
                  </a:schemeClr>
                </a:solidFill>
                <a:latin typeface="Arial" pitchFamily="34" charset="0"/>
                <a:cs typeface="Arial" pitchFamily="34" charset="0"/>
              </a:rPr>
              <a:t>mG</a:t>
            </a:r>
            <a:r>
              <a:rPr lang="fr-CA" dirty="0" smtClean="0">
                <a:solidFill>
                  <a:schemeClr val="bg2">
                    <a:lumMod val="25000"/>
                  </a:schemeClr>
                </a:solidFill>
                <a:latin typeface="Arial" pitchFamily="34" charset="0"/>
                <a:cs typeface="Arial" pitchFamily="34" charset="0"/>
              </a:rPr>
              <a:t>) – ou 0,1 </a:t>
            </a:r>
            <a:r>
              <a:rPr lang="fr-CA" dirty="0" err="1" smtClean="0">
                <a:solidFill>
                  <a:schemeClr val="bg2">
                    <a:lumMod val="25000"/>
                  </a:schemeClr>
                </a:solidFill>
                <a:latin typeface="Arial" pitchFamily="34" charset="0"/>
                <a:cs typeface="Arial" pitchFamily="34" charset="0"/>
              </a:rPr>
              <a:t>microtesla</a:t>
            </a:r>
            <a:r>
              <a:rPr lang="fr-CA" dirty="0" smtClean="0">
                <a:solidFill>
                  <a:schemeClr val="bg2">
                    <a:lumMod val="25000"/>
                  </a:schemeClr>
                </a:solidFill>
                <a:latin typeface="Arial" pitchFamily="34" charset="0"/>
                <a:cs typeface="Arial" pitchFamily="34" charset="0"/>
              </a:rPr>
              <a:t> sur l’échelle métrique – l’exposition moyenne sur 24 heures aux champs magnétiques de 60 Hz afin de protéger les enfants et les femmes enceintes. Santé Canada adhère à la limite internationale de</a:t>
            </a:r>
          </a:p>
          <a:p>
            <a:pPr algn="r"/>
            <a:r>
              <a:rPr lang="fr-CA" dirty="0" smtClean="0">
                <a:solidFill>
                  <a:schemeClr val="bg2">
                    <a:lumMod val="25000"/>
                  </a:schemeClr>
                </a:solidFill>
                <a:latin typeface="Arial" pitchFamily="34" charset="0"/>
                <a:cs typeface="Arial" pitchFamily="34" charset="0"/>
              </a:rPr>
              <a:t> 1 000 </a:t>
            </a:r>
            <a:r>
              <a:rPr lang="fr-CA" dirty="0" err="1" smtClean="0">
                <a:solidFill>
                  <a:schemeClr val="bg2">
                    <a:lumMod val="25000"/>
                  </a:schemeClr>
                </a:solidFill>
                <a:latin typeface="Arial" pitchFamily="34" charset="0"/>
                <a:cs typeface="Arial" pitchFamily="34" charset="0"/>
              </a:rPr>
              <a:t>mG</a:t>
            </a:r>
            <a:r>
              <a:rPr lang="fr-CA" dirty="0" smtClean="0">
                <a:solidFill>
                  <a:schemeClr val="bg2">
                    <a:lumMod val="25000"/>
                  </a:schemeClr>
                </a:solidFill>
                <a:latin typeface="Arial" pitchFamily="34" charset="0"/>
                <a:cs typeface="Arial" pitchFamily="34" charset="0"/>
              </a:rPr>
              <a:t> </a:t>
            </a:r>
          </a:p>
          <a:p>
            <a:endParaRPr lang="fr-CA" dirty="0"/>
          </a:p>
        </p:txBody>
      </p:sp>
      <p:pic>
        <p:nvPicPr>
          <p:cNvPr id="6" name="Image 5" descr="EBF.png"/>
          <p:cNvPicPr>
            <a:picLocks noChangeAspect="1"/>
          </p:cNvPicPr>
          <p:nvPr>
            <p:custDataLst>
              <p:tags r:id="rId3"/>
            </p:custDataLst>
          </p:nvPr>
        </p:nvPicPr>
        <p:blipFill>
          <a:blip r:embed="rId5" cstate="print"/>
          <a:stretch>
            <a:fillRect/>
          </a:stretch>
        </p:blipFill>
        <p:spPr>
          <a:xfrm>
            <a:off x="5141034" y="4077072"/>
            <a:ext cx="3629953" cy="2780928"/>
          </a:xfrm>
          <a:prstGeom prst="rect">
            <a:avLst/>
          </a:prstGeo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EBF</a:t>
            </a:r>
            <a:endParaRPr lang="fr-CA" dirty="0"/>
          </a:p>
        </p:txBody>
      </p:sp>
      <p:sp>
        <p:nvSpPr>
          <p:cNvPr id="3" name="Espace réservé du contenu 2"/>
          <p:cNvSpPr>
            <a:spLocks noGrp="1"/>
          </p:cNvSpPr>
          <p:nvPr>
            <p:ph idx="1"/>
            <p:custDataLst>
              <p:tags r:id="rId2"/>
            </p:custDataLst>
          </p:nvPr>
        </p:nvSpPr>
        <p:spPr/>
        <p:txBody>
          <a:bodyPr/>
          <a:lstStyle/>
          <a:p>
            <a:pPr lvl="0"/>
            <a:r>
              <a:rPr lang="en-US" dirty="0" smtClean="0">
                <a:latin typeface="Arial" pitchFamily="34" charset="0"/>
                <a:cs typeface="Arial" pitchFamily="34" charset="0"/>
              </a:rPr>
              <a:t>Li Y, </a:t>
            </a:r>
            <a:r>
              <a:rPr lang="en-US" dirty="0" err="1" smtClean="0">
                <a:latin typeface="Arial" pitchFamily="34" charset="0"/>
                <a:cs typeface="Arial" pitchFamily="34" charset="0"/>
              </a:rPr>
              <a:t>Héroux</a:t>
            </a:r>
            <a:r>
              <a:rPr lang="en-US" dirty="0" smtClean="0">
                <a:latin typeface="Arial" pitchFamily="34" charset="0"/>
                <a:cs typeface="Arial" pitchFamily="34" charset="0"/>
              </a:rPr>
              <a:t> P. </a:t>
            </a:r>
            <a:r>
              <a:rPr lang="en-US" b="1" dirty="0" smtClean="0">
                <a:latin typeface="Arial" pitchFamily="34" charset="0"/>
                <a:cs typeface="Arial" pitchFamily="34" charset="0"/>
              </a:rPr>
              <a:t>Extra-Low-Frequency Magnetic Fields alter Cancer Cells through Metabolic Restriction</a:t>
            </a:r>
            <a:r>
              <a:rPr lang="en-US" dirty="0" smtClean="0">
                <a:latin typeface="Arial" pitchFamily="34" charset="0"/>
                <a:cs typeface="Arial" pitchFamily="34" charset="0"/>
              </a:rPr>
              <a:t> (Submitted on 21 Sep 2012) </a:t>
            </a:r>
            <a:r>
              <a:rPr lang="en-US" i="1" dirty="0" smtClean="0">
                <a:latin typeface="Arial" pitchFamily="34" charset="0"/>
                <a:cs typeface="Arial" pitchFamily="34" charset="0"/>
              </a:rPr>
              <a:t>Cornell University Library</a:t>
            </a:r>
          </a:p>
          <a:p>
            <a:pPr lvl="0">
              <a:buNone/>
            </a:pPr>
            <a:endParaRPr lang="fr-CA" dirty="0" smtClean="0">
              <a:latin typeface="Arial" pitchFamily="34" charset="0"/>
              <a:cs typeface="Arial" pitchFamily="34" charset="0"/>
            </a:endParaRPr>
          </a:p>
          <a:p>
            <a:pPr lvl="0"/>
            <a:r>
              <a:rPr lang="en-US" dirty="0" err="1" smtClean="0">
                <a:latin typeface="Arial" pitchFamily="34" charset="0"/>
                <a:cs typeface="Arial" pitchFamily="34" charset="0"/>
              </a:rPr>
              <a:t>Halgamuge</a:t>
            </a:r>
            <a:r>
              <a:rPr lang="en-US" dirty="0" smtClean="0">
                <a:latin typeface="Arial" pitchFamily="34" charset="0"/>
                <a:cs typeface="Arial" pitchFamily="34" charset="0"/>
              </a:rPr>
              <a:t> MN. </a:t>
            </a:r>
            <a:r>
              <a:rPr lang="en-US" b="1" dirty="0" smtClean="0">
                <a:latin typeface="Arial" pitchFamily="34" charset="0"/>
                <a:cs typeface="Arial" pitchFamily="34" charset="0"/>
              </a:rPr>
              <a:t>Pineal Melatonin Level Disruption in Humans due to Electromagnetic Fields and ICNIRP Limits. </a:t>
            </a:r>
            <a:r>
              <a:rPr lang="en-US" i="1" dirty="0" err="1" smtClean="0">
                <a:latin typeface="Arial" pitchFamily="34" charset="0"/>
                <a:cs typeface="Arial" pitchFamily="34" charset="0"/>
              </a:rPr>
              <a:t>Radiat</a:t>
            </a:r>
            <a:r>
              <a:rPr lang="en-US" i="1" dirty="0" smtClean="0">
                <a:latin typeface="Arial" pitchFamily="34" charset="0"/>
                <a:cs typeface="Arial" pitchFamily="34" charset="0"/>
              </a:rPr>
              <a:t> Prot </a:t>
            </a:r>
            <a:r>
              <a:rPr lang="en-US" i="1" dirty="0" err="1" smtClean="0">
                <a:latin typeface="Arial" pitchFamily="34" charset="0"/>
                <a:cs typeface="Arial" pitchFamily="34" charset="0"/>
              </a:rPr>
              <a:t>Dosimetry</a:t>
            </a:r>
            <a:r>
              <a:rPr lang="en-US" dirty="0" smtClean="0">
                <a:latin typeface="Arial" pitchFamily="34" charset="0"/>
                <a:cs typeface="Arial" pitchFamily="34" charset="0"/>
              </a:rPr>
              <a:t>. 2012 Oct 10. </a:t>
            </a:r>
            <a:endParaRPr lang="fr-CA" dirty="0" smtClean="0">
              <a:latin typeface="Arial" pitchFamily="34" charset="0"/>
              <a:cs typeface="Arial" pitchFamily="34" charset="0"/>
            </a:endParaRPr>
          </a:p>
          <a:p>
            <a:endParaRPr lang="fr-CA"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Mélatonine</a:t>
            </a:r>
            <a:endParaRPr lang="fr-CA" dirty="0"/>
          </a:p>
        </p:txBody>
      </p:sp>
      <p:sp>
        <p:nvSpPr>
          <p:cNvPr id="3" name="Espace réservé du contenu 2"/>
          <p:cNvSpPr>
            <a:spLocks noGrp="1"/>
          </p:cNvSpPr>
          <p:nvPr>
            <p:ph idx="1"/>
            <p:custDataLst>
              <p:tags r:id="rId2"/>
            </p:custDataLst>
          </p:nvPr>
        </p:nvSpPr>
        <p:spPr/>
        <p:txBody>
          <a:bodyPr/>
          <a:lstStyle/>
          <a:p>
            <a:r>
              <a:rPr lang="en-CA" dirty="0" smtClean="0">
                <a:latin typeface="Arial" pitchFamily="34" charset="0"/>
                <a:cs typeface="Arial" pitchFamily="34" charset="0"/>
              </a:rPr>
              <a:t>Hormone du </a:t>
            </a:r>
            <a:r>
              <a:rPr lang="en-CA" dirty="0" err="1" smtClean="0">
                <a:latin typeface="Arial" pitchFamily="34" charset="0"/>
                <a:cs typeface="Arial" pitchFamily="34" charset="0"/>
              </a:rPr>
              <a:t>sommeil</a:t>
            </a:r>
            <a:r>
              <a:rPr lang="en-CA" dirty="0" smtClean="0">
                <a:latin typeface="Arial" pitchFamily="34" charset="0"/>
                <a:cs typeface="Arial" pitchFamily="34" charset="0"/>
              </a:rPr>
              <a:t>;</a:t>
            </a:r>
          </a:p>
          <a:p>
            <a:r>
              <a:rPr lang="en-CA" dirty="0" smtClean="0">
                <a:latin typeface="Arial" pitchFamily="34" charset="0"/>
                <a:cs typeface="Arial" pitchFamily="34" charset="0"/>
              </a:rPr>
              <a:t>Hormone anti-</a:t>
            </a:r>
            <a:r>
              <a:rPr lang="en-CA" dirty="0" err="1" smtClean="0">
                <a:latin typeface="Arial" pitchFamily="34" charset="0"/>
                <a:cs typeface="Arial" pitchFamily="34" charset="0"/>
              </a:rPr>
              <a:t>tumeur</a:t>
            </a:r>
            <a:endParaRPr lang="en-CA" dirty="0" smtClean="0">
              <a:latin typeface="Arial" pitchFamily="34" charset="0"/>
              <a:cs typeface="Arial" pitchFamily="34" charset="0"/>
            </a:endParaRPr>
          </a:p>
          <a:p>
            <a:endParaRPr lang="en-CA" dirty="0" smtClean="0"/>
          </a:p>
          <a:p>
            <a:pPr>
              <a:buNone/>
            </a:pPr>
            <a:endParaRPr lang="fr-CA" dirty="0"/>
          </a:p>
        </p:txBody>
      </p:sp>
      <p:pic>
        <p:nvPicPr>
          <p:cNvPr id="4" name="Image 3" descr="melatonine sommeil.jpg"/>
          <p:cNvPicPr>
            <a:picLocks noChangeAspect="1"/>
          </p:cNvPicPr>
          <p:nvPr>
            <p:custDataLst>
              <p:tags r:id="rId3"/>
            </p:custDataLst>
          </p:nvPr>
        </p:nvPicPr>
        <p:blipFill>
          <a:blip r:embed="rId6" cstate="print"/>
          <a:stretch>
            <a:fillRect/>
          </a:stretch>
        </p:blipFill>
        <p:spPr>
          <a:xfrm>
            <a:off x="4932040" y="1124744"/>
            <a:ext cx="2590800" cy="762000"/>
          </a:xfrm>
          <a:prstGeom prst="rect">
            <a:avLst/>
          </a:prstGeom>
        </p:spPr>
      </p:pic>
      <p:pic>
        <p:nvPicPr>
          <p:cNvPr id="5" name="Image 4" descr="NSC-melatonine.jpg"/>
          <p:cNvPicPr>
            <a:picLocks noChangeAspect="1"/>
          </p:cNvPicPr>
          <p:nvPr>
            <p:custDataLst>
              <p:tags r:id="rId4"/>
            </p:custDataLst>
          </p:nvPr>
        </p:nvPicPr>
        <p:blipFill>
          <a:blip r:embed="rId7" cstate="print"/>
          <a:stretch>
            <a:fillRect/>
          </a:stretch>
        </p:blipFill>
        <p:spPr>
          <a:xfrm>
            <a:off x="4211960" y="2636912"/>
            <a:ext cx="3876675" cy="3857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melatonine.jpg"/>
          <p:cNvPicPr>
            <a:picLocks noGrp="1" noChangeAspect="1"/>
          </p:cNvPicPr>
          <p:nvPr>
            <p:ph idx="4294967295"/>
            <p:custDataLst>
              <p:tags r:id="rId1"/>
            </p:custDataLst>
          </p:nvPr>
        </p:nvPicPr>
        <p:blipFill>
          <a:blip r:embed="rId3" cstate="print"/>
          <a:stretch>
            <a:fillRect/>
          </a:stretch>
        </p:blipFill>
        <p:spPr>
          <a:xfrm>
            <a:off x="-58930" y="-102165"/>
            <a:ext cx="9202930" cy="6960165"/>
          </a:xfr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Diabetes type 2</a:t>
            </a:r>
            <a:endParaRPr lang="fr-CA" dirty="0"/>
          </a:p>
        </p:txBody>
      </p:sp>
      <p:sp>
        <p:nvSpPr>
          <p:cNvPr id="3" name="Espace réservé du contenu 2"/>
          <p:cNvSpPr>
            <a:spLocks noGrp="1"/>
          </p:cNvSpPr>
          <p:nvPr>
            <p:ph idx="1"/>
            <p:custDataLst>
              <p:tags r:id="rId2"/>
            </p:custDataLst>
          </p:nvPr>
        </p:nvSpPr>
        <p:spPr/>
        <p:txBody>
          <a:bodyPr/>
          <a:lstStyle/>
          <a:p>
            <a:pPr>
              <a:buNone/>
            </a:pPr>
            <a:r>
              <a:rPr lang="fr-CA" dirty="0" smtClean="0">
                <a:latin typeface="Arial" pitchFamily="34" charset="0"/>
                <a:cs typeface="Arial" pitchFamily="34" charset="0"/>
              </a:rPr>
              <a:t>Mc </a:t>
            </a:r>
            <a:r>
              <a:rPr lang="fr-CA" dirty="0" err="1" smtClean="0">
                <a:latin typeface="Arial" pitchFamily="34" charset="0"/>
                <a:cs typeface="Arial" pitchFamily="34" charset="0"/>
              </a:rPr>
              <a:t>Mullan</a:t>
            </a:r>
            <a:r>
              <a:rPr lang="fr-CA" dirty="0" smtClean="0">
                <a:latin typeface="Arial" pitchFamily="34" charset="0"/>
                <a:cs typeface="Arial" pitchFamily="34" charset="0"/>
              </a:rPr>
              <a:t> CJ et coll</a:t>
            </a:r>
            <a:r>
              <a:rPr lang="fr-CA" b="1" dirty="0" smtClean="0">
                <a:latin typeface="Arial" pitchFamily="34" charset="0"/>
                <a:cs typeface="Arial" pitchFamily="34" charset="0"/>
              </a:rPr>
              <a:t>. </a:t>
            </a:r>
            <a:r>
              <a:rPr lang="fr-CA" b="1" dirty="0" err="1" smtClean="0">
                <a:latin typeface="Arial" pitchFamily="34" charset="0"/>
                <a:cs typeface="Arial" pitchFamily="34" charset="0"/>
              </a:rPr>
              <a:t>Melatonin</a:t>
            </a:r>
            <a:r>
              <a:rPr lang="fr-CA" b="1" dirty="0" smtClean="0">
                <a:latin typeface="Arial" pitchFamily="34" charset="0"/>
                <a:cs typeface="Arial" pitchFamily="34" charset="0"/>
              </a:rPr>
              <a:t> </a:t>
            </a:r>
            <a:r>
              <a:rPr lang="fr-CA" b="1" dirty="0" err="1" smtClean="0">
                <a:latin typeface="Arial" pitchFamily="34" charset="0"/>
                <a:cs typeface="Arial" pitchFamily="34" charset="0"/>
              </a:rPr>
              <a:t>secretion</a:t>
            </a:r>
            <a:r>
              <a:rPr lang="fr-CA" b="1" dirty="0" smtClean="0">
                <a:latin typeface="Arial" pitchFamily="34" charset="0"/>
                <a:cs typeface="Arial" pitchFamily="34" charset="0"/>
              </a:rPr>
              <a:t> and the incidence of type 2 </a:t>
            </a:r>
            <a:r>
              <a:rPr lang="fr-CA" b="1" dirty="0" err="1" smtClean="0">
                <a:latin typeface="Arial" pitchFamily="34" charset="0"/>
                <a:cs typeface="Arial" pitchFamily="34" charset="0"/>
              </a:rPr>
              <a:t>diabetes</a:t>
            </a:r>
            <a:r>
              <a:rPr lang="fr-CA" b="1" dirty="0" smtClean="0">
                <a:latin typeface="Arial" pitchFamily="34" charset="0"/>
                <a:cs typeface="Arial" pitchFamily="34" charset="0"/>
              </a:rPr>
              <a:t>. </a:t>
            </a:r>
            <a:r>
              <a:rPr lang="fr-CA" dirty="0" smtClean="0">
                <a:latin typeface="Arial" pitchFamily="34" charset="0"/>
                <a:cs typeface="Arial" pitchFamily="34" charset="0"/>
              </a:rPr>
              <a:t>JAMA 2013 </a:t>
            </a:r>
            <a:r>
              <a:rPr lang="fr-CA" dirty="0" err="1" smtClean="0">
                <a:latin typeface="Arial" pitchFamily="34" charset="0"/>
                <a:cs typeface="Arial" pitchFamily="34" charset="0"/>
              </a:rPr>
              <a:t>Apr</a:t>
            </a:r>
            <a:r>
              <a:rPr lang="fr-CA" dirty="0" smtClean="0">
                <a:latin typeface="Arial" pitchFamily="34" charset="0"/>
                <a:cs typeface="Arial" pitchFamily="34" charset="0"/>
              </a:rPr>
              <a:t> 3;309(13):1388-96. </a:t>
            </a:r>
            <a:r>
              <a:rPr lang="fr-CA" dirty="0" err="1" smtClean="0">
                <a:latin typeface="Arial" pitchFamily="34" charset="0"/>
                <a:cs typeface="Arial" pitchFamily="34" charset="0"/>
              </a:rPr>
              <a:t>doi</a:t>
            </a:r>
            <a:r>
              <a:rPr lang="fr-CA" dirty="0" smtClean="0">
                <a:latin typeface="Arial" pitchFamily="34" charset="0"/>
                <a:cs typeface="Arial" pitchFamily="34" charset="0"/>
              </a:rPr>
              <a:t>: 10.1001/</a:t>
            </a:r>
            <a:r>
              <a:rPr lang="fr-CA" dirty="0" err="1" smtClean="0">
                <a:latin typeface="Arial" pitchFamily="34" charset="0"/>
                <a:cs typeface="Arial" pitchFamily="34" charset="0"/>
              </a:rPr>
              <a:t>jama</a:t>
            </a:r>
            <a:r>
              <a:rPr lang="fr-CA" dirty="0" smtClean="0">
                <a:latin typeface="Arial" pitchFamily="34" charset="0"/>
                <a:cs typeface="Arial" pitchFamily="34" charset="0"/>
              </a:rPr>
              <a:t>.2013.2710.</a:t>
            </a:r>
          </a:p>
          <a:p>
            <a:endParaRPr lang="fr-CA" b="1" dirty="0" smtClean="0"/>
          </a:p>
          <a:p>
            <a:pPr>
              <a:buNone/>
            </a:pPr>
            <a:r>
              <a:rPr lang="fr-CA" dirty="0" smtClean="0">
                <a:latin typeface="Arial" pitchFamily="34" charset="0"/>
                <a:cs typeface="Arial" pitchFamily="34" charset="0"/>
              </a:rPr>
              <a:t>Des mutations de perte de fonction dans le récepteur de mélatonine sont associées à la résistance à l'insuline et au diabète type 2. En plus, dans une analyse transversale des personnes sans diabète, la sécrétion nocturne inférieure de mélatonine a été associée à la résistance accrue à l'insuline.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EBF – Québec </a:t>
            </a:r>
            <a:endParaRPr lang="fr-CA" dirty="0"/>
          </a:p>
        </p:txBody>
      </p:sp>
      <p:sp>
        <p:nvSpPr>
          <p:cNvPr id="3" name="Espace réservé du contenu 2"/>
          <p:cNvSpPr>
            <a:spLocks noGrp="1"/>
          </p:cNvSpPr>
          <p:nvPr>
            <p:ph idx="1"/>
            <p:custDataLst>
              <p:tags r:id="rId2"/>
            </p:custDataLst>
          </p:nvPr>
        </p:nvSpPr>
        <p:spPr/>
        <p:txBody>
          <a:bodyPr>
            <a:normAutofit/>
          </a:bodyPr>
          <a:lstStyle/>
          <a:p>
            <a:pPr lvl="0"/>
            <a:r>
              <a:rPr lang="en-US" dirty="0" smtClean="0">
                <a:latin typeface="Arial" pitchFamily="34" charset="0"/>
                <a:cs typeface="Arial" pitchFamily="34" charset="0"/>
              </a:rPr>
              <a:t>Li P et coll.</a:t>
            </a:r>
            <a:r>
              <a:rPr lang="en-US" b="1" dirty="0" smtClean="0">
                <a:latin typeface="Arial" pitchFamily="34" charset="0"/>
                <a:cs typeface="Arial" pitchFamily="34" charset="0"/>
              </a:rPr>
              <a:t> Maternal occupational exposure to extremely low frequency magnetic fields and the risk of brain cancer in the offspring.</a:t>
            </a:r>
            <a:r>
              <a:rPr lang="en-US" dirty="0" smtClean="0">
                <a:latin typeface="Arial" pitchFamily="34" charset="0"/>
                <a:cs typeface="Arial" pitchFamily="34" charset="0"/>
              </a:rPr>
              <a:t> </a:t>
            </a:r>
            <a:r>
              <a:rPr lang="en-US" i="1" dirty="0" smtClean="0">
                <a:latin typeface="Arial" pitchFamily="34" charset="0"/>
                <a:cs typeface="Arial" pitchFamily="34" charset="0"/>
              </a:rPr>
              <a:t>Cancer Causes Control </a:t>
            </a:r>
            <a:r>
              <a:rPr lang="en-US" dirty="0" smtClean="0">
                <a:latin typeface="Arial" pitchFamily="34" charset="0"/>
                <a:cs typeface="Arial" pitchFamily="34" charset="0"/>
              </a:rPr>
              <a:t>2009 Aug;20(6):945-55.    </a:t>
            </a:r>
            <a:r>
              <a:rPr lang="en-US" b="1" u="sng" dirty="0" smtClean="0">
                <a:latin typeface="Arial" pitchFamily="34" charset="0"/>
                <a:cs typeface="Arial" pitchFamily="34" charset="0"/>
              </a:rPr>
              <a:t>2X</a:t>
            </a:r>
            <a:endParaRPr lang="fr-CA" b="1" u="sng" dirty="0" smtClean="0">
              <a:latin typeface="Arial" pitchFamily="34" charset="0"/>
              <a:cs typeface="Arial" pitchFamily="34" charset="0"/>
            </a:endParaRPr>
          </a:p>
          <a:p>
            <a:pPr lvl="0"/>
            <a:r>
              <a:rPr lang="fr-CA" dirty="0" smtClean="0">
                <a:latin typeface="Arial" pitchFamily="34" charset="0"/>
                <a:cs typeface="Arial" pitchFamily="34" charset="0"/>
              </a:rPr>
              <a:t>Infante-</a:t>
            </a:r>
            <a:r>
              <a:rPr lang="fr-CA" dirty="0" err="1" smtClean="0">
                <a:latin typeface="Arial" pitchFamily="34" charset="0"/>
                <a:cs typeface="Arial" pitchFamily="34" charset="0"/>
              </a:rPr>
              <a:t>Rivard</a:t>
            </a:r>
            <a:r>
              <a:rPr lang="fr-CA" dirty="0" smtClean="0">
                <a:latin typeface="Arial" pitchFamily="34" charset="0"/>
                <a:cs typeface="Arial" pitchFamily="34" charset="0"/>
              </a:rPr>
              <a:t> C, </a:t>
            </a:r>
            <a:r>
              <a:rPr lang="fr-CA" dirty="0" err="1" smtClean="0">
                <a:latin typeface="Arial" pitchFamily="34" charset="0"/>
                <a:cs typeface="Arial" pitchFamily="34" charset="0"/>
              </a:rPr>
              <a:t>Deadman</a:t>
            </a:r>
            <a:r>
              <a:rPr lang="fr-CA" dirty="0" smtClean="0">
                <a:latin typeface="Arial" pitchFamily="34" charset="0"/>
                <a:cs typeface="Arial" pitchFamily="34" charset="0"/>
              </a:rPr>
              <a:t> JE. </a:t>
            </a:r>
            <a:r>
              <a:rPr lang="en-US" b="1" dirty="0" smtClean="0">
                <a:latin typeface="Arial" pitchFamily="34" charset="0"/>
                <a:cs typeface="Arial" pitchFamily="34" charset="0"/>
              </a:rPr>
              <a:t>Maternal occupational exposure to extremely low frequency magnetic fields during pregnancy and childhood leukemia.</a:t>
            </a:r>
            <a:r>
              <a:rPr lang="en-US" i="1" dirty="0" smtClean="0">
                <a:latin typeface="Arial" pitchFamily="34" charset="0"/>
                <a:cs typeface="Arial" pitchFamily="34" charset="0"/>
              </a:rPr>
              <a:t> Epidemiology </a:t>
            </a:r>
            <a:r>
              <a:rPr lang="en-US" dirty="0" smtClean="0">
                <a:latin typeface="Arial" pitchFamily="34" charset="0"/>
                <a:cs typeface="Arial" pitchFamily="34" charset="0"/>
              </a:rPr>
              <a:t>2003 Jul;14(4):437-41.    </a:t>
            </a:r>
            <a:r>
              <a:rPr lang="en-US" b="1" u="sng" dirty="0" smtClean="0">
                <a:latin typeface="Arial" pitchFamily="34" charset="0"/>
                <a:cs typeface="Arial" pitchFamily="34" charset="0"/>
              </a:rPr>
              <a:t>2,5 X</a:t>
            </a:r>
            <a:endParaRPr lang="fr-CA" b="1" u="sng" dirty="0">
              <a:latin typeface="Arial" pitchFamily="34" charset="0"/>
              <a:cs typeface="Arial" pitchFamily="34" charset="0"/>
            </a:endParaRPr>
          </a:p>
        </p:txBody>
      </p:sp>
      <p:pic>
        <p:nvPicPr>
          <p:cNvPr id="4" name="Image 3" descr="pylône.jpg"/>
          <p:cNvPicPr>
            <a:picLocks noChangeAspect="1"/>
          </p:cNvPicPr>
          <p:nvPr>
            <p:custDataLst>
              <p:tags r:id="rId3"/>
            </p:custDataLst>
          </p:nvPr>
        </p:nvPicPr>
        <p:blipFill>
          <a:blip r:embed="rId6" cstate="print"/>
          <a:stretch>
            <a:fillRect/>
          </a:stretch>
        </p:blipFill>
        <p:spPr>
          <a:xfrm>
            <a:off x="6228184" y="5229200"/>
            <a:ext cx="1613258" cy="1270074"/>
          </a:xfrm>
          <a:prstGeom prst="rect">
            <a:avLst/>
          </a:prstGeom>
        </p:spPr>
      </p:pic>
      <p:pic>
        <p:nvPicPr>
          <p:cNvPr id="5" name="Image 4" descr="sew.png"/>
          <p:cNvPicPr>
            <a:picLocks noChangeAspect="1"/>
          </p:cNvPicPr>
          <p:nvPr>
            <p:custDataLst>
              <p:tags r:id="rId4"/>
            </p:custDataLst>
          </p:nvPr>
        </p:nvPicPr>
        <p:blipFill>
          <a:blip r:embed="rId7" cstate="print"/>
          <a:stretch>
            <a:fillRect/>
          </a:stretch>
        </p:blipFill>
        <p:spPr>
          <a:xfrm>
            <a:off x="7092280" y="875575"/>
            <a:ext cx="1368152" cy="959749"/>
          </a:xfrm>
          <a:prstGeom prst="rect">
            <a:avLst/>
          </a:prstGeom>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3 </a:t>
            </a:r>
            <a:r>
              <a:rPr lang="en-CA" dirty="0" err="1" smtClean="0"/>
              <a:t>méta</a:t>
            </a:r>
            <a:r>
              <a:rPr lang="en-CA" dirty="0" smtClean="0"/>
              <a:t>-analyses</a:t>
            </a:r>
            <a:endParaRPr lang="fr-CA" dirty="0"/>
          </a:p>
        </p:txBody>
      </p:sp>
      <p:sp>
        <p:nvSpPr>
          <p:cNvPr id="3" name="Espace réservé du contenu 2"/>
          <p:cNvSpPr>
            <a:spLocks noGrp="1"/>
          </p:cNvSpPr>
          <p:nvPr>
            <p:ph idx="1"/>
            <p:custDataLst>
              <p:tags r:id="rId2"/>
            </p:custDataLst>
          </p:nvPr>
        </p:nvSpPr>
        <p:spPr/>
        <p:txBody>
          <a:bodyPr>
            <a:normAutofit/>
          </a:bodyPr>
          <a:lstStyle/>
          <a:p>
            <a:r>
              <a:rPr lang="en-US" sz="2900" dirty="0" err="1" smtClean="0">
                <a:latin typeface="Arial" pitchFamily="34" charset="0"/>
                <a:cs typeface="Arial" pitchFamily="34" charset="0"/>
              </a:rPr>
              <a:t>Ahlbom</a:t>
            </a:r>
            <a:r>
              <a:rPr lang="en-US" sz="2900" dirty="0" smtClean="0">
                <a:latin typeface="Arial" pitchFamily="34" charset="0"/>
                <a:cs typeface="Arial" pitchFamily="34" charset="0"/>
              </a:rPr>
              <a:t> et coll. </a:t>
            </a:r>
            <a:r>
              <a:rPr lang="en-US" sz="2900" b="1" dirty="0" smtClean="0">
                <a:latin typeface="Arial" pitchFamily="34" charset="0"/>
                <a:cs typeface="Arial" pitchFamily="34" charset="0"/>
              </a:rPr>
              <a:t>A pooled analysis of magnetic fields and childhood </a:t>
            </a:r>
            <a:r>
              <a:rPr lang="en-US" sz="2900" b="1" dirty="0" err="1" smtClean="0">
                <a:latin typeface="Arial" pitchFamily="34" charset="0"/>
                <a:cs typeface="Arial" pitchFamily="34" charset="0"/>
              </a:rPr>
              <a:t>leukaemia</a:t>
            </a:r>
            <a:r>
              <a:rPr lang="en-US" sz="2900" b="1" dirty="0" smtClean="0">
                <a:latin typeface="Arial" pitchFamily="34" charset="0"/>
                <a:cs typeface="Arial" pitchFamily="34" charset="0"/>
              </a:rPr>
              <a:t>. </a:t>
            </a:r>
            <a:r>
              <a:rPr lang="en-US" sz="2900" i="1" dirty="0" smtClean="0">
                <a:latin typeface="Arial" pitchFamily="34" charset="0"/>
                <a:cs typeface="Arial" pitchFamily="34" charset="0"/>
              </a:rPr>
              <a:t>Br J Cancer</a:t>
            </a:r>
            <a:r>
              <a:rPr lang="en-US" sz="2900" b="1" dirty="0" smtClean="0">
                <a:latin typeface="Arial" pitchFamily="34" charset="0"/>
                <a:cs typeface="Arial" pitchFamily="34" charset="0"/>
              </a:rPr>
              <a:t>. </a:t>
            </a:r>
            <a:r>
              <a:rPr lang="en-US" sz="2900" dirty="0" smtClean="0">
                <a:latin typeface="Arial" pitchFamily="34" charset="0"/>
                <a:cs typeface="Arial" pitchFamily="34" charset="0"/>
              </a:rPr>
              <a:t>2000 Sep;83(5):692-8</a:t>
            </a:r>
            <a:endParaRPr lang="fr-CA" sz="2500" dirty="0" smtClean="0">
              <a:latin typeface="Arial" pitchFamily="34" charset="0"/>
              <a:cs typeface="Arial" pitchFamily="34" charset="0"/>
            </a:endParaRPr>
          </a:p>
          <a:p>
            <a:r>
              <a:rPr lang="en-US" sz="2900" dirty="0" smtClean="0">
                <a:latin typeface="Arial" pitchFamily="34" charset="0"/>
                <a:cs typeface="Arial" pitchFamily="34" charset="0"/>
              </a:rPr>
              <a:t>Greenland S et coll. </a:t>
            </a:r>
            <a:r>
              <a:rPr lang="en-US" sz="2900" b="1" dirty="0" smtClean="0">
                <a:latin typeface="Arial" pitchFamily="34" charset="0"/>
                <a:cs typeface="Arial" pitchFamily="34" charset="0"/>
              </a:rPr>
              <a:t>A Pooled Analysis of Magnetic Field, Wire Codes and </a:t>
            </a:r>
            <a:r>
              <a:rPr lang="en-US" sz="2900" b="1" dirty="0" err="1" smtClean="0">
                <a:latin typeface="Arial" pitchFamily="34" charset="0"/>
                <a:cs typeface="Arial" pitchFamily="34" charset="0"/>
              </a:rPr>
              <a:t>Chilhood</a:t>
            </a:r>
            <a:r>
              <a:rPr lang="en-US" sz="2900" b="1" dirty="0" smtClean="0">
                <a:latin typeface="Arial" pitchFamily="34" charset="0"/>
                <a:cs typeface="Arial" pitchFamily="34" charset="0"/>
              </a:rPr>
              <a:t> Leukemia. </a:t>
            </a:r>
            <a:r>
              <a:rPr lang="en-US" sz="2900" i="1" dirty="0" smtClean="0">
                <a:latin typeface="Arial" pitchFamily="34" charset="0"/>
                <a:cs typeface="Arial" pitchFamily="34" charset="0"/>
              </a:rPr>
              <a:t>Epidemiology</a:t>
            </a:r>
            <a:r>
              <a:rPr lang="en-US" sz="2900" dirty="0" smtClean="0">
                <a:latin typeface="Arial" pitchFamily="34" charset="0"/>
                <a:cs typeface="Arial" pitchFamily="34" charset="0"/>
              </a:rPr>
              <a:t> 2000;</a:t>
            </a:r>
            <a:r>
              <a:rPr lang="en-US" sz="2100" dirty="0" smtClean="0">
                <a:latin typeface="Arial" pitchFamily="34" charset="0"/>
                <a:cs typeface="Arial" pitchFamily="34" charset="0"/>
              </a:rPr>
              <a:t> </a:t>
            </a:r>
            <a:r>
              <a:rPr lang="en-US" sz="2900" dirty="0" smtClean="0">
                <a:latin typeface="Arial" pitchFamily="34" charset="0"/>
                <a:cs typeface="Arial" pitchFamily="34" charset="0"/>
              </a:rPr>
              <a:t>11(6): 624-34. </a:t>
            </a:r>
            <a:endParaRPr lang="fr-CA" sz="2500" dirty="0" smtClean="0">
              <a:latin typeface="Arial" pitchFamily="34" charset="0"/>
              <a:cs typeface="Arial" pitchFamily="34" charset="0"/>
            </a:endParaRPr>
          </a:p>
          <a:p>
            <a:r>
              <a:rPr lang="en-US" sz="2800" dirty="0" err="1" smtClean="0">
                <a:latin typeface="Arial" pitchFamily="34" charset="0"/>
                <a:cs typeface="Arial" pitchFamily="34" charset="0"/>
              </a:rPr>
              <a:t>Wartenberg</a:t>
            </a:r>
            <a:r>
              <a:rPr lang="en-US" sz="2800" dirty="0" smtClean="0">
                <a:latin typeface="Arial" pitchFamily="34" charset="0"/>
                <a:cs typeface="Arial" pitchFamily="34" charset="0"/>
              </a:rPr>
              <a:t> D. </a:t>
            </a:r>
            <a:r>
              <a:rPr lang="en-US" sz="2800" b="1" dirty="0" smtClean="0">
                <a:latin typeface="Arial" pitchFamily="34" charset="0"/>
                <a:cs typeface="Arial" pitchFamily="34" charset="0"/>
              </a:rPr>
              <a:t>Residential magnetic fields and childhood leukemia: a meta-analysis.</a:t>
            </a:r>
            <a:r>
              <a:rPr lang="en-US" sz="2800" dirty="0" smtClean="0">
                <a:latin typeface="Arial" pitchFamily="34" charset="0"/>
                <a:cs typeface="Arial" pitchFamily="34" charset="0"/>
              </a:rPr>
              <a:t> </a:t>
            </a:r>
            <a:r>
              <a:rPr lang="en-US" sz="2800" i="1" dirty="0" smtClean="0">
                <a:latin typeface="Arial" pitchFamily="34" charset="0"/>
                <a:cs typeface="Arial" pitchFamily="34" charset="0"/>
              </a:rPr>
              <a:t>Am J Public Health</a:t>
            </a:r>
            <a:r>
              <a:rPr lang="en-US" sz="2800" dirty="0" smtClean="0">
                <a:latin typeface="Arial" pitchFamily="34" charset="0"/>
                <a:cs typeface="Arial" pitchFamily="34" charset="0"/>
              </a:rPr>
              <a:t> 1998; 88(12): 1787-94.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N energy chart.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Hydro-Québec &amp; Hydro-France</a:t>
            </a:r>
            <a:endParaRPr lang="fr-CA" dirty="0"/>
          </a:p>
        </p:txBody>
      </p:sp>
      <p:sp>
        <p:nvSpPr>
          <p:cNvPr id="3" name="Espace réservé du contenu 2"/>
          <p:cNvSpPr>
            <a:spLocks noGrp="1"/>
          </p:cNvSpPr>
          <p:nvPr>
            <p:ph idx="1"/>
            <p:custDataLst>
              <p:tags r:id="rId2"/>
            </p:custDataLst>
          </p:nvPr>
        </p:nvSpPr>
        <p:spPr/>
        <p:txBody>
          <a:bodyPr/>
          <a:lstStyle/>
          <a:p>
            <a:pPr lvl="0">
              <a:buNone/>
            </a:pPr>
            <a:r>
              <a:rPr lang="en-US" dirty="0" smtClean="0">
                <a:latin typeface="Arial" pitchFamily="34" charset="0"/>
                <a:cs typeface="Arial" pitchFamily="34" charset="0"/>
              </a:rPr>
              <a:t>Benedict A. et coll</a:t>
            </a:r>
            <a:r>
              <a:rPr lang="en-US" b="1" dirty="0" smtClean="0">
                <a:latin typeface="Arial" pitchFamily="34" charset="0"/>
                <a:cs typeface="Arial" pitchFamily="34" charset="0"/>
              </a:rPr>
              <a:t>. Association between Exposure to Pulsed Electromagnetic Fields and Cancer in Electric Utility Workers in Quebec, Canada, and France. </a:t>
            </a:r>
            <a:r>
              <a:rPr lang="fr-CA" i="1" dirty="0" smtClean="0">
                <a:latin typeface="Arial" pitchFamily="34" charset="0"/>
                <a:cs typeface="Arial" pitchFamily="34" charset="0"/>
              </a:rPr>
              <a:t>Am J </a:t>
            </a:r>
            <a:r>
              <a:rPr lang="fr-CA" i="1" dirty="0" err="1" smtClean="0">
                <a:latin typeface="Arial" pitchFamily="34" charset="0"/>
                <a:cs typeface="Arial" pitchFamily="34" charset="0"/>
              </a:rPr>
              <a:t>Epidemiol</a:t>
            </a:r>
            <a:r>
              <a:rPr lang="fr-CA" dirty="0" smtClean="0">
                <a:latin typeface="Arial" pitchFamily="34" charset="0"/>
                <a:cs typeface="Arial" pitchFamily="34" charset="0"/>
              </a:rPr>
              <a:t> 1994; 140:805–20. </a:t>
            </a:r>
          </a:p>
          <a:p>
            <a:pPr lvl="0">
              <a:buNone/>
            </a:pPr>
            <a:endParaRPr lang="fr-CA" i="1" dirty="0" smtClean="0">
              <a:latin typeface="Arial" pitchFamily="34" charset="0"/>
              <a:cs typeface="Arial" pitchFamily="34" charset="0"/>
            </a:endParaRPr>
          </a:p>
          <a:p>
            <a:pPr lvl="0">
              <a:buNone/>
            </a:pPr>
            <a:r>
              <a:rPr lang="fr-CA" i="1" dirty="0" smtClean="0">
                <a:latin typeface="Arial" pitchFamily="34" charset="0"/>
                <a:cs typeface="Arial" pitchFamily="34" charset="0"/>
              </a:rPr>
              <a:t>Hydro-Québec a gardé toutes les données et refusé de les partager avec d’autres chercheurs</a:t>
            </a:r>
            <a:r>
              <a:rPr lang="fr-CA" dirty="0" smtClean="0">
                <a:latin typeface="Arial" pitchFamily="34" charset="0"/>
                <a:cs typeface="Arial" pitchFamily="34" charset="0"/>
              </a:rPr>
              <a:t>.  </a:t>
            </a:r>
          </a:p>
          <a:p>
            <a:endParaRPr lang="fr-CA" dirty="0"/>
          </a:p>
        </p:txBody>
      </p:sp>
      <p:pic>
        <p:nvPicPr>
          <p:cNvPr id="4" name="Image 3" descr="monteurs"/>
          <p:cNvPicPr>
            <a:picLocks noChangeAspect="1"/>
          </p:cNvPicPr>
          <p:nvPr>
            <p:custDataLst>
              <p:tags r:id="rId3"/>
            </p:custDataLst>
          </p:nvPr>
        </p:nvPicPr>
        <p:blipFill>
          <a:blip r:embed="rId5" cstate="print"/>
          <a:stretch>
            <a:fillRect/>
          </a:stretch>
        </p:blipFill>
        <p:spPr>
          <a:xfrm>
            <a:off x="4355976" y="5013176"/>
            <a:ext cx="3347864" cy="1464691"/>
          </a:xfrm>
          <a:prstGeom prst="rect">
            <a:avLst/>
          </a:prstGeom>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US" b="1" dirty="0" smtClean="0"/>
              <a:t>Cancer chez les </a:t>
            </a:r>
            <a:r>
              <a:rPr lang="en-US" b="1" dirty="0" err="1" smtClean="0"/>
              <a:t>monteurs</a:t>
            </a:r>
            <a:r>
              <a:rPr lang="en-US" b="1" dirty="0" smtClean="0"/>
              <a:t> de </a:t>
            </a:r>
            <a:r>
              <a:rPr lang="en-US" b="1" dirty="0" err="1" smtClean="0"/>
              <a:t>ligne</a:t>
            </a:r>
            <a:r>
              <a:rPr lang="en-US" b="1" dirty="0" smtClean="0"/>
              <a:t> </a:t>
            </a:r>
            <a:r>
              <a:rPr lang="en-US" b="1" dirty="0" err="1" smtClean="0"/>
              <a:t>d’Hydro</a:t>
            </a:r>
            <a:r>
              <a:rPr lang="en-US" b="1" dirty="0" smtClean="0"/>
              <a:t>-Québec- </a:t>
            </a:r>
            <a:r>
              <a:rPr lang="fr-CA" dirty="0" smtClean="0"/>
              <a:t>1994</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smtClean="0">
                <a:latin typeface="Arial" pitchFamily="34" charset="0"/>
                <a:cs typeface="Arial" pitchFamily="34" charset="0"/>
              </a:rPr>
              <a:t>Les expositions étaient considérablement plus hautes au Québec qu’en France</a:t>
            </a:r>
            <a:r>
              <a:rPr lang="en-US" dirty="0" smtClean="0">
                <a:latin typeface="Arial" pitchFamily="34" charset="0"/>
                <a:cs typeface="Arial" pitchFamily="34" charset="0"/>
              </a:rPr>
              <a:t>…</a:t>
            </a:r>
          </a:p>
          <a:p>
            <a:pPr>
              <a:buNone/>
            </a:pPr>
            <a:endParaRPr lang="en-US" sz="1800" dirty="0" smtClean="0">
              <a:latin typeface="Arial" pitchFamily="34" charset="0"/>
              <a:cs typeface="Arial" pitchFamily="34" charset="0"/>
            </a:endParaRPr>
          </a:p>
          <a:p>
            <a:r>
              <a:rPr lang="en-US" dirty="0" smtClean="0">
                <a:latin typeface="Arial" pitchFamily="34" charset="0"/>
                <a:cs typeface="Arial" pitchFamily="34" charset="0"/>
              </a:rPr>
              <a:t>…</a:t>
            </a:r>
            <a:r>
              <a:rPr lang="fr-CA" dirty="0" smtClean="0"/>
              <a:t> </a:t>
            </a:r>
            <a:r>
              <a:rPr lang="fr-CA" dirty="0" smtClean="0">
                <a:latin typeface="Arial" pitchFamily="34" charset="0"/>
                <a:cs typeface="Arial" pitchFamily="34" charset="0"/>
              </a:rPr>
              <a:t>il y avait une association claire entre l'exposition cumulative aux PEMF et le cancer de poumon</a:t>
            </a:r>
            <a:r>
              <a:rPr lang="en-US" dirty="0" smtClean="0">
                <a:latin typeface="Arial" pitchFamily="34" charset="0"/>
                <a:cs typeface="Arial" pitchFamily="34" charset="0"/>
              </a:rPr>
              <a:t>…</a:t>
            </a:r>
          </a:p>
          <a:p>
            <a:pPr>
              <a:buNone/>
            </a:pPr>
            <a:endParaRPr lang="en-US" dirty="0" smtClean="0">
              <a:latin typeface="Arial" pitchFamily="34" charset="0"/>
              <a:cs typeface="Arial" pitchFamily="34" charset="0"/>
            </a:endParaRPr>
          </a:p>
          <a:p>
            <a:r>
              <a:rPr lang="fr-CA" dirty="0" smtClean="0"/>
              <a:t> </a:t>
            </a:r>
            <a:r>
              <a:rPr lang="fr-CA" dirty="0" smtClean="0">
                <a:latin typeface="Arial" pitchFamily="34" charset="0"/>
                <a:cs typeface="Arial" pitchFamily="34" charset="0"/>
              </a:rPr>
              <a:t>Cette association a été en grande partie confinée au Québec</a:t>
            </a:r>
            <a:r>
              <a:rPr lang="en-US" dirty="0" smtClean="0">
                <a:latin typeface="Arial" pitchFamily="34" charset="0"/>
                <a:cs typeface="Arial" pitchFamily="34" charset="0"/>
              </a:rPr>
              <a:t>…</a:t>
            </a:r>
          </a:p>
          <a:p>
            <a:pPr>
              <a:buNone/>
            </a:pPr>
            <a:endParaRPr lang="en-US" dirty="0" smtClean="0">
              <a:latin typeface="Arial" pitchFamily="34" charset="0"/>
              <a:cs typeface="Arial" pitchFamily="34" charset="0"/>
            </a:endParaRPr>
          </a:p>
          <a:p>
            <a:r>
              <a:rPr lang="fr-CA" dirty="0" smtClean="0">
                <a:latin typeface="Arial" pitchFamily="34" charset="0"/>
                <a:cs typeface="Arial" pitchFamily="34" charset="0"/>
              </a:rPr>
              <a:t>L'association est substantielle et n'a pas été expliquée par le tabagisme ou d'autres expositions professionnelles</a:t>
            </a:r>
            <a:r>
              <a:rPr lang="en-US" dirty="0" smtClean="0">
                <a:latin typeface="Arial" pitchFamily="34" charset="0"/>
                <a:cs typeface="Arial" pitchFamily="34" charset="0"/>
              </a:rPr>
              <a:t>.</a:t>
            </a:r>
          </a:p>
          <a:p>
            <a:pPr>
              <a:buNone/>
            </a:pPr>
            <a:r>
              <a:rPr lang="fr-CA" dirty="0" smtClean="0"/>
              <a:t> </a:t>
            </a:r>
            <a:r>
              <a:rPr lang="fr-CA" sz="2200" dirty="0" smtClean="0">
                <a:latin typeface="Arial" pitchFamily="34" charset="0"/>
                <a:cs typeface="Arial" pitchFamily="34" charset="0"/>
              </a:rPr>
              <a:t>Source : </a:t>
            </a:r>
            <a:r>
              <a:rPr lang="fr-CA" sz="2200" dirty="0" err="1" smtClean="0">
                <a:latin typeface="Arial" pitchFamily="34" charset="0"/>
                <a:cs typeface="Arial" pitchFamily="34" charset="0"/>
              </a:rPr>
              <a:t>Microwave</a:t>
            </a:r>
            <a:r>
              <a:rPr lang="fr-CA" sz="2200" dirty="0" smtClean="0">
                <a:latin typeface="Arial" pitchFamily="34" charset="0"/>
                <a:cs typeface="Arial" pitchFamily="34" charset="0"/>
              </a:rPr>
              <a:t> News </a:t>
            </a:r>
            <a:r>
              <a:rPr lang="fr-CA" sz="2200" dirty="0" err="1" smtClean="0">
                <a:latin typeface="Arial" pitchFamily="34" charset="0"/>
                <a:cs typeface="Arial" pitchFamily="34" charset="0"/>
              </a:rPr>
              <a:t>November</a:t>
            </a:r>
            <a:r>
              <a:rPr lang="fr-CA" sz="2200" dirty="0" smtClean="0">
                <a:latin typeface="Arial" pitchFamily="34" charset="0"/>
                <a:cs typeface="Arial" pitchFamily="34" charset="0"/>
              </a:rPr>
              <a:t>/</a:t>
            </a:r>
            <a:r>
              <a:rPr lang="fr-CA" sz="2200" dirty="0" err="1" smtClean="0">
                <a:latin typeface="Arial" pitchFamily="34" charset="0"/>
                <a:cs typeface="Arial" pitchFamily="34" charset="0"/>
              </a:rPr>
              <a:t>December</a:t>
            </a:r>
            <a:r>
              <a:rPr lang="fr-CA" sz="2200" dirty="0" smtClean="0">
                <a:latin typeface="Arial" pitchFamily="34" charset="0"/>
                <a:cs typeface="Arial" pitchFamily="34" charset="0"/>
              </a:rPr>
              <a:t> 1994</a:t>
            </a:r>
          </a:p>
          <a:p>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EBF: </a:t>
            </a:r>
            <a:r>
              <a:rPr lang="fr-CA" dirty="0" smtClean="0"/>
              <a:t>consensus scientifique </a:t>
            </a:r>
            <a:endParaRPr lang="fr-CA" dirty="0"/>
          </a:p>
        </p:txBody>
      </p:sp>
      <p:sp>
        <p:nvSpPr>
          <p:cNvPr id="3" name="Espace réservé du contenu 2"/>
          <p:cNvSpPr>
            <a:spLocks noGrp="1"/>
          </p:cNvSpPr>
          <p:nvPr>
            <p:ph idx="1"/>
            <p:custDataLst>
              <p:tags r:id="rId2"/>
            </p:custDataLst>
          </p:nvPr>
        </p:nvSpPr>
        <p:spPr/>
        <p:txBody>
          <a:bodyPr/>
          <a:lstStyle/>
          <a:p>
            <a:endParaRPr lang="fr-CA" dirty="0" smtClean="0"/>
          </a:p>
          <a:p>
            <a:r>
              <a:rPr lang="fr-CA" dirty="0" smtClean="0">
                <a:latin typeface="Arial" pitchFamily="34" charset="0"/>
                <a:cs typeface="Arial" pitchFamily="34" charset="0"/>
              </a:rPr>
              <a:t>la leucémie infantile et</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la leucémie lymphocytaire chronique de l'adulte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95536" y="2564904"/>
            <a:ext cx="8305800" cy="1143000"/>
          </a:xfrm>
          <a:solidFill>
            <a:schemeClr val="bg2"/>
          </a:solidFill>
        </p:spPr>
        <p:txBody>
          <a:bodyPr/>
          <a:lstStyle/>
          <a:p>
            <a:r>
              <a:rPr lang="en-CA" dirty="0" err="1" smtClean="0"/>
              <a:t>Antennes</a:t>
            </a:r>
            <a:r>
              <a:rPr lang="en-CA" dirty="0" smtClean="0"/>
              <a:t> radio-TV</a:t>
            </a:r>
            <a:endParaRPr lang="fr-CA"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Antennes</a:t>
            </a:r>
            <a:r>
              <a:rPr lang="en-CA" dirty="0" smtClean="0"/>
              <a:t> radio, TV  </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lvl="0"/>
            <a:r>
              <a:rPr lang="en-US" dirty="0" smtClean="0">
                <a:latin typeface="Arial" pitchFamily="34" charset="0"/>
                <a:cs typeface="Arial" pitchFamily="34" charset="0"/>
              </a:rPr>
              <a:t>Clark ML et coll. </a:t>
            </a:r>
            <a:r>
              <a:rPr lang="en-US" b="1" dirty="0" err="1" smtClean="0">
                <a:latin typeface="Arial" pitchFamily="34" charset="0"/>
                <a:cs typeface="Arial" pitchFamily="34" charset="0"/>
              </a:rPr>
              <a:t>Biomonitoring</a:t>
            </a:r>
            <a:r>
              <a:rPr lang="en-US" b="1" dirty="0" smtClean="0">
                <a:latin typeface="Arial" pitchFamily="34" charset="0"/>
                <a:cs typeface="Arial" pitchFamily="34" charset="0"/>
              </a:rPr>
              <a:t> of estrogen and melatonin metabolites among women residing near radio and television broadcasting transmitters. </a:t>
            </a:r>
            <a:r>
              <a:rPr lang="en-US" i="1" dirty="0" smtClean="0">
                <a:latin typeface="Arial" pitchFamily="34" charset="0"/>
                <a:cs typeface="Arial" pitchFamily="34" charset="0"/>
              </a:rPr>
              <a:t>J </a:t>
            </a:r>
            <a:r>
              <a:rPr lang="en-US" i="1" dirty="0" err="1" smtClean="0">
                <a:latin typeface="Arial" pitchFamily="34" charset="0"/>
                <a:cs typeface="Arial" pitchFamily="34" charset="0"/>
              </a:rPr>
              <a:t>Occup</a:t>
            </a:r>
            <a:r>
              <a:rPr lang="en-US" i="1" dirty="0" smtClean="0">
                <a:latin typeface="Arial" pitchFamily="34" charset="0"/>
                <a:cs typeface="Arial" pitchFamily="34" charset="0"/>
              </a:rPr>
              <a:t> Environ Med.</a:t>
            </a:r>
            <a:r>
              <a:rPr lang="en-US" dirty="0" smtClean="0">
                <a:latin typeface="Arial" pitchFamily="34" charset="0"/>
                <a:cs typeface="Arial" pitchFamily="34" charset="0"/>
              </a:rPr>
              <a:t> 2007 Oct;49(10):1149-56. </a:t>
            </a:r>
            <a:r>
              <a:rPr lang="en-US" b="1" u="sng" dirty="0" err="1" smtClean="0">
                <a:solidFill>
                  <a:srgbClr val="FF0000"/>
                </a:solidFill>
                <a:latin typeface="Arial" pitchFamily="34" charset="0"/>
                <a:cs typeface="Arial" pitchFamily="34" charset="0"/>
              </a:rPr>
              <a:t>Ménaupause</a:t>
            </a:r>
            <a:endParaRPr lang="fr-CA" b="1" u="sng" dirty="0" smtClean="0">
              <a:solidFill>
                <a:srgbClr val="FF0000"/>
              </a:solidFill>
              <a:latin typeface="Arial" pitchFamily="34" charset="0"/>
              <a:cs typeface="Arial" pitchFamily="34" charset="0"/>
            </a:endParaRPr>
          </a:p>
          <a:p>
            <a:pPr lvl="0"/>
            <a:r>
              <a:rPr lang="en-US" dirty="0" smtClean="0">
                <a:latin typeface="Arial" pitchFamily="34" charset="0"/>
                <a:cs typeface="Arial" pitchFamily="34" charset="0"/>
              </a:rPr>
              <a:t>Ha M et coll</a:t>
            </a:r>
            <a:r>
              <a:rPr lang="en-US" b="1" dirty="0" smtClean="0">
                <a:latin typeface="Arial" pitchFamily="34" charset="0"/>
                <a:cs typeface="Arial" pitchFamily="34" charset="0"/>
              </a:rPr>
              <a:t>. Radio-frequency radiation exposure from AM radio transmitters and </a:t>
            </a:r>
            <a:r>
              <a:rPr lang="en-US" b="1" u="sng" dirty="0" smtClean="0">
                <a:latin typeface="Arial" pitchFamily="34" charset="0"/>
                <a:cs typeface="Arial" pitchFamily="34" charset="0"/>
              </a:rPr>
              <a:t>childhood leukemia </a:t>
            </a:r>
            <a:r>
              <a:rPr lang="en-US" b="1" dirty="0" smtClean="0">
                <a:latin typeface="Arial" pitchFamily="34" charset="0"/>
                <a:cs typeface="Arial" pitchFamily="34" charset="0"/>
              </a:rPr>
              <a:t>and brain cancer.</a:t>
            </a:r>
            <a:r>
              <a:rPr lang="en-US" dirty="0" smtClean="0">
                <a:latin typeface="Arial" pitchFamily="34" charset="0"/>
                <a:cs typeface="Arial" pitchFamily="34" charset="0"/>
              </a:rPr>
              <a:t> </a:t>
            </a:r>
            <a:r>
              <a:rPr lang="en-US" i="1" dirty="0" smtClean="0">
                <a:latin typeface="Arial" pitchFamily="34" charset="0"/>
                <a:cs typeface="Arial" pitchFamily="34" charset="0"/>
              </a:rPr>
              <a:t>Am J </a:t>
            </a:r>
            <a:r>
              <a:rPr lang="en-US" i="1" dirty="0" err="1" smtClean="0">
                <a:latin typeface="Arial" pitchFamily="34" charset="0"/>
                <a:cs typeface="Arial" pitchFamily="34" charset="0"/>
              </a:rPr>
              <a:t>Epidemiol</a:t>
            </a:r>
            <a:r>
              <a:rPr lang="en-US" dirty="0" smtClean="0">
                <a:latin typeface="Arial" pitchFamily="34" charset="0"/>
                <a:cs typeface="Arial" pitchFamily="34" charset="0"/>
              </a:rPr>
              <a:t>. 2007 Aug 1;166(3):270-9. </a:t>
            </a:r>
            <a:r>
              <a:rPr lang="en-US" dirty="0" err="1" smtClean="0">
                <a:latin typeface="Arial" pitchFamily="34" charset="0"/>
                <a:cs typeface="Arial" pitchFamily="34" charset="0"/>
              </a:rPr>
              <a:t>Epub</a:t>
            </a:r>
            <a:r>
              <a:rPr lang="en-US" dirty="0" smtClean="0">
                <a:latin typeface="Arial" pitchFamily="34" charset="0"/>
                <a:cs typeface="Arial" pitchFamily="34" charset="0"/>
              </a:rPr>
              <a:t> 2007 Jun 7. </a:t>
            </a:r>
            <a:r>
              <a:rPr lang="en-US" b="1" dirty="0" smtClean="0">
                <a:solidFill>
                  <a:srgbClr val="FF0000"/>
                </a:solidFill>
                <a:latin typeface="Arial" pitchFamily="34" charset="0"/>
                <a:cs typeface="Arial" pitchFamily="34" charset="0"/>
              </a:rPr>
              <a:t>2X à ≤2km</a:t>
            </a:r>
            <a:endParaRPr lang="fr-CA" b="1" dirty="0" smtClean="0">
              <a:solidFill>
                <a:srgbClr val="FF0000"/>
              </a:solidFill>
              <a:latin typeface="Arial" pitchFamily="34" charset="0"/>
              <a:cs typeface="Arial" pitchFamily="34" charset="0"/>
            </a:endParaRPr>
          </a:p>
          <a:p>
            <a:r>
              <a:rPr lang="en-US" dirty="0" err="1" smtClean="0">
                <a:latin typeface="Arial" pitchFamily="34" charset="0"/>
                <a:cs typeface="Arial" pitchFamily="34" charset="0"/>
              </a:rPr>
              <a:t>Salti</a:t>
            </a:r>
            <a:r>
              <a:rPr lang="en-US" dirty="0" smtClean="0">
                <a:latin typeface="Arial" pitchFamily="34" charset="0"/>
                <a:cs typeface="Arial" pitchFamily="34" charset="0"/>
              </a:rPr>
              <a:t> R et coll.</a:t>
            </a:r>
            <a:r>
              <a:rPr lang="en-US" b="1" dirty="0" smtClean="0">
                <a:latin typeface="Arial" pitchFamily="34" charset="0"/>
                <a:cs typeface="Arial" pitchFamily="34" charset="0"/>
              </a:rPr>
              <a:t> Age-dependent association of exposure to television screen with children's urinary melatonin excretion? </a:t>
            </a:r>
            <a:r>
              <a:rPr lang="en-US" i="1" dirty="0" err="1" smtClean="0">
                <a:latin typeface="Arial" pitchFamily="34" charset="0"/>
                <a:cs typeface="Arial" pitchFamily="34" charset="0"/>
              </a:rPr>
              <a:t>Neuro</a:t>
            </a:r>
            <a:r>
              <a:rPr lang="en-US" i="1" dirty="0" smtClean="0">
                <a:latin typeface="Arial" pitchFamily="34" charset="0"/>
                <a:cs typeface="Arial" pitchFamily="34" charset="0"/>
              </a:rPr>
              <a:t> </a:t>
            </a:r>
            <a:r>
              <a:rPr lang="en-US" i="1" dirty="0" err="1" smtClean="0">
                <a:latin typeface="Arial" pitchFamily="34" charset="0"/>
                <a:cs typeface="Arial" pitchFamily="34" charset="0"/>
              </a:rPr>
              <a:t>Endicronol</a:t>
            </a:r>
            <a:r>
              <a:rPr lang="en-US" i="1" dirty="0" smtClean="0">
                <a:latin typeface="Arial" pitchFamily="34" charset="0"/>
                <a:cs typeface="Arial" pitchFamily="34" charset="0"/>
              </a:rPr>
              <a:t> </a:t>
            </a:r>
            <a:r>
              <a:rPr lang="en-US" i="1" dirty="0" err="1" smtClean="0">
                <a:latin typeface="Arial" pitchFamily="34" charset="0"/>
                <a:cs typeface="Arial" pitchFamily="34" charset="0"/>
              </a:rPr>
              <a:t>Lett</a:t>
            </a:r>
            <a:r>
              <a:rPr lang="en-US" i="1" dirty="0" smtClean="0">
                <a:latin typeface="Arial" pitchFamily="34" charset="0"/>
                <a:cs typeface="Arial" pitchFamily="34" charset="0"/>
              </a:rPr>
              <a:t>. </a:t>
            </a:r>
            <a:r>
              <a:rPr lang="en-US" dirty="0" smtClean="0">
                <a:latin typeface="Arial" pitchFamily="34" charset="0"/>
                <a:cs typeface="Arial" pitchFamily="34" charset="0"/>
              </a:rPr>
              <a:t>2006 Feb-Apr;27(1-2):73-80</a:t>
            </a:r>
            <a:r>
              <a:rPr lang="en-US"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Puberté</a:t>
            </a:r>
            <a:endParaRPr lang="fr-CA" b="1" dirty="0">
              <a:solidFill>
                <a:srgbClr val="FF0000"/>
              </a:solidFill>
              <a:latin typeface="Arial" pitchFamily="34" charset="0"/>
              <a:cs typeface="Arial" pitchFamily="34" charset="0"/>
            </a:endParaRPr>
          </a:p>
        </p:txBody>
      </p:sp>
      <p:pic>
        <p:nvPicPr>
          <p:cNvPr id="4" name="Image 3" descr="antena radio.png"/>
          <p:cNvPicPr>
            <a:picLocks noChangeAspect="1"/>
          </p:cNvPicPr>
          <p:nvPr>
            <p:custDataLst>
              <p:tags r:id="rId3"/>
            </p:custDataLst>
          </p:nvPr>
        </p:nvPicPr>
        <p:blipFill>
          <a:blip r:embed="rId5" cstate="print"/>
          <a:stretch>
            <a:fillRect/>
          </a:stretch>
        </p:blipFill>
        <p:spPr>
          <a:xfrm>
            <a:off x="6372200" y="476672"/>
            <a:ext cx="1193843" cy="1450851"/>
          </a:xfrm>
          <a:prstGeom prst="rect">
            <a:avLst/>
          </a:prstGeom>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Radio-Vatican   </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en-US" dirty="0" err="1" smtClean="0">
                <a:latin typeface="Arial" pitchFamily="34" charset="0"/>
                <a:cs typeface="Arial" pitchFamily="34" charset="0"/>
              </a:rPr>
              <a:t>Michelozzi</a:t>
            </a:r>
            <a:r>
              <a:rPr lang="en-US" dirty="0" smtClean="0">
                <a:latin typeface="Arial" pitchFamily="34" charset="0"/>
                <a:cs typeface="Arial" pitchFamily="34" charset="0"/>
              </a:rPr>
              <a:t> P et coll. </a:t>
            </a:r>
            <a:r>
              <a:rPr lang="en-US" b="1" dirty="0" smtClean="0">
                <a:latin typeface="Arial" pitchFamily="34" charset="0"/>
                <a:cs typeface="Arial" pitchFamily="34" charset="0"/>
              </a:rPr>
              <a:t>Leukemia mortality and incidence of infantile leukemia near the Vatican Radio Station of Rome. </a:t>
            </a:r>
            <a:r>
              <a:rPr lang="en-CA" i="1" dirty="0" err="1" smtClean="0">
                <a:latin typeface="Arial" pitchFamily="34" charset="0"/>
                <a:cs typeface="Arial" pitchFamily="34" charset="0"/>
              </a:rPr>
              <a:t>Epidemiol</a:t>
            </a:r>
            <a:r>
              <a:rPr lang="en-CA" i="1" dirty="0" smtClean="0">
                <a:latin typeface="Arial" pitchFamily="34" charset="0"/>
                <a:cs typeface="Arial" pitchFamily="34" charset="0"/>
              </a:rPr>
              <a:t> Prev</a:t>
            </a:r>
            <a:r>
              <a:rPr lang="en-CA" dirty="0" smtClean="0">
                <a:latin typeface="Arial" pitchFamily="34" charset="0"/>
                <a:cs typeface="Arial" pitchFamily="34" charset="0"/>
              </a:rPr>
              <a:t>. 2001 Nov-Dec;25(6):249-55.</a:t>
            </a:r>
          </a:p>
          <a:p>
            <a:endParaRPr lang="en-CA" dirty="0" smtClean="0">
              <a:latin typeface="Arial" pitchFamily="34" charset="0"/>
              <a:cs typeface="Arial" pitchFamily="34" charset="0"/>
            </a:endParaRPr>
          </a:p>
          <a:p>
            <a:pPr algn="ctr">
              <a:buNone/>
            </a:pPr>
            <a:r>
              <a:rPr lang="en-CA" b="1" dirty="0" smtClean="0">
                <a:solidFill>
                  <a:srgbClr val="FF0000"/>
                </a:solidFill>
                <a:latin typeface="Arial" pitchFamily="34" charset="0"/>
                <a:cs typeface="Arial" pitchFamily="34" charset="0"/>
              </a:rPr>
              <a:t>6 X </a:t>
            </a:r>
            <a:r>
              <a:rPr lang="en-CA" b="1" dirty="0" err="1" smtClean="0">
                <a:solidFill>
                  <a:srgbClr val="FF0000"/>
                </a:solidFill>
                <a:latin typeface="Arial" pitchFamily="34" charset="0"/>
                <a:cs typeface="Arial" pitchFamily="34" charset="0"/>
              </a:rPr>
              <a:t>risque</a:t>
            </a:r>
            <a:r>
              <a:rPr lang="en-CA" b="1" dirty="0" smtClean="0">
                <a:solidFill>
                  <a:srgbClr val="FF0000"/>
                </a:solidFill>
                <a:latin typeface="Arial" pitchFamily="34" charset="0"/>
                <a:cs typeface="Arial" pitchFamily="34" charset="0"/>
              </a:rPr>
              <a:t> de </a:t>
            </a:r>
            <a:r>
              <a:rPr lang="en-CA" b="1" dirty="0" err="1" smtClean="0">
                <a:solidFill>
                  <a:srgbClr val="FF0000"/>
                </a:solidFill>
                <a:latin typeface="Arial" pitchFamily="34" charset="0"/>
                <a:cs typeface="Arial" pitchFamily="34" charset="0"/>
              </a:rPr>
              <a:t>leucémie</a:t>
            </a:r>
            <a:r>
              <a:rPr lang="en-CA" b="1" dirty="0" smtClean="0">
                <a:solidFill>
                  <a:srgbClr val="FF0000"/>
                </a:solidFill>
                <a:latin typeface="Arial" pitchFamily="34" charset="0"/>
                <a:cs typeface="Arial" pitchFamily="34" charset="0"/>
              </a:rPr>
              <a:t> infantile</a:t>
            </a:r>
            <a:r>
              <a:rPr lang="en-CA" dirty="0" smtClean="0">
                <a:solidFill>
                  <a:srgbClr val="FF0000"/>
                </a:solidFill>
                <a:latin typeface="Arial" pitchFamily="34" charset="0"/>
                <a:cs typeface="Arial" pitchFamily="34" charset="0"/>
              </a:rPr>
              <a:t>...</a:t>
            </a:r>
          </a:p>
          <a:p>
            <a:r>
              <a:rPr lang="fr-CA" dirty="0" smtClean="0">
                <a:latin typeface="Arial" pitchFamily="34" charset="0"/>
                <a:cs typeface="Arial" pitchFamily="34" charset="0"/>
              </a:rPr>
              <a:t>Le rapport a également averti « des risques importants » de mourir du cancer pour les personnes qui avaient vécu pendant au moins 10 années dans un rayon de 5,5 milles des tours d'antenne géantes de la radio près de </a:t>
            </a:r>
            <a:r>
              <a:rPr lang="fr-CA" dirty="0" err="1" smtClean="0">
                <a:latin typeface="Arial" pitchFamily="34" charset="0"/>
                <a:cs typeface="Arial" pitchFamily="34" charset="0"/>
              </a:rPr>
              <a:t>Cesano</a:t>
            </a:r>
            <a:r>
              <a:rPr lang="fr-CA" dirty="0" smtClean="0">
                <a:latin typeface="Arial" pitchFamily="34" charset="0"/>
                <a:cs typeface="Arial" pitchFamily="34" charset="0"/>
              </a:rPr>
              <a:t>, 12 milles au nord de Rome.</a:t>
            </a:r>
            <a:endParaRPr lang="fr-CA" dirty="0">
              <a:latin typeface="Arial" pitchFamily="34" charset="0"/>
              <a:cs typeface="Arial" pitchFamily="34" charset="0"/>
            </a:endParaRPr>
          </a:p>
        </p:txBody>
      </p:sp>
      <p:pic>
        <p:nvPicPr>
          <p:cNvPr id="6" name="Image 5" descr="vatican_tower.jpg"/>
          <p:cNvPicPr>
            <a:picLocks noChangeAspect="1"/>
          </p:cNvPicPr>
          <p:nvPr>
            <p:custDataLst>
              <p:tags r:id="rId3"/>
            </p:custDataLst>
          </p:nvPr>
        </p:nvPicPr>
        <p:blipFill>
          <a:blip r:embed="rId5" cstate="print"/>
          <a:stretch>
            <a:fillRect/>
          </a:stretch>
        </p:blipFill>
        <p:spPr>
          <a:xfrm>
            <a:off x="6444208" y="836712"/>
            <a:ext cx="1432560" cy="1091184"/>
          </a:xfrm>
          <a:prstGeom prst="rect">
            <a:avLst/>
          </a:prstGeo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Radio vatican.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39552" y="1052736"/>
            <a:ext cx="8305800" cy="1143000"/>
          </a:xfrm>
          <a:solidFill>
            <a:schemeClr val="bg2"/>
          </a:solidFill>
        </p:spPr>
        <p:txBody>
          <a:bodyPr/>
          <a:lstStyle/>
          <a:p>
            <a:r>
              <a:rPr lang="en-CA" dirty="0" smtClean="0"/>
              <a:t>Micro-</a:t>
            </a:r>
            <a:r>
              <a:rPr lang="en-CA" dirty="0" err="1" smtClean="0"/>
              <a:t>ondes</a:t>
            </a:r>
            <a:endParaRPr lang="fr-CA" dirty="0"/>
          </a:p>
        </p:txBody>
      </p:sp>
      <p:sp>
        <p:nvSpPr>
          <p:cNvPr id="3" name="Espace réservé du texte 2"/>
          <p:cNvSpPr>
            <a:spLocks noGrp="1"/>
          </p:cNvSpPr>
          <p:nvPr>
            <p:ph type="body" idx="4294967295"/>
            <p:custDataLst>
              <p:tags r:id="rId2"/>
            </p:custDataLst>
          </p:nvPr>
        </p:nvSpPr>
        <p:spPr>
          <a:xfrm>
            <a:off x="539552" y="2204864"/>
            <a:ext cx="8276456" cy="1509713"/>
          </a:xfrm>
          <a:solidFill>
            <a:schemeClr val="bg2">
              <a:lumMod val="90000"/>
            </a:schemeClr>
          </a:solidFill>
        </p:spPr>
        <p:txBody>
          <a:bodyPr/>
          <a:lstStyle/>
          <a:p>
            <a:pPr algn="r">
              <a:buNone/>
            </a:pPr>
            <a:r>
              <a:rPr lang="en-CA" dirty="0" err="1" smtClean="0">
                <a:solidFill>
                  <a:schemeClr val="bg2">
                    <a:lumMod val="25000"/>
                  </a:schemeClr>
                </a:solidFill>
                <a:latin typeface="Arial" pitchFamily="34" charset="0"/>
                <a:cs typeface="Arial" pitchFamily="34" charset="0"/>
              </a:rPr>
              <a:t>Cellulaire</a:t>
            </a:r>
            <a:endParaRPr lang="fr-CA" dirty="0">
              <a:solidFill>
                <a:schemeClr val="bg2">
                  <a:lumMod val="25000"/>
                </a:schemeClr>
              </a:solidFill>
              <a:latin typeface="Arial" pitchFamily="34" charset="0"/>
              <a:cs typeface="Arial" pitchFamily="34" charset="0"/>
            </a:endParaRPr>
          </a:p>
        </p:txBody>
      </p:sp>
      <p:pic>
        <p:nvPicPr>
          <p:cNvPr id="4" name="Image 3" descr="30 min cell cancer.jpg"/>
          <p:cNvPicPr>
            <a:picLocks noChangeAspect="1"/>
          </p:cNvPicPr>
          <p:nvPr>
            <p:custDataLst>
              <p:tags r:id="rId3"/>
            </p:custDataLst>
          </p:nvPr>
        </p:nvPicPr>
        <p:blipFill>
          <a:blip r:embed="rId5" cstate="print"/>
          <a:stretch>
            <a:fillRect/>
          </a:stretch>
        </p:blipFill>
        <p:spPr>
          <a:xfrm>
            <a:off x="0" y="3717032"/>
            <a:ext cx="9144000" cy="3140968"/>
          </a:xfrm>
          <a:prstGeom prst="rect">
            <a:avLst/>
          </a:prstGeom>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
            </a:r>
            <a:br>
              <a:rPr lang="en-CA" dirty="0" smtClean="0"/>
            </a:br>
            <a:r>
              <a:rPr lang="en-CA" dirty="0" smtClean="0"/>
              <a:t/>
            </a:r>
            <a:br>
              <a:rPr lang="en-CA" dirty="0" smtClean="0"/>
            </a:br>
            <a:r>
              <a:rPr lang="en-CA" dirty="0" smtClean="0"/>
              <a:t>                         </a:t>
            </a:r>
            <a:r>
              <a:rPr lang="en-CA" dirty="0" err="1" smtClean="0"/>
              <a:t>Études</a:t>
            </a:r>
            <a:r>
              <a:rPr lang="en-CA" dirty="0" smtClean="0"/>
              <a:t> micro-</a:t>
            </a:r>
            <a:r>
              <a:rPr lang="en-CA" dirty="0" err="1" smtClean="0"/>
              <a:t>ondes</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lvl="0"/>
            <a:r>
              <a:rPr lang="en-US" dirty="0" smtClean="0"/>
              <a:t>Chou CK et coll. </a:t>
            </a:r>
            <a:r>
              <a:rPr lang="en-US" b="1" dirty="0" smtClean="0"/>
              <a:t>Long-term, low-level microwave irradiation of rats. </a:t>
            </a:r>
            <a:r>
              <a:rPr lang="fr-CA" i="1" dirty="0" err="1" smtClean="0"/>
              <a:t>Bioelectromagnetics</a:t>
            </a:r>
            <a:r>
              <a:rPr lang="fr-CA" i="1" dirty="0" smtClean="0"/>
              <a:t>.</a:t>
            </a:r>
            <a:r>
              <a:rPr lang="fr-CA" dirty="0" smtClean="0"/>
              <a:t> 1992;13(6):469-96. </a:t>
            </a:r>
          </a:p>
          <a:p>
            <a:pPr lvl="0">
              <a:buNone/>
            </a:pPr>
            <a:endParaRPr lang="fr-CA" i="1" dirty="0" smtClean="0"/>
          </a:p>
          <a:p>
            <a:pPr lvl="0">
              <a:buNone/>
            </a:pPr>
            <a:r>
              <a:rPr lang="fr-CA" i="1" dirty="0" smtClean="0">
                <a:latin typeface="Arial" pitchFamily="34" charset="0"/>
                <a:cs typeface="Arial" pitchFamily="34" charset="0"/>
              </a:rPr>
              <a:t>Complété en </a:t>
            </a:r>
            <a:r>
              <a:rPr lang="fr-CA" b="1" i="1" dirty="0" smtClean="0">
                <a:latin typeface="Arial" pitchFamily="34" charset="0"/>
                <a:cs typeface="Arial" pitchFamily="34" charset="0"/>
              </a:rPr>
              <a:t>1984</a:t>
            </a:r>
            <a:r>
              <a:rPr lang="fr-CA" i="1" dirty="0" smtClean="0">
                <a:latin typeface="Arial" pitchFamily="34" charset="0"/>
                <a:cs typeface="Arial" pitchFamily="34" charset="0"/>
              </a:rPr>
              <a:t>, publiée </a:t>
            </a:r>
            <a:r>
              <a:rPr lang="fr-CA" b="1" i="1" dirty="0" smtClean="0">
                <a:latin typeface="Arial" pitchFamily="34" charset="0"/>
                <a:cs typeface="Arial" pitchFamily="34" charset="0"/>
              </a:rPr>
              <a:t>en 1992</a:t>
            </a:r>
            <a:r>
              <a:rPr lang="fr-CA" i="1" dirty="0" smtClean="0">
                <a:latin typeface="Arial" pitchFamily="34" charset="0"/>
                <a:cs typeface="Arial" pitchFamily="34" charset="0"/>
              </a:rPr>
              <a:t>, disponible sur Internet depuis </a:t>
            </a:r>
            <a:r>
              <a:rPr lang="fr-CA" b="1" i="1" dirty="0" smtClean="0">
                <a:latin typeface="Arial" pitchFamily="34" charset="0"/>
                <a:cs typeface="Arial" pitchFamily="34" charset="0"/>
              </a:rPr>
              <a:t>2005</a:t>
            </a:r>
            <a:r>
              <a:rPr lang="fr-CA" i="1" dirty="0" smtClean="0">
                <a:latin typeface="Arial" pitchFamily="34" charset="0"/>
                <a:cs typeface="Arial" pitchFamily="34" charset="0"/>
              </a:rPr>
              <a:t>. Étude des forces américaines (4,5 M$). À une exposition de 2450 MHz (comme celle des fours à micro-ondes, </a:t>
            </a:r>
            <a:r>
              <a:rPr lang="fr-CA" i="1" dirty="0" err="1" smtClean="0">
                <a:latin typeface="Arial" pitchFamily="34" charset="0"/>
                <a:cs typeface="Arial" pitchFamily="34" charset="0"/>
              </a:rPr>
              <a:t>WiFi</a:t>
            </a:r>
            <a:r>
              <a:rPr lang="fr-CA" i="1" dirty="0" smtClean="0">
                <a:latin typeface="Arial" pitchFamily="34" charset="0"/>
                <a:cs typeface="Arial" pitchFamily="34" charset="0"/>
              </a:rPr>
              <a:t> et téléphones mobiles) : </a:t>
            </a:r>
            <a:r>
              <a:rPr lang="fr-CA" b="1" i="1" dirty="0" smtClean="0">
                <a:latin typeface="Arial" pitchFamily="34" charset="0"/>
                <a:cs typeface="Arial" pitchFamily="34" charset="0"/>
              </a:rPr>
              <a:t>une augmentation de 16% des tumeurs bénignes, de 100% des tumeurs métastasées, et de 260 % des tumeurs primaires.</a:t>
            </a:r>
            <a:endParaRPr lang="fr-CA" b="1" dirty="0" smtClean="0">
              <a:latin typeface="Arial" pitchFamily="34" charset="0"/>
              <a:cs typeface="Arial" pitchFamily="34" charset="0"/>
            </a:endParaRPr>
          </a:p>
          <a:p>
            <a:endParaRPr lang="fr-CA" dirty="0"/>
          </a:p>
        </p:txBody>
      </p:sp>
      <p:pic>
        <p:nvPicPr>
          <p:cNvPr id="4" name="Image 3" descr="Rat studies.jpg"/>
          <p:cNvPicPr>
            <a:picLocks noChangeAspect="1"/>
          </p:cNvPicPr>
          <p:nvPr>
            <p:custDataLst>
              <p:tags r:id="rId3"/>
            </p:custDataLst>
          </p:nvPr>
        </p:nvPicPr>
        <p:blipFill>
          <a:blip r:embed="rId5" cstate="print"/>
          <a:stretch>
            <a:fillRect/>
          </a:stretch>
        </p:blipFill>
        <p:spPr>
          <a:xfrm>
            <a:off x="1115616" y="692696"/>
            <a:ext cx="1850730" cy="1231577"/>
          </a:xfrm>
          <a:prstGeom prst="rect">
            <a:avLst/>
          </a:prstGeom>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custDataLst>
              <p:tags r:id="rId1"/>
            </p:custDataLst>
          </p:nvPr>
        </p:nvSpPr>
        <p:spPr/>
        <p:txBody>
          <a:bodyPr/>
          <a:lstStyle/>
          <a:p>
            <a:r>
              <a:rPr lang="en-CA" dirty="0" smtClean="0"/>
              <a:t>Conclusion</a:t>
            </a:r>
            <a:endParaRPr lang="fr-CA" dirty="0"/>
          </a:p>
        </p:txBody>
      </p:sp>
      <p:pic>
        <p:nvPicPr>
          <p:cNvPr id="14" name="Espace réservé du contenu 13" descr="tumeur rat.jpg"/>
          <p:cNvPicPr>
            <a:picLocks noGrp="1" noChangeAspect="1"/>
          </p:cNvPicPr>
          <p:nvPr>
            <p:ph sz="half" idx="2"/>
            <p:custDataLst>
              <p:tags r:id="rId2"/>
            </p:custDataLst>
          </p:nvPr>
        </p:nvPicPr>
        <p:blipFill>
          <a:blip r:embed="rId5" cstate="print"/>
          <a:stretch>
            <a:fillRect/>
          </a:stretch>
        </p:blipFill>
        <p:spPr>
          <a:xfrm>
            <a:off x="5238750" y="3185319"/>
            <a:ext cx="2857500" cy="1905000"/>
          </a:xfrm>
        </p:spPr>
      </p:pic>
      <p:pic>
        <p:nvPicPr>
          <p:cNvPr id="13" name="Espace réservé du contenu 12" descr="gsmrats.png"/>
          <p:cNvPicPr>
            <a:picLocks noGrp="1" noChangeAspect="1"/>
          </p:cNvPicPr>
          <p:nvPr>
            <p:ph sz="half" idx="1"/>
            <p:custDataLst>
              <p:tags r:id="rId3"/>
            </p:custDataLst>
          </p:nvPr>
        </p:nvPicPr>
        <p:blipFill>
          <a:blip r:embed="rId6" cstate="print"/>
          <a:stretch>
            <a:fillRect/>
          </a:stretch>
        </p:blipFill>
        <p:spPr>
          <a:xfrm>
            <a:off x="880372" y="2852936"/>
            <a:ext cx="3130781" cy="2520279"/>
          </a:xfrm>
          <a:prstGeom prst="rect">
            <a:avLst/>
          </a:prstGeom>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Enfants</a:t>
            </a:r>
            <a:r>
              <a:rPr lang="en-CA" dirty="0" smtClean="0"/>
              <a:t> + </a:t>
            </a:r>
            <a:r>
              <a:rPr lang="en-CA" dirty="0" err="1" smtClean="0"/>
              <a:t>cellulaire</a:t>
            </a:r>
            <a:r>
              <a:rPr lang="en-CA" dirty="0" smtClean="0"/>
              <a:t> + TADH</a:t>
            </a:r>
            <a:endParaRPr lang="fr-CA" dirty="0"/>
          </a:p>
        </p:txBody>
      </p:sp>
      <p:sp>
        <p:nvSpPr>
          <p:cNvPr id="3" name="Espace réservé du contenu 2"/>
          <p:cNvSpPr>
            <a:spLocks noGrp="1"/>
          </p:cNvSpPr>
          <p:nvPr>
            <p:ph idx="1"/>
            <p:custDataLst>
              <p:tags r:id="rId2"/>
            </p:custDataLst>
          </p:nvPr>
        </p:nvSpPr>
        <p:spPr/>
        <p:txBody>
          <a:bodyPr/>
          <a:lstStyle/>
          <a:p>
            <a:pPr algn="ctr">
              <a:buNone/>
            </a:pPr>
            <a:r>
              <a:rPr lang="es-MX" dirty="0" err="1" smtClean="0">
                <a:latin typeface="Arial" pitchFamily="34" charset="0"/>
                <a:cs typeface="Arial" pitchFamily="34" charset="0"/>
              </a:rPr>
              <a:t>Byun</a:t>
            </a:r>
            <a:r>
              <a:rPr lang="es-MX" dirty="0" smtClean="0">
                <a:latin typeface="Arial" pitchFamily="34" charset="0"/>
                <a:cs typeface="Arial" pitchFamily="34" charset="0"/>
              </a:rPr>
              <a:t> Y-H. et </a:t>
            </a:r>
            <a:r>
              <a:rPr lang="es-MX" dirty="0" err="1" smtClean="0">
                <a:latin typeface="Arial" pitchFamily="34" charset="0"/>
                <a:cs typeface="Arial" pitchFamily="34" charset="0"/>
              </a:rPr>
              <a:t>coll</a:t>
            </a:r>
            <a:r>
              <a:rPr lang="es-MX" dirty="0" smtClean="0">
                <a:latin typeface="Arial" pitchFamily="34" charset="0"/>
                <a:cs typeface="Arial" pitchFamily="34" charset="0"/>
              </a:rPr>
              <a:t>. </a:t>
            </a:r>
            <a:r>
              <a:rPr lang="en-CA" i="1" dirty="0" smtClean="0">
                <a:latin typeface="Arial" pitchFamily="34" charset="0"/>
                <a:cs typeface="Arial" pitchFamily="34" charset="0"/>
              </a:rPr>
              <a:t>(2013) </a:t>
            </a:r>
            <a:r>
              <a:rPr lang="en-CA" b="1" dirty="0" smtClean="0">
                <a:latin typeface="Arial" pitchFamily="34" charset="0"/>
                <a:cs typeface="Arial" pitchFamily="34" charset="0"/>
              </a:rPr>
              <a:t>Mobile Phone Use, Blood Lead Levels, and ADHD Symptoms in Children: A Longitudinal Study. </a:t>
            </a:r>
            <a:r>
              <a:rPr lang="en-CA" dirty="0" err="1" smtClean="0">
                <a:latin typeface="Arial" pitchFamily="34" charset="0"/>
                <a:cs typeface="Arial" pitchFamily="34" charset="0"/>
              </a:rPr>
              <a:t>PLoS</a:t>
            </a:r>
            <a:r>
              <a:rPr lang="en-CA" dirty="0" smtClean="0">
                <a:latin typeface="Arial" pitchFamily="34" charset="0"/>
                <a:cs typeface="Arial" pitchFamily="34" charset="0"/>
              </a:rPr>
              <a:t> ONE 8(3): e59742. doi:10.1371/journal.pone.0059742.</a:t>
            </a:r>
            <a:r>
              <a:rPr lang="en-CA" dirty="0" smtClean="0"/>
              <a:t/>
            </a:r>
            <a:br>
              <a:rPr lang="en-CA" dirty="0" smtClean="0"/>
            </a:br>
            <a:r>
              <a:rPr lang="en-CA" sz="4400" dirty="0" smtClean="0"/>
              <a:t> </a:t>
            </a:r>
            <a:r>
              <a:rPr lang="en-CA" sz="4400" dirty="0" smtClean="0">
                <a:solidFill>
                  <a:srgbClr val="FF0000"/>
                </a:solidFill>
              </a:rPr>
              <a:t>2-3 X</a:t>
            </a:r>
          </a:p>
          <a:p>
            <a:pPr>
              <a:buNone/>
            </a:pPr>
            <a:r>
              <a:rPr lang="en-CA" dirty="0" smtClean="0">
                <a:latin typeface="Arial" pitchFamily="34" charset="0"/>
                <a:cs typeface="Arial" pitchFamily="34" charset="0"/>
              </a:rPr>
              <a:t>2,422 </a:t>
            </a:r>
            <a:r>
              <a:rPr lang="en-CA" dirty="0" err="1" smtClean="0">
                <a:latin typeface="Arial" pitchFamily="34" charset="0"/>
                <a:cs typeface="Arial" pitchFamily="34" charset="0"/>
              </a:rPr>
              <a:t>élèves</a:t>
            </a:r>
            <a:r>
              <a:rPr lang="en-CA" dirty="0" smtClean="0">
                <a:latin typeface="Arial" pitchFamily="34" charset="0"/>
                <a:cs typeface="Arial" pitchFamily="34" charset="0"/>
              </a:rPr>
              <a:t> de 27 </a:t>
            </a:r>
            <a:r>
              <a:rPr lang="en-CA" dirty="0" err="1" smtClean="0">
                <a:latin typeface="Arial" pitchFamily="34" charset="0"/>
                <a:cs typeface="Arial" pitchFamily="34" charset="0"/>
              </a:rPr>
              <a:t>écoles</a:t>
            </a:r>
            <a:r>
              <a:rPr lang="en-CA" dirty="0" smtClean="0">
                <a:latin typeface="Arial" pitchFamily="34" charset="0"/>
                <a:cs typeface="Arial" pitchFamily="34" charset="0"/>
              </a:rPr>
              <a:t> </a:t>
            </a:r>
            <a:r>
              <a:rPr lang="en-CA" dirty="0" err="1" smtClean="0">
                <a:latin typeface="Arial" pitchFamily="34" charset="0"/>
                <a:cs typeface="Arial" pitchFamily="34" charset="0"/>
              </a:rPr>
              <a:t>primaires</a:t>
            </a:r>
            <a:endParaRPr lang="en-CA" dirty="0" smtClean="0">
              <a:latin typeface="Arial" pitchFamily="34" charset="0"/>
              <a:cs typeface="Arial" pitchFamily="34" charset="0"/>
            </a:endParaRPr>
          </a:p>
          <a:p>
            <a:pPr>
              <a:buNone/>
            </a:pPr>
            <a:r>
              <a:rPr lang="en-CA" dirty="0" smtClean="0">
                <a:latin typeface="Arial" pitchFamily="34" charset="0"/>
                <a:cs typeface="Arial" pitchFamily="34" charset="0"/>
              </a:rPr>
              <a:t>3 </a:t>
            </a:r>
            <a:r>
              <a:rPr lang="en-CA" dirty="0" err="1" smtClean="0">
                <a:latin typeface="Arial" pitchFamily="34" charset="0"/>
                <a:cs typeface="Arial" pitchFamily="34" charset="0"/>
              </a:rPr>
              <a:t>appels</a:t>
            </a:r>
            <a:r>
              <a:rPr lang="en-CA" dirty="0" smtClean="0">
                <a:latin typeface="Arial" pitchFamily="34" charset="0"/>
                <a:cs typeface="Arial" pitchFamily="34" charset="0"/>
              </a:rPr>
              <a:t> </a:t>
            </a:r>
            <a:r>
              <a:rPr lang="en-CA" dirty="0" err="1" smtClean="0">
                <a:latin typeface="Arial" pitchFamily="34" charset="0"/>
                <a:cs typeface="Arial" pitchFamily="34" charset="0"/>
              </a:rPr>
              <a:t>ou</a:t>
            </a:r>
            <a:r>
              <a:rPr lang="en-CA" dirty="0" smtClean="0">
                <a:latin typeface="Arial" pitchFamily="34" charset="0"/>
                <a:cs typeface="Arial" pitchFamily="34" charset="0"/>
              </a:rPr>
              <a:t> + /jour (1 min </a:t>
            </a:r>
            <a:r>
              <a:rPr lang="en-CA" dirty="0" err="1" smtClean="0">
                <a:latin typeface="Arial" pitchFamily="34" charset="0"/>
                <a:cs typeface="Arial" pitchFamily="34" charset="0"/>
              </a:rPr>
              <a:t>ou</a:t>
            </a:r>
            <a:r>
              <a:rPr lang="en-CA" dirty="0" smtClean="0">
                <a:latin typeface="Arial" pitchFamily="34" charset="0"/>
                <a:cs typeface="Arial" pitchFamily="34" charset="0"/>
              </a:rPr>
              <a:t> +) </a:t>
            </a:r>
            <a:r>
              <a:rPr lang="en-CA" dirty="0" err="1" smtClean="0">
                <a:latin typeface="Arial" pitchFamily="34" charset="0"/>
                <a:cs typeface="Arial" pitchFamily="34" charset="0"/>
              </a:rPr>
              <a:t>ou</a:t>
            </a:r>
            <a:endParaRPr lang="en-CA" dirty="0" smtClean="0">
              <a:latin typeface="Arial" pitchFamily="34" charset="0"/>
              <a:cs typeface="Arial" pitchFamily="34" charset="0"/>
            </a:endParaRPr>
          </a:p>
          <a:p>
            <a:pPr>
              <a:buNone/>
            </a:pPr>
            <a:r>
              <a:rPr lang="en-CA" dirty="0" smtClean="0">
                <a:latin typeface="Arial" pitchFamily="34" charset="0"/>
                <a:cs typeface="Arial" pitchFamily="34" charset="0"/>
              </a:rPr>
              <a:t>70 </a:t>
            </a:r>
            <a:r>
              <a:rPr lang="en-CA" dirty="0" err="1" smtClean="0">
                <a:latin typeface="Arial" pitchFamily="34" charset="0"/>
                <a:cs typeface="Arial" pitchFamily="34" charset="0"/>
              </a:rPr>
              <a:t>appels</a:t>
            </a:r>
            <a:endParaRPr lang="en-CA" dirty="0" smtClean="0">
              <a:latin typeface="Arial" pitchFamily="34" charset="0"/>
              <a:cs typeface="Arial" pitchFamily="34" charset="0"/>
            </a:endParaRPr>
          </a:p>
          <a:p>
            <a:pPr>
              <a:buNone/>
            </a:pPr>
            <a:r>
              <a:rPr lang="en-CA" dirty="0" err="1" smtClean="0">
                <a:latin typeface="Arial" pitchFamily="34" charset="0"/>
                <a:cs typeface="Arial" pitchFamily="34" charset="0"/>
              </a:rPr>
              <a:t>Plomb</a:t>
            </a:r>
            <a:r>
              <a:rPr lang="en-CA" dirty="0" smtClean="0">
                <a:latin typeface="Arial" pitchFamily="34" charset="0"/>
                <a:cs typeface="Arial" pitchFamily="34" charset="0"/>
              </a:rPr>
              <a:t> 2,35 µg/dl (US 1,3 million </a:t>
            </a:r>
            <a:r>
              <a:rPr lang="en-CA" dirty="0" err="1" smtClean="0">
                <a:latin typeface="Arial" pitchFamily="34" charset="0"/>
                <a:cs typeface="Arial" pitchFamily="34" charset="0"/>
              </a:rPr>
              <a:t>d’enfants</a:t>
            </a:r>
            <a:r>
              <a:rPr lang="en-CA" dirty="0" smtClean="0">
                <a:latin typeface="Arial" pitchFamily="34" charset="0"/>
                <a:cs typeface="Arial" pitchFamily="34" charset="0"/>
              </a:rPr>
              <a:t> à </a:t>
            </a:r>
            <a:r>
              <a:rPr lang="en-CA" dirty="0" err="1" smtClean="0">
                <a:latin typeface="Arial" pitchFamily="34" charset="0"/>
                <a:cs typeface="Arial" pitchFamily="34" charset="0"/>
              </a:rPr>
              <a:t>risque</a:t>
            </a:r>
            <a:r>
              <a:rPr lang="en-CA" dirty="0" smtClean="0">
                <a:latin typeface="Arial" pitchFamily="34" charset="0"/>
                <a:cs typeface="Arial" pitchFamily="34" charset="0"/>
              </a:rPr>
              <a:t>)</a:t>
            </a:r>
            <a:endParaRPr lang="fr-CA" dirty="0">
              <a:latin typeface="Arial" pitchFamily="34" charset="0"/>
              <a:cs typeface="Arial" pitchFamily="34" charset="0"/>
            </a:endParaRPr>
          </a:p>
        </p:txBody>
      </p:sp>
      <p:pic>
        <p:nvPicPr>
          <p:cNvPr id="4" name="Image 3" descr="BB cell phones are not toys.jpg"/>
          <p:cNvPicPr>
            <a:picLocks noChangeAspect="1"/>
          </p:cNvPicPr>
          <p:nvPr>
            <p:custDataLst>
              <p:tags r:id="rId3"/>
            </p:custDataLst>
          </p:nvPr>
        </p:nvPicPr>
        <p:blipFill>
          <a:blip r:embed="rId5" cstate="print"/>
          <a:stretch>
            <a:fillRect/>
          </a:stretch>
        </p:blipFill>
        <p:spPr>
          <a:xfrm>
            <a:off x="5796136" y="3717032"/>
            <a:ext cx="2609850" cy="1752600"/>
          </a:xfrm>
          <a:prstGeom prst="rect">
            <a:avLst/>
          </a:prstGeom>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Marché </a:t>
            </a:r>
            <a:r>
              <a:rPr lang="en-CA" dirty="0" err="1" smtClean="0"/>
              <a:t>actuel</a:t>
            </a:r>
            <a:r>
              <a:rPr lang="en-CA" dirty="0" smtClean="0"/>
              <a:t> </a:t>
            </a:r>
            <a:endParaRPr lang="fr-CA" dirty="0"/>
          </a:p>
        </p:txBody>
      </p:sp>
      <p:pic>
        <p:nvPicPr>
          <p:cNvPr id="4" name="Espace réservé du contenu 3" descr="baby cell.jpg"/>
          <p:cNvPicPr>
            <a:picLocks noGrp="1" noChangeAspect="1"/>
          </p:cNvPicPr>
          <p:nvPr>
            <p:ph idx="1"/>
            <p:custDataLst>
              <p:tags r:id="rId2"/>
            </p:custDataLst>
          </p:nvPr>
        </p:nvPicPr>
        <p:blipFill>
          <a:blip r:embed="rId8" cstate="print"/>
          <a:stretch>
            <a:fillRect/>
          </a:stretch>
        </p:blipFill>
        <p:spPr>
          <a:xfrm>
            <a:off x="6732240" y="1340768"/>
            <a:ext cx="1428750" cy="1428750"/>
          </a:xfrm>
        </p:spPr>
      </p:pic>
      <p:pic>
        <p:nvPicPr>
          <p:cNvPr id="5" name="Image 4" descr="TELEPHONE-PORTABLES-POUR-ENFANTS-Sfax-1288860671.jpg"/>
          <p:cNvPicPr>
            <a:picLocks noChangeAspect="1"/>
          </p:cNvPicPr>
          <p:nvPr>
            <p:custDataLst>
              <p:tags r:id="rId3"/>
            </p:custDataLst>
          </p:nvPr>
        </p:nvPicPr>
        <p:blipFill>
          <a:blip r:embed="rId9" cstate="print"/>
          <a:stretch>
            <a:fillRect/>
          </a:stretch>
        </p:blipFill>
        <p:spPr>
          <a:xfrm>
            <a:off x="683568" y="3501008"/>
            <a:ext cx="4314719" cy="2016224"/>
          </a:xfrm>
          <a:prstGeom prst="rect">
            <a:avLst/>
          </a:prstGeom>
        </p:spPr>
      </p:pic>
      <p:pic>
        <p:nvPicPr>
          <p:cNvPr id="6" name="Image 5" descr="enfants-telephone-portable-jupiter.jpg"/>
          <p:cNvPicPr>
            <a:picLocks noChangeAspect="1"/>
          </p:cNvPicPr>
          <p:nvPr>
            <p:custDataLst>
              <p:tags r:id="rId4"/>
            </p:custDataLst>
          </p:nvPr>
        </p:nvPicPr>
        <p:blipFill>
          <a:blip r:embed="rId10" cstate="print"/>
          <a:stretch>
            <a:fillRect/>
          </a:stretch>
        </p:blipFill>
        <p:spPr>
          <a:xfrm>
            <a:off x="6300192" y="3429000"/>
            <a:ext cx="2095500" cy="2095500"/>
          </a:xfrm>
          <a:prstGeom prst="rect">
            <a:avLst/>
          </a:prstGeom>
        </p:spPr>
      </p:pic>
      <p:sp>
        <p:nvSpPr>
          <p:cNvPr id="7" name="Rectangle 6"/>
          <p:cNvSpPr/>
          <p:nvPr>
            <p:custDataLst>
              <p:tags r:id="rId5"/>
            </p:custDataLst>
          </p:nvPr>
        </p:nvSpPr>
        <p:spPr>
          <a:xfrm>
            <a:off x="899592" y="5301208"/>
            <a:ext cx="7776864" cy="1200329"/>
          </a:xfrm>
          <a:prstGeom prst="rect">
            <a:avLst/>
          </a:prstGeom>
        </p:spPr>
        <p:txBody>
          <a:bodyPr wrap="square">
            <a:spAutoFit/>
          </a:bodyPr>
          <a:lstStyle/>
          <a:p>
            <a:endParaRPr lang="fr-CA" dirty="0" smtClean="0"/>
          </a:p>
          <a:p>
            <a:r>
              <a:rPr lang="en-US" dirty="0" smtClean="0">
                <a:latin typeface="Arial" pitchFamily="34" charset="0"/>
                <a:cs typeface="Arial" pitchFamily="34" charset="0"/>
              </a:rPr>
              <a:t> </a:t>
            </a:r>
            <a:r>
              <a:rPr lang="fr-CA" dirty="0" smtClean="0"/>
              <a:t>40% des enfants de 2 à 4 ans et 10% d'enfants plus jeunes que 2 ans ont utilisé un téléphone intelligent, un bloc-notes ou une vidéo </a:t>
            </a:r>
            <a:r>
              <a:rPr lang="fr-CA" dirty="0" err="1" smtClean="0"/>
              <a:t>iPod</a:t>
            </a:r>
            <a:r>
              <a:rPr lang="fr-CA" dirty="0" smtClean="0"/>
              <a:t>, selon</a:t>
            </a:r>
          </a:p>
          <a:p>
            <a:r>
              <a:rPr lang="en-US" b="1" i="1" dirty="0" smtClean="0">
                <a:latin typeface="Arial" pitchFamily="34" charset="0"/>
                <a:cs typeface="Arial" pitchFamily="34" charset="0"/>
              </a:rPr>
              <a:t>Common Sense Media. </a:t>
            </a:r>
            <a:endParaRPr lang="fr-CA" dirty="0">
              <a:latin typeface="Arial" pitchFamily="34" charset="0"/>
              <a:cs typeface="Arial" pitchFamily="34" charset="0"/>
            </a:endParaRPr>
          </a:p>
        </p:txBody>
      </p:sp>
      <p:pic>
        <p:nvPicPr>
          <p:cNvPr id="8" name="Image 7" descr="omego-thumb.jpg"/>
          <p:cNvPicPr>
            <a:picLocks noChangeAspect="1"/>
          </p:cNvPicPr>
          <p:nvPr>
            <p:custDataLst>
              <p:tags r:id="rId6"/>
            </p:custDataLst>
          </p:nvPr>
        </p:nvPicPr>
        <p:blipFill>
          <a:blip r:embed="rId11" cstate="print"/>
          <a:stretch>
            <a:fillRect/>
          </a:stretch>
        </p:blipFill>
        <p:spPr>
          <a:xfrm>
            <a:off x="3491880" y="1700808"/>
            <a:ext cx="2880320" cy="1728192"/>
          </a:xfrm>
          <a:prstGeom prst="rect">
            <a:avLst/>
          </a:prstGeom>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Démence</a:t>
            </a:r>
            <a:r>
              <a:rPr lang="en-CA" dirty="0" smtClean="0"/>
              <a:t> </a:t>
            </a:r>
            <a:r>
              <a:rPr lang="en-CA" dirty="0" err="1" smtClean="0"/>
              <a:t>digitale</a:t>
            </a:r>
            <a:endParaRPr lang="fr-CA" dirty="0"/>
          </a:p>
        </p:txBody>
      </p:sp>
      <p:sp>
        <p:nvSpPr>
          <p:cNvPr id="3" name="Espace réservé du contenu 2"/>
          <p:cNvSpPr>
            <a:spLocks noGrp="1"/>
          </p:cNvSpPr>
          <p:nvPr>
            <p:ph idx="1"/>
            <p:custDataLst>
              <p:tags r:id="rId2"/>
            </p:custDataLst>
          </p:nvPr>
        </p:nvSpPr>
        <p:spPr/>
        <p:txBody>
          <a:bodyPr>
            <a:normAutofit fontScale="77500" lnSpcReduction="20000"/>
          </a:bodyPr>
          <a:lstStyle/>
          <a:p>
            <a:r>
              <a:rPr lang="fr-CA" dirty="0" smtClean="0">
                <a:latin typeface="Arial" pitchFamily="34" charset="0"/>
                <a:cs typeface="Arial" pitchFamily="34" charset="0"/>
              </a:rPr>
              <a:t>Des neurologistes sud-coréens ont rapporté une augmentation de « démence digitale » : la tendance des jeunes à être obsédés par les téléphones intelligents et leur incapacité à se rappeler des numéros de téléphone, d’écrire d’une manière lisible et de maintenir un contact visuel qui sont tous des symptômes de dommages cérébraux. </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Un enfant sur 5 de l’âge de 10 à 19 ans utilise les cellulaires et blocs-notes intelligents 7 heures par jour; le taux le plus haut au monde. Le développement déséquilibré des hémisphères du cerveau est à la hausse.</a:t>
            </a:r>
          </a:p>
          <a:p>
            <a:r>
              <a:rPr lang="fr-CA" dirty="0" smtClean="0">
                <a:latin typeface="Arial" pitchFamily="34" charset="0"/>
                <a:cs typeface="Arial" pitchFamily="34" charset="0"/>
              </a:rPr>
              <a:t>Selon le ministre coréen de la Santé, le pays a plus des appareils digitaux que de population.</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Le côté gauche va se développer normalement pendant que l’hémisphère droit sera sous-développé.</a:t>
            </a:r>
          </a:p>
          <a:p>
            <a:endParaRPr lang="fr-CA"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2013-07-02-KoreanDataSmartphoneAddiction2013.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Femmes enceinte </a:t>
            </a:r>
            <a:r>
              <a:rPr lang="en-CA" smtClean="0"/>
              <a:t>+ Cell + TDAH</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r>
              <a:rPr lang="fr-CA" dirty="0" smtClean="0">
                <a:latin typeface="Arial" pitchFamily="34" charset="0"/>
                <a:cs typeface="Arial" pitchFamily="34" charset="0"/>
              </a:rPr>
              <a:t>Divan HA, </a:t>
            </a:r>
            <a:r>
              <a:rPr lang="fr-CA" dirty="0" err="1" smtClean="0">
                <a:latin typeface="Arial" pitchFamily="34" charset="0"/>
                <a:cs typeface="Arial" pitchFamily="34" charset="0"/>
              </a:rPr>
              <a:t>Kheifets</a:t>
            </a:r>
            <a:r>
              <a:rPr lang="fr-CA" dirty="0" smtClean="0">
                <a:latin typeface="Arial" pitchFamily="34" charset="0"/>
                <a:cs typeface="Arial" pitchFamily="34" charset="0"/>
              </a:rPr>
              <a:t> L, Obel C, Olsen J. </a:t>
            </a:r>
            <a:r>
              <a:rPr lang="fr-CA" b="1" dirty="0" err="1" smtClean="0">
                <a:latin typeface="Arial" pitchFamily="34" charset="0"/>
                <a:cs typeface="Arial" pitchFamily="34" charset="0"/>
              </a:rPr>
              <a:t>Cell</a:t>
            </a:r>
            <a:r>
              <a:rPr lang="fr-CA" b="1" dirty="0" smtClean="0">
                <a:latin typeface="Arial" pitchFamily="34" charset="0"/>
                <a:cs typeface="Arial" pitchFamily="34" charset="0"/>
              </a:rPr>
              <a:t> phone use and </a:t>
            </a:r>
            <a:r>
              <a:rPr lang="fr-CA" b="1" dirty="0" err="1" smtClean="0">
                <a:latin typeface="Arial" pitchFamily="34" charset="0"/>
                <a:cs typeface="Arial" pitchFamily="34" charset="0"/>
              </a:rPr>
              <a:t>behavioural</a:t>
            </a:r>
            <a:r>
              <a:rPr lang="fr-CA" b="1" dirty="0" smtClean="0">
                <a:latin typeface="Arial" pitchFamily="34" charset="0"/>
                <a:cs typeface="Arial" pitchFamily="34" charset="0"/>
              </a:rPr>
              <a:t> </a:t>
            </a:r>
            <a:r>
              <a:rPr lang="fr-CA" b="1" dirty="0" err="1" smtClean="0">
                <a:latin typeface="Arial" pitchFamily="34" charset="0"/>
                <a:cs typeface="Arial" pitchFamily="34" charset="0"/>
              </a:rPr>
              <a:t>problems</a:t>
            </a:r>
            <a:r>
              <a:rPr lang="fr-CA" b="1" dirty="0" smtClean="0">
                <a:latin typeface="Arial" pitchFamily="34" charset="0"/>
                <a:cs typeface="Arial" pitchFamily="34" charset="0"/>
              </a:rPr>
              <a:t> in </a:t>
            </a:r>
            <a:r>
              <a:rPr lang="fr-CA" b="1" dirty="0" err="1" smtClean="0">
                <a:latin typeface="Arial" pitchFamily="34" charset="0"/>
                <a:cs typeface="Arial" pitchFamily="34" charset="0"/>
              </a:rPr>
              <a:t>young</a:t>
            </a:r>
            <a:r>
              <a:rPr lang="fr-CA" b="1" dirty="0" smtClean="0">
                <a:latin typeface="Arial" pitchFamily="34" charset="0"/>
                <a:cs typeface="Arial" pitchFamily="34" charset="0"/>
              </a:rPr>
              <a:t> </a:t>
            </a:r>
            <a:r>
              <a:rPr lang="fr-CA" b="1" dirty="0" err="1" smtClean="0">
                <a:latin typeface="Arial" pitchFamily="34" charset="0"/>
                <a:cs typeface="Arial" pitchFamily="34" charset="0"/>
              </a:rPr>
              <a:t>children</a:t>
            </a:r>
            <a:r>
              <a:rPr lang="fr-CA" b="1" dirty="0" smtClean="0">
                <a:latin typeface="Arial" pitchFamily="34" charset="0"/>
                <a:cs typeface="Arial" pitchFamily="34" charset="0"/>
              </a:rPr>
              <a:t>. </a:t>
            </a:r>
            <a:r>
              <a:rPr lang="fr-CA" dirty="0" smtClean="0">
                <a:latin typeface="Arial" pitchFamily="34" charset="0"/>
                <a:cs typeface="Arial" pitchFamily="34" charset="0"/>
              </a:rPr>
              <a:t>J </a:t>
            </a:r>
            <a:r>
              <a:rPr lang="fr-CA" dirty="0" err="1" smtClean="0">
                <a:latin typeface="Arial" pitchFamily="34" charset="0"/>
                <a:cs typeface="Arial" pitchFamily="34" charset="0"/>
              </a:rPr>
              <a:t>Epidemiol</a:t>
            </a:r>
            <a:r>
              <a:rPr lang="fr-CA" dirty="0" smtClean="0">
                <a:latin typeface="Arial" pitchFamily="34" charset="0"/>
                <a:cs typeface="Arial" pitchFamily="34" charset="0"/>
              </a:rPr>
              <a:t> </a:t>
            </a:r>
            <a:r>
              <a:rPr lang="fr-CA" dirty="0" err="1" smtClean="0">
                <a:latin typeface="Arial" pitchFamily="34" charset="0"/>
                <a:cs typeface="Arial" pitchFamily="34" charset="0"/>
              </a:rPr>
              <a:t>Community</a:t>
            </a:r>
            <a:r>
              <a:rPr lang="fr-CA" dirty="0" smtClean="0">
                <a:latin typeface="Arial" pitchFamily="34" charset="0"/>
                <a:cs typeface="Arial" pitchFamily="34" charset="0"/>
              </a:rPr>
              <a:t> </a:t>
            </a:r>
            <a:r>
              <a:rPr lang="fr-CA" dirty="0" err="1" smtClean="0">
                <a:latin typeface="Arial" pitchFamily="34" charset="0"/>
                <a:cs typeface="Arial" pitchFamily="34" charset="0"/>
              </a:rPr>
              <a:t>Health</a:t>
            </a:r>
            <a:r>
              <a:rPr lang="fr-CA" dirty="0" smtClean="0">
                <a:latin typeface="Arial" pitchFamily="34" charset="0"/>
                <a:cs typeface="Arial" pitchFamily="34" charset="0"/>
              </a:rPr>
              <a:t>. 2010 </a:t>
            </a:r>
            <a:r>
              <a:rPr lang="fr-CA" dirty="0" err="1" smtClean="0">
                <a:latin typeface="Arial" pitchFamily="34" charset="0"/>
                <a:cs typeface="Arial" pitchFamily="34" charset="0"/>
              </a:rPr>
              <a:t>Dec</a:t>
            </a:r>
            <a:r>
              <a:rPr lang="fr-CA" dirty="0" smtClean="0">
                <a:latin typeface="Arial" pitchFamily="34" charset="0"/>
                <a:cs typeface="Arial" pitchFamily="34" charset="0"/>
              </a:rPr>
              <a:t> 7. </a:t>
            </a:r>
          </a:p>
          <a:p>
            <a:pPr>
              <a:buNone/>
            </a:pPr>
            <a:r>
              <a:rPr lang="fr-CA" sz="3600" b="1" dirty="0" smtClean="0">
                <a:solidFill>
                  <a:srgbClr val="FF0000"/>
                </a:solidFill>
                <a:latin typeface="Arial" pitchFamily="34" charset="0"/>
                <a:cs typeface="Arial" pitchFamily="34" charset="0"/>
              </a:rPr>
              <a:t>        </a:t>
            </a:r>
          </a:p>
          <a:p>
            <a:pPr>
              <a:buNone/>
            </a:pPr>
            <a:r>
              <a:rPr lang="fr-CA" sz="3600" b="1" dirty="0" smtClean="0">
                <a:solidFill>
                  <a:srgbClr val="FF0000"/>
                </a:solidFill>
                <a:latin typeface="Arial" pitchFamily="34" charset="0"/>
                <a:cs typeface="Arial" pitchFamily="34" charset="0"/>
              </a:rPr>
              <a:t>Enfants de 7 ans</a:t>
            </a:r>
            <a:endParaRPr lang="fr-CA" sz="3600" b="1" dirty="0" smtClean="0">
              <a:solidFill>
                <a:srgbClr val="FF0000"/>
              </a:solidFill>
            </a:endParaRPr>
          </a:p>
          <a:p>
            <a:pPr>
              <a:buNone/>
            </a:pPr>
            <a:endParaRPr lang="fr-CA" dirty="0" smtClean="0">
              <a:latin typeface="Arial" pitchFamily="34" charset="0"/>
              <a:cs typeface="Arial" pitchFamily="34" charset="0"/>
            </a:endParaRPr>
          </a:p>
          <a:p>
            <a:endParaRPr lang="fr-CA" dirty="0" smtClean="0">
              <a:latin typeface="Arial" pitchFamily="34" charset="0"/>
              <a:cs typeface="Arial" pitchFamily="34" charset="0"/>
            </a:endParaRPr>
          </a:p>
          <a:p>
            <a:endParaRPr lang="fr-CA" dirty="0" smtClean="0">
              <a:latin typeface="Arial" pitchFamily="34" charset="0"/>
              <a:cs typeface="Arial" pitchFamily="34" charset="0"/>
            </a:endParaRPr>
          </a:p>
          <a:p>
            <a:r>
              <a:rPr lang="fr-CA" dirty="0" smtClean="0">
                <a:latin typeface="Arial" pitchFamily="34" charset="0"/>
                <a:cs typeface="Arial" pitchFamily="34" charset="0"/>
              </a:rPr>
              <a:t>Divan HA, </a:t>
            </a:r>
            <a:r>
              <a:rPr lang="fr-CA" dirty="0" err="1" smtClean="0">
                <a:latin typeface="Arial" pitchFamily="34" charset="0"/>
                <a:cs typeface="Arial" pitchFamily="34" charset="0"/>
              </a:rPr>
              <a:t>Kheifets</a:t>
            </a:r>
            <a:r>
              <a:rPr lang="fr-CA" dirty="0" smtClean="0">
                <a:latin typeface="Arial" pitchFamily="34" charset="0"/>
                <a:cs typeface="Arial" pitchFamily="34" charset="0"/>
              </a:rPr>
              <a:t> L, Obel C, Olsen J. </a:t>
            </a:r>
            <a:r>
              <a:rPr lang="fr-CA" b="1" dirty="0" err="1" smtClean="0">
                <a:latin typeface="Arial" pitchFamily="34" charset="0"/>
                <a:cs typeface="Arial" pitchFamily="34" charset="0"/>
              </a:rPr>
              <a:t>Prenatal</a:t>
            </a:r>
            <a:r>
              <a:rPr lang="fr-CA" b="1" dirty="0" smtClean="0">
                <a:latin typeface="Arial" pitchFamily="34" charset="0"/>
                <a:cs typeface="Arial" pitchFamily="34" charset="0"/>
              </a:rPr>
              <a:t> and postnatal </a:t>
            </a:r>
            <a:r>
              <a:rPr lang="fr-CA" b="1" dirty="0" err="1" smtClean="0">
                <a:latin typeface="Arial" pitchFamily="34" charset="0"/>
                <a:cs typeface="Arial" pitchFamily="34" charset="0"/>
              </a:rPr>
              <a:t>exposure</a:t>
            </a:r>
            <a:r>
              <a:rPr lang="fr-CA" b="1" dirty="0" smtClean="0">
                <a:latin typeface="Arial" pitchFamily="34" charset="0"/>
                <a:cs typeface="Arial" pitchFamily="34" charset="0"/>
              </a:rPr>
              <a:t> to </a:t>
            </a:r>
            <a:r>
              <a:rPr lang="fr-CA" b="1" dirty="0" err="1" smtClean="0">
                <a:latin typeface="Arial" pitchFamily="34" charset="0"/>
                <a:cs typeface="Arial" pitchFamily="34" charset="0"/>
              </a:rPr>
              <a:t>cell</a:t>
            </a:r>
            <a:r>
              <a:rPr lang="fr-CA" b="1" dirty="0" smtClean="0">
                <a:latin typeface="Arial" pitchFamily="34" charset="0"/>
                <a:cs typeface="Arial" pitchFamily="34" charset="0"/>
              </a:rPr>
              <a:t> phone use and </a:t>
            </a:r>
            <a:r>
              <a:rPr lang="fr-CA" b="1" dirty="0" err="1" smtClean="0">
                <a:latin typeface="Arial" pitchFamily="34" charset="0"/>
                <a:cs typeface="Arial" pitchFamily="34" charset="0"/>
              </a:rPr>
              <a:t>behavioral</a:t>
            </a:r>
            <a:r>
              <a:rPr lang="fr-CA" b="1" dirty="0" smtClean="0">
                <a:latin typeface="Arial" pitchFamily="34" charset="0"/>
                <a:cs typeface="Arial" pitchFamily="34" charset="0"/>
              </a:rPr>
              <a:t> </a:t>
            </a:r>
            <a:r>
              <a:rPr lang="fr-CA" b="1" dirty="0" err="1" smtClean="0">
                <a:latin typeface="Arial" pitchFamily="34" charset="0"/>
                <a:cs typeface="Arial" pitchFamily="34" charset="0"/>
              </a:rPr>
              <a:t>problems</a:t>
            </a:r>
            <a:r>
              <a:rPr lang="fr-CA" b="1" dirty="0" smtClean="0">
                <a:latin typeface="Arial" pitchFamily="34" charset="0"/>
                <a:cs typeface="Arial" pitchFamily="34" charset="0"/>
              </a:rPr>
              <a:t> in </a:t>
            </a:r>
            <a:r>
              <a:rPr lang="fr-CA" b="1" dirty="0" err="1" smtClean="0">
                <a:latin typeface="Arial" pitchFamily="34" charset="0"/>
                <a:cs typeface="Arial" pitchFamily="34" charset="0"/>
              </a:rPr>
              <a:t>children</a:t>
            </a:r>
            <a:r>
              <a:rPr lang="fr-CA" b="1" dirty="0" smtClean="0">
                <a:latin typeface="Arial" pitchFamily="34" charset="0"/>
                <a:cs typeface="Arial" pitchFamily="34" charset="0"/>
              </a:rPr>
              <a:t>.</a:t>
            </a:r>
            <a:r>
              <a:rPr lang="fr-CA" dirty="0" smtClean="0">
                <a:latin typeface="Arial" pitchFamily="34" charset="0"/>
                <a:cs typeface="Arial" pitchFamily="34" charset="0"/>
              </a:rPr>
              <a:t> </a:t>
            </a:r>
            <a:r>
              <a:rPr lang="fr-CA" dirty="0" err="1" smtClean="0">
                <a:latin typeface="Arial" pitchFamily="34" charset="0"/>
                <a:cs typeface="Arial" pitchFamily="34" charset="0"/>
              </a:rPr>
              <a:t>Epidemiology</a:t>
            </a:r>
            <a:r>
              <a:rPr lang="fr-CA" dirty="0" smtClean="0">
                <a:latin typeface="Arial" pitchFamily="34" charset="0"/>
                <a:cs typeface="Arial" pitchFamily="34" charset="0"/>
              </a:rPr>
              <a:t>. 2008 </a:t>
            </a:r>
            <a:r>
              <a:rPr lang="fr-CA" dirty="0" err="1" smtClean="0">
                <a:latin typeface="Arial" pitchFamily="34" charset="0"/>
                <a:cs typeface="Arial" pitchFamily="34" charset="0"/>
              </a:rPr>
              <a:t>Jul</a:t>
            </a:r>
            <a:r>
              <a:rPr lang="fr-CA" dirty="0" smtClean="0">
                <a:latin typeface="Arial" pitchFamily="34" charset="0"/>
                <a:cs typeface="Arial" pitchFamily="34" charset="0"/>
              </a:rPr>
              <a:t>;19(4):523-9.</a:t>
            </a:r>
            <a:r>
              <a:rPr lang="fr-CA" dirty="0" smtClean="0"/>
              <a:t/>
            </a:r>
            <a:br>
              <a:rPr lang="fr-CA" dirty="0" smtClean="0"/>
            </a:br>
            <a:r>
              <a:rPr lang="fr-CA" dirty="0" smtClean="0"/>
              <a:t/>
            </a:r>
            <a:br>
              <a:rPr lang="fr-CA" dirty="0" smtClean="0"/>
            </a:br>
            <a:endParaRPr lang="fr-CA" dirty="0"/>
          </a:p>
        </p:txBody>
      </p:sp>
      <p:pic>
        <p:nvPicPr>
          <p:cNvPr id="4" name="Image 3" descr="fetus cell.jpg"/>
          <p:cNvPicPr>
            <a:picLocks noChangeAspect="1"/>
          </p:cNvPicPr>
          <p:nvPr>
            <p:custDataLst>
              <p:tags r:id="rId3"/>
            </p:custDataLst>
          </p:nvPr>
        </p:nvPicPr>
        <p:blipFill>
          <a:blip r:embed="rId5" cstate="print"/>
          <a:stretch>
            <a:fillRect/>
          </a:stretch>
        </p:blipFill>
        <p:spPr>
          <a:xfrm>
            <a:off x="5505614" y="2708920"/>
            <a:ext cx="1874698" cy="1858629"/>
          </a:xfrm>
          <a:prstGeom prst="rect">
            <a:avLst/>
          </a:prstGeo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Étude israélienne </a:t>
            </a:r>
            <a:endParaRPr lang="fr-CA" dirty="0"/>
          </a:p>
        </p:txBody>
      </p:sp>
      <p:pic>
        <p:nvPicPr>
          <p:cNvPr id="4" name="Espace réservé du contenu 3" descr="Etude_Scientifique_Telephone_mobile_et_cancer_thyroide_Pr_Raphael_Feinmesser_Flyer_750_11_03_2013.jpg"/>
          <p:cNvPicPr>
            <a:picLocks noGrp="1" noChangeAspect="1"/>
          </p:cNvPicPr>
          <p:nvPr>
            <p:ph idx="1"/>
            <p:custDataLst>
              <p:tags r:id="rId2"/>
            </p:custDataLst>
          </p:nvPr>
        </p:nvPicPr>
        <p:blipFill>
          <a:blip r:embed="rId6" cstate="print"/>
          <a:stretch>
            <a:fillRect/>
          </a:stretch>
        </p:blipFill>
        <p:spPr>
          <a:xfrm>
            <a:off x="683568" y="2348880"/>
            <a:ext cx="8117464" cy="3528392"/>
          </a:xfrm>
          <a:prstGeom prst="rect">
            <a:avLst/>
          </a:prstGeom>
        </p:spPr>
      </p:pic>
      <p:sp>
        <p:nvSpPr>
          <p:cNvPr id="138241" name="Rectangle 1"/>
          <p:cNvSpPr>
            <a:spLocks noChangeArrowheads="1"/>
          </p:cNvSpPr>
          <p:nvPr>
            <p:custDataLst>
              <p:tags r:id="rId3"/>
            </p:custDataLst>
          </p:nvPr>
        </p:nvSpPr>
        <p:spPr bwMode="auto">
          <a:xfrm>
            <a:off x="0" y="6121841"/>
            <a:ext cx="86764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Le cancer de la thyroïde du côté qu’on utilise le cellulaire est à la hausse</a:t>
            </a:r>
            <a:r>
              <a:rPr kumimoji="0" lang="fr-CA" sz="1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custDataLst>
              <p:tags r:id="rId4"/>
            </p:custDataLst>
          </p:nvPr>
        </p:nvSpPr>
        <p:spPr>
          <a:xfrm>
            <a:off x="0" y="6488668"/>
            <a:ext cx="9144000" cy="276999"/>
          </a:xfrm>
          <a:prstGeom prst="rect">
            <a:avLst/>
          </a:prstGeom>
        </p:spPr>
        <p:txBody>
          <a:bodyPr wrap="square">
            <a:spAutoFit/>
          </a:bodyPr>
          <a:lstStyle/>
          <a:p>
            <a:r>
              <a:rPr lang="fr-CA" sz="1200" dirty="0" smtClean="0"/>
              <a:t>www.haaretz.com/news/national/israeli-scientists-find-possible-link-between-cellphone-use-thyroid-cancer.premium-1.507552</a:t>
            </a:r>
            <a:endParaRPr lang="fr-CA" sz="1200"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Addiction_mobile_flyer_750.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CA" dirty="0" err="1" smtClean="0"/>
              <a:t>Autisme</a:t>
            </a:r>
            <a:r>
              <a:rPr lang="en-CA" dirty="0" smtClean="0"/>
              <a:t> – CEM &amp; RRF</a:t>
            </a:r>
            <a:endParaRPr lang="fr-CA" dirty="0"/>
          </a:p>
        </p:txBody>
      </p:sp>
      <p:sp>
        <p:nvSpPr>
          <p:cNvPr id="3" name="Espace réservé du contenu 2"/>
          <p:cNvSpPr>
            <a:spLocks noGrp="1"/>
          </p:cNvSpPr>
          <p:nvPr>
            <p:ph idx="1"/>
            <p:custDataLst>
              <p:tags r:id="rId2"/>
            </p:custDataLst>
          </p:nvPr>
        </p:nvSpPr>
        <p:spPr/>
        <p:txBody>
          <a:bodyPr/>
          <a:lstStyle/>
          <a:p>
            <a:r>
              <a:rPr lang="en-CA" dirty="0" err="1" smtClean="0">
                <a:latin typeface="Arial" pitchFamily="34" charset="0"/>
                <a:cs typeface="Arial" pitchFamily="34" charset="0"/>
              </a:rPr>
              <a:t>Mariea</a:t>
            </a:r>
            <a:r>
              <a:rPr lang="en-CA" dirty="0" smtClean="0">
                <a:latin typeface="Arial" pitchFamily="34" charset="0"/>
                <a:cs typeface="Arial" pitchFamily="34" charset="0"/>
              </a:rPr>
              <a:t> T et Carlo GL</a:t>
            </a:r>
            <a:r>
              <a:rPr lang="en-CA" b="1" dirty="0" smtClean="0">
                <a:latin typeface="Arial" pitchFamily="34" charset="0"/>
                <a:cs typeface="Arial" pitchFamily="34" charset="0"/>
              </a:rPr>
              <a:t>; Wireless Radiation in the Etiology and Treatment of Autism: Clinical Observations and Mechanisms</a:t>
            </a:r>
            <a:r>
              <a:rPr lang="en-CA" dirty="0" smtClean="0">
                <a:latin typeface="Arial" pitchFamily="34" charset="0"/>
                <a:cs typeface="Arial" pitchFamily="34" charset="0"/>
              </a:rPr>
              <a:t>;</a:t>
            </a:r>
            <a:r>
              <a:rPr lang="en-CA" i="1" dirty="0" smtClean="0">
                <a:latin typeface="Arial" pitchFamily="34" charset="0"/>
                <a:cs typeface="Arial" pitchFamily="34" charset="0"/>
              </a:rPr>
              <a:t> J. Aust. </a:t>
            </a:r>
            <a:r>
              <a:rPr lang="fr-CA" i="1" dirty="0" smtClean="0">
                <a:latin typeface="Arial" pitchFamily="34" charset="0"/>
                <a:cs typeface="Arial" pitchFamily="34" charset="0"/>
              </a:rPr>
              <a:t>Coll. </a:t>
            </a:r>
            <a:r>
              <a:rPr lang="fr-CA" i="1" dirty="0" err="1" smtClean="0">
                <a:latin typeface="Arial" pitchFamily="34" charset="0"/>
                <a:cs typeface="Arial" pitchFamily="34" charset="0"/>
              </a:rPr>
              <a:t>Nutr</a:t>
            </a:r>
            <a:r>
              <a:rPr lang="fr-CA" i="1" dirty="0" smtClean="0">
                <a:latin typeface="Arial" pitchFamily="34" charset="0"/>
                <a:cs typeface="Arial" pitchFamily="34" charset="0"/>
              </a:rPr>
              <a:t>. &amp; Env. Med. </a:t>
            </a:r>
            <a:r>
              <a:rPr lang="fr-CA" dirty="0" smtClean="0">
                <a:latin typeface="Arial" pitchFamily="34" charset="0"/>
                <a:cs typeface="Arial" pitchFamily="34" charset="0"/>
              </a:rPr>
              <a:t>Vol. 26 No.2 (August 2007) pages 3-7 </a:t>
            </a:r>
          </a:p>
          <a:p>
            <a:endParaRPr lang="en-CA" dirty="0" smtClean="0"/>
          </a:p>
          <a:p>
            <a:r>
              <a:rPr lang="en-US" dirty="0" smtClean="0">
                <a:latin typeface="Arial" pitchFamily="34" charset="0"/>
                <a:cs typeface="Arial" pitchFamily="34" charset="0"/>
              </a:rPr>
              <a:t>Hebert M, Sage C</a:t>
            </a:r>
            <a:r>
              <a:rPr lang="en-US" b="1" dirty="0" smtClean="0">
                <a:latin typeface="Arial" pitchFamily="34" charset="0"/>
                <a:cs typeface="Arial" pitchFamily="34" charset="0"/>
              </a:rPr>
              <a:t>. Findings in Autism (ASD) Consistent with Electromagnetic Fields (EMF) and Radiofrequencies Radiation (RFR). </a:t>
            </a:r>
            <a:r>
              <a:rPr lang="fr-CA" i="1" dirty="0" err="1" smtClean="0">
                <a:latin typeface="Arial" pitchFamily="34" charset="0"/>
                <a:cs typeface="Arial" pitchFamily="34" charset="0"/>
              </a:rPr>
              <a:t>BioInitiative</a:t>
            </a:r>
            <a:r>
              <a:rPr lang="fr-CA" i="1" dirty="0" smtClean="0">
                <a:latin typeface="Arial" pitchFamily="34" charset="0"/>
                <a:cs typeface="Arial" pitchFamily="34" charset="0"/>
              </a:rPr>
              <a:t> 20012</a:t>
            </a:r>
            <a:r>
              <a:rPr lang="fr-CA" b="1"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Études</a:t>
            </a:r>
            <a:r>
              <a:rPr lang="en-CA" dirty="0" smtClean="0"/>
              <a:t> INTERPHONE</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lvl="0"/>
            <a:r>
              <a:rPr lang="fr-CA" sz="2800" dirty="0" smtClean="0">
                <a:latin typeface="Arial" pitchFamily="34" charset="0"/>
                <a:cs typeface="Arial" pitchFamily="34" charset="0"/>
              </a:rPr>
              <a:t>INTERPHONE </a:t>
            </a:r>
            <a:r>
              <a:rPr lang="fr-CA" sz="2800" dirty="0" err="1" smtClean="0">
                <a:latin typeface="Arial" pitchFamily="34" charset="0"/>
                <a:cs typeface="Arial" pitchFamily="34" charset="0"/>
              </a:rPr>
              <a:t>Study</a:t>
            </a:r>
            <a:r>
              <a:rPr lang="fr-CA" sz="2800" dirty="0" smtClean="0">
                <a:latin typeface="Arial" pitchFamily="34" charset="0"/>
                <a:cs typeface="Arial" pitchFamily="34" charset="0"/>
              </a:rPr>
              <a:t> Group (5 pays y compris le Canada). </a:t>
            </a:r>
            <a:r>
              <a:rPr lang="en-US" sz="2800" b="1" dirty="0" smtClean="0">
                <a:solidFill>
                  <a:srgbClr val="FF0000"/>
                </a:solidFill>
                <a:latin typeface="Arial" pitchFamily="34" charset="0"/>
                <a:cs typeface="Arial" pitchFamily="34" charset="0"/>
              </a:rPr>
              <a:t>Acoustic </a:t>
            </a:r>
            <a:r>
              <a:rPr lang="en-US" sz="2800" b="1" dirty="0" err="1" smtClean="0">
                <a:solidFill>
                  <a:srgbClr val="FF0000"/>
                </a:solidFill>
                <a:latin typeface="Arial" pitchFamily="34" charset="0"/>
                <a:cs typeface="Arial" pitchFamily="34" charset="0"/>
              </a:rPr>
              <a:t>neuroma</a:t>
            </a:r>
            <a:r>
              <a:rPr lang="en-US" sz="2800" b="1" dirty="0" smtClean="0">
                <a:solidFill>
                  <a:srgbClr val="FF0000"/>
                </a:solidFill>
                <a:latin typeface="Arial" pitchFamily="34" charset="0"/>
                <a:cs typeface="Arial" pitchFamily="34" charset="0"/>
              </a:rPr>
              <a:t> risk </a:t>
            </a:r>
            <a:r>
              <a:rPr lang="en-US" sz="2800" b="1" dirty="0" smtClean="0">
                <a:latin typeface="Arial" pitchFamily="34" charset="0"/>
                <a:cs typeface="Arial" pitchFamily="34" charset="0"/>
              </a:rPr>
              <a:t>in relation to mobile telephone use: results of the INTERPHONE international case-control study</a:t>
            </a:r>
            <a:r>
              <a:rPr lang="en-US" sz="2800" dirty="0" smtClean="0">
                <a:latin typeface="Arial" pitchFamily="34" charset="0"/>
                <a:cs typeface="Arial" pitchFamily="34" charset="0"/>
              </a:rPr>
              <a:t>. </a:t>
            </a:r>
            <a:r>
              <a:rPr lang="en-US" sz="2800" i="1" dirty="0" smtClean="0">
                <a:latin typeface="Arial" pitchFamily="34" charset="0"/>
                <a:cs typeface="Arial" pitchFamily="34" charset="0"/>
              </a:rPr>
              <a:t>Cancer </a:t>
            </a:r>
            <a:r>
              <a:rPr lang="en-US" sz="2800" i="1" dirty="0" err="1" smtClean="0">
                <a:latin typeface="Arial" pitchFamily="34" charset="0"/>
                <a:cs typeface="Arial" pitchFamily="34" charset="0"/>
              </a:rPr>
              <a:t>Epidemiol</a:t>
            </a:r>
            <a:r>
              <a:rPr lang="en-US" sz="2800" dirty="0" smtClean="0">
                <a:latin typeface="Arial" pitchFamily="34" charset="0"/>
                <a:cs typeface="Arial" pitchFamily="34" charset="0"/>
              </a:rPr>
              <a:t> 2011 Oct; 35(5):453-64. </a:t>
            </a:r>
            <a:r>
              <a:rPr lang="en-US" sz="2800" dirty="0" err="1" smtClean="0">
                <a:latin typeface="Arial" pitchFamily="34" charset="0"/>
                <a:cs typeface="Arial" pitchFamily="34" charset="0"/>
              </a:rPr>
              <a:t>Epub</a:t>
            </a:r>
            <a:r>
              <a:rPr lang="en-US" sz="2800" dirty="0" smtClean="0">
                <a:latin typeface="Arial" pitchFamily="34" charset="0"/>
                <a:cs typeface="Arial" pitchFamily="34" charset="0"/>
              </a:rPr>
              <a:t> 2011</a:t>
            </a:r>
            <a:endParaRPr lang="fr-CA" sz="2400" dirty="0" smtClean="0">
              <a:latin typeface="Arial" pitchFamily="34" charset="0"/>
              <a:cs typeface="Arial" pitchFamily="34" charset="0"/>
            </a:endParaRPr>
          </a:p>
          <a:p>
            <a:pPr lvl="0"/>
            <a:r>
              <a:rPr lang="fr-CA" sz="2800" dirty="0" smtClean="0">
                <a:latin typeface="Arial" pitchFamily="34" charset="0"/>
                <a:cs typeface="Arial" pitchFamily="34" charset="0"/>
              </a:rPr>
              <a:t>INTERPHONE </a:t>
            </a:r>
            <a:r>
              <a:rPr lang="fr-CA" sz="2800" dirty="0" err="1" smtClean="0">
                <a:latin typeface="Arial" pitchFamily="34" charset="0"/>
                <a:cs typeface="Arial" pitchFamily="34" charset="0"/>
              </a:rPr>
              <a:t>Study</a:t>
            </a:r>
            <a:r>
              <a:rPr lang="fr-CA" sz="2800" dirty="0" smtClean="0">
                <a:latin typeface="Arial" pitchFamily="34" charset="0"/>
                <a:cs typeface="Arial" pitchFamily="34" charset="0"/>
              </a:rPr>
              <a:t> Group (13 pays participants y compris le Canada). </a:t>
            </a:r>
            <a:r>
              <a:rPr lang="en-US" sz="2800" b="1" dirty="0" smtClean="0">
                <a:solidFill>
                  <a:srgbClr val="FF0000"/>
                </a:solidFill>
                <a:latin typeface="Arial" pitchFamily="34" charset="0"/>
                <a:cs typeface="Arial" pitchFamily="34" charset="0"/>
              </a:rPr>
              <a:t>Brain </a:t>
            </a:r>
            <a:r>
              <a:rPr lang="en-US" sz="2800" b="1" dirty="0" err="1" smtClean="0">
                <a:solidFill>
                  <a:srgbClr val="FF0000"/>
                </a:solidFill>
                <a:latin typeface="Arial" pitchFamily="34" charset="0"/>
                <a:cs typeface="Arial" pitchFamily="34" charset="0"/>
              </a:rPr>
              <a:t>tumour</a:t>
            </a:r>
            <a:r>
              <a:rPr lang="en-US" sz="2800" b="1" dirty="0" smtClean="0">
                <a:solidFill>
                  <a:srgbClr val="FF0000"/>
                </a:solidFill>
                <a:latin typeface="Arial" pitchFamily="34" charset="0"/>
                <a:cs typeface="Arial" pitchFamily="34" charset="0"/>
              </a:rPr>
              <a:t> risk </a:t>
            </a:r>
            <a:r>
              <a:rPr lang="en-US" sz="2800" b="1" dirty="0" smtClean="0">
                <a:latin typeface="Arial" pitchFamily="34" charset="0"/>
                <a:cs typeface="Arial" pitchFamily="34" charset="0"/>
              </a:rPr>
              <a:t>in relation to mobile telephone use: results of the INTERPHONE international case-control study</a:t>
            </a:r>
            <a:r>
              <a:rPr lang="en-US" sz="2800" i="1" dirty="0" smtClean="0">
                <a:latin typeface="Arial" pitchFamily="34" charset="0"/>
                <a:cs typeface="Arial" pitchFamily="34" charset="0"/>
              </a:rPr>
              <a:t>. </a:t>
            </a:r>
            <a:r>
              <a:rPr lang="fr-CA" sz="2800" i="1" dirty="0" smtClean="0">
                <a:latin typeface="Arial" pitchFamily="34" charset="0"/>
                <a:cs typeface="Arial" pitchFamily="34" charset="0"/>
              </a:rPr>
              <a:t>Int J </a:t>
            </a:r>
            <a:r>
              <a:rPr lang="fr-CA" sz="2800" i="1" dirty="0" err="1" smtClean="0">
                <a:latin typeface="Arial" pitchFamily="34" charset="0"/>
                <a:cs typeface="Arial" pitchFamily="34" charset="0"/>
              </a:rPr>
              <a:t>Epidemiol</a:t>
            </a:r>
            <a:r>
              <a:rPr lang="fr-CA" sz="2800" dirty="0" smtClean="0">
                <a:latin typeface="Arial" pitchFamily="34" charset="0"/>
                <a:cs typeface="Arial" pitchFamily="34" charset="0"/>
              </a:rPr>
              <a:t> 2010 Jun; 39(3):675-94. </a:t>
            </a:r>
            <a:r>
              <a:rPr lang="fr-CA" sz="2800" dirty="0" err="1" smtClean="0">
                <a:latin typeface="Arial" pitchFamily="34" charset="0"/>
                <a:cs typeface="Arial" pitchFamily="34" charset="0"/>
              </a:rPr>
              <a:t>Epub</a:t>
            </a:r>
            <a:r>
              <a:rPr lang="fr-CA" sz="2800" dirty="0" smtClean="0">
                <a:latin typeface="Arial" pitchFamily="34" charset="0"/>
                <a:cs typeface="Arial" pitchFamily="34" charset="0"/>
              </a:rPr>
              <a:t> 2010 May</a:t>
            </a:r>
            <a:endParaRPr lang="fr-CA" sz="2400" dirty="0" smtClean="0">
              <a:latin typeface="Arial" pitchFamily="34" charset="0"/>
              <a:cs typeface="Arial" pitchFamily="34" charset="0"/>
            </a:endParaRPr>
          </a:p>
          <a:p>
            <a:endParaRPr lang="fr-CA"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INTERPHONE </a:t>
            </a:r>
            <a:r>
              <a:rPr lang="en-CA" sz="4800" dirty="0" smtClean="0"/>
              <a:t>(suite)</a:t>
            </a:r>
            <a:endParaRPr lang="fr-CA" sz="4800" dirty="0"/>
          </a:p>
        </p:txBody>
      </p:sp>
      <p:sp>
        <p:nvSpPr>
          <p:cNvPr id="3" name="Espace réservé du contenu 2"/>
          <p:cNvSpPr>
            <a:spLocks noGrp="1"/>
          </p:cNvSpPr>
          <p:nvPr>
            <p:ph idx="1"/>
            <p:custDataLst>
              <p:tags r:id="rId2"/>
            </p:custDataLst>
          </p:nvPr>
        </p:nvSpPr>
        <p:spPr/>
        <p:txBody>
          <a:bodyPr>
            <a:normAutofit fontScale="92500" lnSpcReduction="10000"/>
          </a:bodyPr>
          <a:lstStyle/>
          <a:p>
            <a:pPr lvl="1">
              <a:buNone/>
            </a:pPr>
            <a:r>
              <a:rPr lang="fr-CA" i="1" dirty="0" smtClean="0">
                <a:latin typeface="Arial" pitchFamily="34" charset="0"/>
                <a:cs typeface="Arial" pitchFamily="34" charset="0"/>
              </a:rPr>
              <a:t>Résultats non inclus dans l’annexe :</a:t>
            </a:r>
          </a:p>
          <a:p>
            <a:pPr lvl="1">
              <a:buNone/>
            </a:pPr>
            <a:endParaRPr lang="fr-CA" sz="2000" dirty="0" smtClean="0">
              <a:latin typeface="Arial" pitchFamily="34" charset="0"/>
              <a:cs typeface="Arial" pitchFamily="34" charset="0"/>
            </a:endParaRPr>
          </a:p>
          <a:p>
            <a:pPr lvl="2">
              <a:buNone/>
            </a:pPr>
            <a:r>
              <a:rPr lang="fr-CA" sz="2400" i="1" dirty="0" smtClean="0">
                <a:latin typeface="Arial" pitchFamily="34" charset="0"/>
                <a:cs typeface="Arial" pitchFamily="34" charset="0"/>
              </a:rPr>
              <a:t>Risque de gliome (tumeur cérébral) </a:t>
            </a:r>
          </a:p>
          <a:p>
            <a:pPr lvl="2">
              <a:buNone/>
            </a:pPr>
            <a:endParaRPr lang="fr-CA" sz="2000" dirty="0" smtClean="0">
              <a:latin typeface="Arial" pitchFamily="34" charset="0"/>
              <a:cs typeface="Arial" pitchFamily="34" charset="0"/>
            </a:endParaRPr>
          </a:p>
          <a:p>
            <a:pPr lvl="2"/>
            <a:r>
              <a:rPr lang="fr-CA" sz="2400" b="1" i="1" dirty="0" smtClean="0">
                <a:latin typeface="Arial" pitchFamily="34" charset="0"/>
                <a:cs typeface="Arial" pitchFamily="34" charset="0"/>
              </a:rPr>
              <a:t>10+ ans </a:t>
            </a:r>
            <a:r>
              <a:rPr lang="fr-CA" sz="2400" i="1" dirty="0" smtClean="0">
                <a:latin typeface="Arial" pitchFamily="34" charset="0"/>
                <a:cs typeface="Arial" pitchFamily="34" charset="0"/>
              </a:rPr>
              <a:t>d’utilisation = </a:t>
            </a:r>
            <a:r>
              <a:rPr lang="fr-CA" sz="2400" b="1" i="1" dirty="0" smtClean="0">
                <a:latin typeface="Arial" pitchFamily="34" charset="0"/>
                <a:cs typeface="Arial" pitchFamily="34" charset="0"/>
              </a:rPr>
              <a:t>2,18 fois plus élevé</a:t>
            </a:r>
            <a:endParaRPr lang="fr-CA" sz="2000" b="1" dirty="0" smtClean="0">
              <a:latin typeface="Arial" pitchFamily="34" charset="0"/>
              <a:cs typeface="Arial" pitchFamily="34" charset="0"/>
            </a:endParaRPr>
          </a:p>
          <a:p>
            <a:pPr lvl="2"/>
            <a:r>
              <a:rPr lang="fr-CA" sz="2400" b="1" i="1" dirty="0" smtClean="0">
                <a:latin typeface="Arial" pitchFamily="34" charset="0"/>
                <a:cs typeface="Arial" pitchFamily="34" charset="0"/>
              </a:rPr>
              <a:t>1640 heures </a:t>
            </a:r>
            <a:r>
              <a:rPr lang="fr-CA" sz="2400" i="1" dirty="0" smtClean="0">
                <a:latin typeface="Arial" pitchFamily="34" charset="0"/>
                <a:cs typeface="Arial" pitchFamily="34" charset="0"/>
              </a:rPr>
              <a:t>d’utilisation = </a:t>
            </a:r>
            <a:r>
              <a:rPr lang="fr-CA" sz="2400" b="1" i="1" dirty="0" smtClean="0">
                <a:latin typeface="Arial" pitchFamily="34" charset="0"/>
                <a:cs typeface="Arial" pitchFamily="34" charset="0"/>
              </a:rPr>
              <a:t>1,82 fois plus élevé</a:t>
            </a:r>
            <a:endParaRPr lang="fr-CA" sz="2000" b="1" dirty="0" smtClean="0">
              <a:latin typeface="Arial" pitchFamily="34" charset="0"/>
              <a:cs typeface="Arial" pitchFamily="34" charset="0"/>
            </a:endParaRPr>
          </a:p>
          <a:p>
            <a:pPr lvl="2"/>
            <a:r>
              <a:rPr lang="fr-CA" sz="2400" b="1" i="1" dirty="0" smtClean="0">
                <a:latin typeface="Arial" pitchFamily="34" charset="0"/>
                <a:cs typeface="Arial" pitchFamily="34" charset="0"/>
              </a:rPr>
              <a:t>270 appels </a:t>
            </a:r>
            <a:r>
              <a:rPr lang="fr-CA" sz="2400" i="1" dirty="0" smtClean="0">
                <a:latin typeface="Arial" pitchFamily="34" charset="0"/>
                <a:cs typeface="Arial" pitchFamily="34" charset="0"/>
              </a:rPr>
              <a:t>= </a:t>
            </a:r>
            <a:r>
              <a:rPr lang="fr-CA" sz="2400" b="1" i="1" dirty="0" smtClean="0">
                <a:latin typeface="Arial" pitchFamily="34" charset="0"/>
                <a:cs typeface="Arial" pitchFamily="34" charset="0"/>
              </a:rPr>
              <a:t>1,31 fois plus élevé</a:t>
            </a:r>
            <a:endParaRPr lang="fr-CA" sz="2000" b="1" dirty="0" smtClean="0">
              <a:latin typeface="Arial" pitchFamily="34" charset="0"/>
              <a:cs typeface="Arial" pitchFamily="34" charset="0"/>
            </a:endParaRPr>
          </a:p>
          <a:p>
            <a:pPr lvl="1">
              <a:buNone/>
            </a:pPr>
            <a:endParaRPr lang="fr-CA" i="1" dirty="0" smtClean="0">
              <a:latin typeface="Arial" pitchFamily="34" charset="0"/>
              <a:cs typeface="Arial" pitchFamily="34" charset="0"/>
            </a:endParaRPr>
          </a:p>
          <a:p>
            <a:pPr lvl="1">
              <a:buNone/>
            </a:pPr>
            <a:r>
              <a:rPr lang="fr-CA" i="1" dirty="0" smtClean="0">
                <a:latin typeface="Arial" pitchFamily="34" charset="0"/>
                <a:cs typeface="Arial" pitchFamily="34" charset="0"/>
              </a:rPr>
              <a:t>Après 10 ans d’utilisation, 180% risque de gliome, au </a:t>
            </a:r>
            <a:r>
              <a:rPr lang="fr-CA" b="1" i="1" u="sng" dirty="0" smtClean="0">
                <a:solidFill>
                  <a:srgbClr val="FF0000"/>
                </a:solidFill>
                <a:latin typeface="Arial" pitchFamily="34" charset="0"/>
                <a:cs typeface="Arial" pitchFamily="34" charset="0"/>
              </a:rPr>
              <a:t>CANADA *: 248% !!! </a:t>
            </a:r>
            <a:r>
              <a:rPr lang="fr-CA" i="1" dirty="0" smtClean="0">
                <a:latin typeface="Arial" pitchFamily="34" charset="0"/>
                <a:cs typeface="Arial" pitchFamily="34" charset="0"/>
              </a:rPr>
              <a:t>Santé Canada est au courant puisque ces scientifiques ont participé à l’étude…</a:t>
            </a:r>
          </a:p>
          <a:p>
            <a:pPr lvl="1">
              <a:buNone/>
            </a:pPr>
            <a:endParaRPr lang="en-CA" sz="1200" dirty="0" smtClean="0">
              <a:latin typeface="Arial" pitchFamily="34" charset="0"/>
              <a:cs typeface="Arial" pitchFamily="34" charset="0"/>
            </a:endParaRPr>
          </a:p>
          <a:p>
            <a:pPr lvl="1">
              <a:buNone/>
            </a:pPr>
            <a:r>
              <a:rPr lang="en-CA" sz="1200" dirty="0" smtClean="0">
                <a:latin typeface="Arial" pitchFamily="34" charset="0"/>
                <a:cs typeface="Arial" pitchFamily="34" charset="0"/>
              </a:rPr>
              <a:t>* Source: Risk of brain tumors in relation to estimated RF dose from mobile phones: results from five interphone countries.</a:t>
            </a:r>
            <a:endParaRPr lang="fr-CA" sz="1200" dirty="0" smtClean="0">
              <a:latin typeface="Arial" pitchFamily="34" charset="0"/>
              <a:cs typeface="Arial" pitchFamily="34" charset="0"/>
            </a:endParaRPr>
          </a:p>
          <a:p>
            <a:pPr lvl="1">
              <a:buNone/>
            </a:pPr>
            <a:endParaRPr lang="fr-CA"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err="1" smtClean="0"/>
              <a:t>L’étude</a:t>
            </a:r>
            <a:r>
              <a:rPr lang="en-CA" dirty="0" smtClean="0"/>
              <a:t> Interphone a </a:t>
            </a:r>
            <a:r>
              <a:rPr lang="en-CA" dirty="0" err="1" smtClean="0"/>
              <a:t>plusieurs</a:t>
            </a:r>
            <a:r>
              <a:rPr lang="en-CA" dirty="0" smtClean="0"/>
              <a:t> </a:t>
            </a:r>
            <a:r>
              <a:rPr lang="en-CA" dirty="0" err="1" smtClean="0"/>
              <a:t>failles</a:t>
            </a:r>
            <a:r>
              <a:rPr lang="en-CA" dirty="0" smtClean="0"/>
              <a:t>, </a:t>
            </a:r>
            <a:r>
              <a:rPr lang="en-CA" dirty="0" err="1" smtClean="0"/>
              <a:t>notamment</a:t>
            </a:r>
            <a:r>
              <a:rPr lang="en-CA" dirty="0" smtClean="0"/>
              <a:t>: </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lvl="0"/>
            <a:r>
              <a:rPr lang="fr-CA" b="1" dirty="0" smtClean="0">
                <a:latin typeface="Arial" pitchFamily="34" charset="0"/>
                <a:cs typeface="Arial" pitchFamily="34" charset="0"/>
              </a:rPr>
              <a:t>Les utilisateurs décédés avec tumeurs du cerveau ont été exclus;</a:t>
            </a:r>
            <a:endParaRPr lang="fr-CA" dirty="0" smtClean="0">
              <a:latin typeface="Arial" pitchFamily="34" charset="0"/>
              <a:cs typeface="Arial" pitchFamily="34" charset="0"/>
            </a:endParaRPr>
          </a:p>
          <a:p>
            <a:pPr lvl="0"/>
            <a:r>
              <a:rPr lang="fr-CA" b="1" dirty="0" smtClean="0">
                <a:latin typeface="Arial" pitchFamily="34" charset="0"/>
                <a:cs typeface="Arial" pitchFamily="34" charset="0"/>
              </a:rPr>
              <a:t>Les utilisateurs du téléphone sans fil ont été exclus;</a:t>
            </a:r>
            <a:endParaRPr lang="fr-CA" dirty="0" smtClean="0">
              <a:latin typeface="Arial" pitchFamily="34" charset="0"/>
              <a:cs typeface="Arial" pitchFamily="34" charset="0"/>
            </a:endParaRPr>
          </a:p>
          <a:p>
            <a:pPr lvl="0"/>
            <a:r>
              <a:rPr lang="fr-CA" b="1" dirty="0" smtClean="0">
                <a:latin typeface="Arial" pitchFamily="34" charset="0"/>
                <a:cs typeface="Arial" pitchFamily="34" charset="0"/>
              </a:rPr>
              <a:t>Pas tous les cancers du cerveau ont été inclus;</a:t>
            </a:r>
            <a:endParaRPr lang="fr-CA" dirty="0" smtClean="0">
              <a:latin typeface="Arial" pitchFamily="34" charset="0"/>
              <a:cs typeface="Arial" pitchFamily="34" charset="0"/>
            </a:endParaRPr>
          </a:p>
          <a:p>
            <a:pPr lvl="0"/>
            <a:r>
              <a:rPr lang="fr-CA" b="1" dirty="0" smtClean="0">
                <a:latin typeface="Arial" pitchFamily="34" charset="0"/>
                <a:cs typeface="Arial" pitchFamily="34" charset="0"/>
              </a:rPr>
              <a:t>Les cas de neurinome acoustique ont été exclus;</a:t>
            </a:r>
            <a:endParaRPr lang="fr-CA" dirty="0" smtClean="0">
              <a:latin typeface="Arial" pitchFamily="34" charset="0"/>
              <a:cs typeface="Arial" pitchFamily="34" charset="0"/>
            </a:endParaRPr>
          </a:p>
          <a:p>
            <a:pPr lvl="0"/>
            <a:r>
              <a:rPr lang="fr-CA" b="1" dirty="0" smtClean="0">
                <a:latin typeface="Arial" pitchFamily="34" charset="0"/>
                <a:cs typeface="Arial" pitchFamily="34" charset="0"/>
              </a:rPr>
              <a:t>Les utilisateurs d’une fois semaine étaient considérés comme utilisateurs assidus;</a:t>
            </a:r>
            <a:endParaRPr lang="fr-CA" dirty="0" smtClean="0">
              <a:latin typeface="Arial" pitchFamily="34" charset="0"/>
              <a:cs typeface="Arial" pitchFamily="34" charset="0"/>
            </a:endParaRPr>
          </a:p>
          <a:p>
            <a:pPr lvl="0"/>
            <a:r>
              <a:rPr lang="fr-FR" dirty="0" smtClean="0">
                <a:latin typeface="Arial" pitchFamily="34" charset="0"/>
                <a:cs typeface="Arial" pitchFamily="34" charset="0"/>
              </a:rPr>
              <a:t>Les utilisateurs étudiés avoisinaient un total de 100 heures, représentant à peine plus</a:t>
            </a:r>
            <a:r>
              <a:rPr lang="fr-FR" b="1" dirty="0" smtClean="0">
                <a:latin typeface="Arial" pitchFamily="34" charset="0"/>
                <a:cs typeface="Arial" pitchFamily="34" charset="0"/>
              </a:rPr>
              <a:t> de 2 heures d’utilisation de téléphone portable par mois </a:t>
            </a:r>
            <a:r>
              <a:rPr lang="en-CA" dirty="0" smtClean="0">
                <a:latin typeface="Arial" pitchFamily="34" charset="0"/>
                <a:cs typeface="Arial" pitchFamily="34" charset="0"/>
              </a:rPr>
              <a:t>– en 2013, </a:t>
            </a:r>
            <a:r>
              <a:rPr lang="fr-CA" dirty="0" smtClean="0">
                <a:latin typeface="Arial" pitchFamily="34" charset="0"/>
                <a:cs typeface="Arial" pitchFamily="34" charset="0"/>
              </a:rPr>
              <a:t>combien d’utilisateurs de cellulaire l’utilisent que 2 heures par semaine?</a:t>
            </a:r>
          </a:p>
          <a:p>
            <a:endParaRPr lang="fr-CA"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Interphone 1988 à 2004</a:t>
            </a:r>
            <a:endParaRPr lang="fr-CA" dirty="0"/>
          </a:p>
        </p:txBody>
      </p:sp>
      <p:sp>
        <p:nvSpPr>
          <p:cNvPr id="3" name="Espace réservé du contenu 2"/>
          <p:cNvSpPr>
            <a:spLocks noGrp="1"/>
          </p:cNvSpPr>
          <p:nvPr>
            <p:ph idx="1"/>
            <p:custDataLst>
              <p:tags r:id="rId2"/>
            </p:custDataLst>
          </p:nvPr>
        </p:nvSpPr>
        <p:spPr/>
        <p:txBody>
          <a:bodyPr>
            <a:normAutofit/>
          </a:bodyPr>
          <a:lstStyle/>
          <a:p>
            <a:r>
              <a:rPr lang="fr-CA" dirty="0" smtClean="0">
                <a:latin typeface="Arial" pitchFamily="34" charset="0"/>
                <a:cs typeface="Arial" pitchFamily="34" charset="0"/>
              </a:rPr>
              <a:t>L’étude Interphone a débuté en 2000 en étudiant les cas de cancer du cerveau depuis 1988, l’étude a terminé en 2004 mais elle a été publiée en 2011. </a:t>
            </a:r>
          </a:p>
          <a:p>
            <a:pPr>
              <a:buNone/>
            </a:pPr>
            <a:endParaRPr lang="fr-CA" dirty="0" smtClean="0">
              <a:latin typeface="Arial" pitchFamily="34" charset="0"/>
              <a:cs typeface="Arial" pitchFamily="34" charset="0"/>
            </a:endParaRPr>
          </a:p>
          <a:p>
            <a:r>
              <a:rPr lang="fr-CA" dirty="0" smtClean="0">
                <a:latin typeface="Arial" pitchFamily="34" charset="0"/>
                <a:cs typeface="Arial" pitchFamily="34" charset="0"/>
              </a:rPr>
              <a:t>En choisissant qui est inclut et exclut, 90% des utilisateurs dans l’étude sont « protégés » du cancer du cerveau. La manipulation des données est évidente, d’où l’importance de lire les études, et vérifier qui les a financées.</a:t>
            </a:r>
          </a:p>
          <a:p>
            <a:pPr>
              <a:buNone/>
            </a:pPr>
            <a:r>
              <a:rPr lang="fr-CA" dirty="0" smtClean="0">
                <a:latin typeface="Arial" pitchFamily="34" charset="0"/>
                <a:cs typeface="Arial" pitchFamily="34" charset="0"/>
              </a:rPr>
              <a:t>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Étude</a:t>
            </a:r>
            <a:r>
              <a:rPr lang="en-CA" dirty="0" smtClean="0"/>
              <a:t> de </a:t>
            </a:r>
            <a:r>
              <a:rPr lang="en-CA" dirty="0" err="1" smtClean="0"/>
              <a:t>Hardell</a:t>
            </a:r>
            <a:endParaRPr lang="fr-CA" dirty="0"/>
          </a:p>
        </p:txBody>
      </p:sp>
      <p:sp>
        <p:nvSpPr>
          <p:cNvPr id="3" name="Espace réservé du contenu 2"/>
          <p:cNvSpPr>
            <a:spLocks noGrp="1"/>
          </p:cNvSpPr>
          <p:nvPr>
            <p:ph idx="1"/>
            <p:custDataLst>
              <p:tags r:id="rId2"/>
            </p:custDataLst>
          </p:nvPr>
        </p:nvSpPr>
        <p:spPr/>
        <p:txBody>
          <a:bodyPr/>
          <a:lstStyle/>
          <a:p>
            <a:pPr lvl="0">
              <a:buNone/>
            </a:pPr>
            <a:r>
              <a:rPr lang="en-US" sz="2800" dirty="0" err="1" smtClean="0">
                <a:latin typeface="Arial" pitchFamily="34" charset="0"/>
                <a:cs typeface="Arial" pitchFamily="34" charset="0"/>
              </a:rPr>
              <a:t>Hardell</a:t>
            </a:r>
            <a:r>
              <a:rPr lang="en-US" sz="2800" dirty="0" smtClean="0">
                <a:latin typeface="Arial" pitchFamily="34" charset="0"/>
                <a:cs typeface="Arial" pitchFamily="34" charset="0"/>
              </a:rPr>
              <a:t> A, </a:t>
            </a:r>
            <a:r>
              <a:rPr lang="en-US" sz="2800" dirty="0" err="1" smtClean="0">
                <a:latin typeface="Arial" pitchFamily="34" charset="0"/>
                <a:cs typeface="Arial" pitchFamily="34" charset="0"/>
              </a:rPr>
              <a:t>Carlberg</a:t>
            </a:r>
            <a:r>
              <a:rPr lang="en-US" sz="2800" dirty="0" smtClean="0">
                <a:latin typeface="Arial" pitchFamily="34" charset="0"/>
                <a:cs typeface="Arial" pitchFamily="34" charset="0"/>
              </a:rPr>
              <a:t> M</a:t>
            </a:r>
            <a:r>
              <a:rPr lang="en-US" sz="2800" b="1" dirty="0" smtClean="0">
                <a:latin typeface="Arial" pitchFamily="34" charset="0"/>
                <a:cs typeface="Arial" pitchFamily="34" charset="0"/>
              </a:rPr>
              <a:t>. Mobile phones, cordless phones and the risk for brain </a:t>
            </a:r>
            <a:r>
              <a:rPr lang="en-US" sz="2800" b="1" dirty="0" err="1" smtClean="0">
                <a:latin typeface="Arial" pitchFamily="34" charset="0"/>
                <a:cs typeface="Arial" pitchFamily="34" charset="0"/>
              </a:rPr>
              <a:t>tumours</a:t>
            </a:r>
            <a:r>
              <a:rPr lang="en-US" sz="2800" b="1" dirty="0" smtClean="0">
                <a:latin typeface="Arial" pitchFamily="34" charset="0"/>
                <a:cs typeface="Arial" pitchFamily="34" charset="0"/>
              </a:rPr>
              <a:t>. </a:t>
            </a:r>
            <a:r>
              <a:rPr lang="en-US" sz="2800" i="1" dirty="0" err="1" smtClean="0">
                <a:latin typeface="Arial" pitchFamily="34" charset="0"/>
                <a:cs typeface="Arial" pitchFamily="34" charset="0"/>
              </a:rPr>
              <a:t>Int</a:t>
            </a:r>
            <a:r>
              <a:rPr lang="en-US" sz="2800" i="1" dirty="0" smtClean="0">
                <a:latin typeface="Arial" pitchFamily="34" charset="0"/>
                <a:cs typeface="Arial" pitchFamily="34" charset="0"/>
              </a:rPr>
              <a:t> J </a:t>
            </a:r>
            <a:r>
              <a:rPr lang="en-US" sz="2800" i="1" dirty="0" err="1" smtClean="0">
                <a:latin typeface="Arial" pitchFamily="34" charset="0"/>
                <a:cs typeface="Arial" pitchFamily="34" charset="0"/>
              </a:rPr>
              <a:t>Oncol</a:t>
            </a:r>
            <a:r>
              <a:rPr lang="en-US" sz="2800" dirty="0" smtClean="0">
                <a:latin typeface="Arial" pitchFamily="34" charset="0"/>
                <a:cs typeface="Arial" pitchFamily="34" charset="0"/>
              </a:rPr>
              <a:t>. 2009 Jul;35(1):5-17.</a:t>
            </a:r>
          </a:p>
          <a:p>
            <a:pPr lvl="0">
              <a:buNone/>
            </a:pPr>
            <a:r>
              <a:rPr lang="en-US" sz="2800" dirty="0" smtClean="0">
                <a:latin typeface="Arial" pitchFamily="34" charset="0"/>
                <a:cs typeface="Arial" pitchFamily="34" charset="0"/>
              </a:rPr>
              <a:t> </a:t>
            </a:r>
            <a:r>
              <a:rPr lang="en-US" sz="2800" b="1" i="1" dirty="0" err="1" smtClean="0">
                <a:latin typeface="Arial" pitchFamily="34" charset="0"/>
                <a:cs typeface="Arial" pitchFamily="34" charset="0"/>
              </a:rPr>
              <a:t>Risque</a:t>
            </a:r>
            <a:r>
              <a:rPr lang="en-US" sz="2800" b="1" i="1" dirty="0" smtClean="0">
                <a:latin typeface="Arial" pitchFamily="34" charset="0"/>
                <a:cs typeface="Arial" pitchFamily="34" charset="0"/>
              </a:rPr>
              <a:t> </a:t>
            </a:r>
            <a:r>
              <a:rPr lang="en-US" sz="2800" b="1" i="1" dirty="0" err="1" smtClean="0">
                <a:latin typeface="Arial" pitchFamily="34" charset="0"/>
                <a:cs typeface="Arial" pitchFamily="34" charset="0"/>
              </a:rPr>
              <a:t>selon</a:t>
            </a:r>
            <a:r>
              <a:rPr lang="en-US" sz="2800" b="1" i="1" dirty="0" smtClean="0">
                <a:latin typeface="Arial" pitchFamily="34" charset="0"/>
                <a:cs typeface="Arial" pitchFamily="34" charset="0"/>
              </a:rPr>
              <a:t> </a:t>
            </a:r>
            <a:r>
              <a:rPr lang="en-US" sz="2800" b="1" i="1" dirty="0" err="1" smtClean="0">
                <a:latin typeface="Arial" pitchFamily="34" charset="0"/>
                <a:cs typeface="Arial" pitchFamily="34" charset="0"/>
              </a:rPr>
              <a:t>l’âge</a:t>
            </a:r>
            <a:r>
              <a:rPr lang="en-US" sz="2800" b="1" i="1" dirty="0" smtClean="0">
                <a:latin typeface="Arial" pitchFamily="34" charset="0"/>
                <a:cs typeface="Arial" pitchFamily="34" charset="0"/>
              </a:rPr>
              <a:t>:</a:t>
            </a:r>
            <a:endParaRPr lang="fr-CA" sz="2400" b="1" dirty="0" smtClean="0">
              <a:latin typeface="Arial" pitchFamily="34" charset="0"/>
              <a:cs typeface="Arial" pitchFamily="34" charset="0"/>
            </a:endParaRPr>
          </a:p>
          <a:p>
            <a:pPr lvl="1"/>
            <a:r>
              <a:rPr lang="fr-CA" i="1" dirty="0" smtClean="0">
                <a:latin typeface="Arial" pitchFamily="34" charset="0"/>
                <a:cs typeface="Arial" pitchFamily="34" charset="0"/>
              </a:rPr>
              <a:t>Tous les âges confondus : 1,4</a:t>
            </a:r>
            <a:endParaRPr lang="fr-CA" sz="2000" dirty="0" smtClean="0">
              <a:latin typeface="Arial" pitchFamily="34" charset="0"/>
              <a:cs typeface="Arial" pitchFamily="34" charset="0"/>
            </a:endParaRPr>
          </a:p>
          <a:p>
            <a:pPr lvl="1"/>
            <a:r>
              <a:rPr lang="fr-CA" b="1" i="1" dirty="0" smtClean="0">
                <a:solidFill>
                  <a:srgbClr val="FF0000"/>
                </a:solidFill>
                <a:latin typeface="Arial" pitchFamily="34" charset="0"/>
                <a:cs typeface="Arial" pitchFamily="34" charset="0"/>
              </a:rPr>
              <a:t>&lt;20 ans : 5,2</a:t>
            </a:r>
            <a:endParaRPr lang="fr-CA" sz="2000" dirty="0" smtClean="0">
              <a:solidFill>
                <a:srgbClr val="FF0000"/>
              </a:solidFill>
              <a:latin typeface="Arial" pitchFamily="34" charset="0"/>
              <a:cs typeface="Arial" pitchFamily="34" charset="0"/>
            </a:endParaRPr>
          </a:p>
          <a:p>
            <a:pPr lvl="1"/>
            <a:r>
              <a:rPr lang="fr-CA" i="1" dirty="0" smtClean="0">
                <a:latin typeface="Arial" pitchFamily="34" charset="0"/>
                <a:cs typeface="Arial" pitchFamily="34" charset="0"/>
              </a:rPr>
              <a:t>20 à 40 ans : 1,5</a:t>
            </a:r>
            <a:endParaRPr lang="fr-CA" sz="2000" dirty="0" smtClean="0">
              <a:latin typeface="Arial" pitchFamily="34" charset="0"/>
              <a:cs typeface="Arial" pitchFamily="34" charset="0"/>
            </a:endParaRPr>
          </a:p>
          <a:p>
            <a:pPr lvl="1"/>
            <a:r>
              <a:rPr lang="fr-CA" i="1" dirty="0" smtClean="0">
                <a:latin typeface="Arial" pitchFamily="34" charset="0"/>
                <a:cs typeface="Arial" pitchFamily="34" charset="0"/>
              </a:rPr>
              <a:t>50 à 80 ans : 1,3</a:t>
            </a:r>
            <a:endParaRPr lang="fr-CA" sz="2000" dirty="0" smtClean="0">
              <a:latin typeface="Arial" pitchFamily="34" charset="0"/>
              <a:cs typeface="Arial" pitchFamily="34" charset="0"/>
            </a:endParaRPr>
          </a:p>
          <a:p>
            <a:endParaRPr lang="fr-CA"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enfant_irradiation_cerveau_portable.jpg"/>
          <p:cNvPicPr>
            <a:picLocks noGrp="1" noChangeAspect="1"/>
          </p:cNvPicPr>
          <p:nvPr>
            <p:ph idx="4294967295"/>
            <p:custDataLst>
              <p:tags r:id="rId1"/>
            </p:custDataLst>
          </p:nvPr>
        </p:nvPicPr>
        <p:blipFill>
          <a:blip r:embed="rId3" cstate="print"/>
          <a:stretch>
            <a:fillRect/>
          </a:stretch>
        </p:blipFill>
        <p:spPr>
          <a:xfrm>
            <a:off x="1" y="0"/>
            <a:ext cx="9207978" cy="6858000"/>
          </a:xfr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971600" y="1916832"/>
            <a:ext cx="6552728" cy="4708981"/>
          </a:xfrm>
          <a:prstGeom prst="rect">
            <a:avLst/>
          </a:prstGeom>
        </p:spPr>
        <p:txBody>
          <a:bodyPr wrap="square">
            <a:spAutoFit/>
          </a:bodyPr>
          <a:lstStyle/>
          <a:p>
            <a:r>
              <a:rPr lang="fr-CA" sz="2000" dirty="0" smtClean="0">
                <a:latin typeface="Arial" pitchFamily="34" charset="0"/>
                <a:cs typeface="Arial" pitchFamily="34" charset="0"/>
              </a:rPr>
              <a:t>Les niveaux de RRF requis pour affecter la barrière </a:t>
            </a:r>
            <a:r>
              <a:rPr lang="fr-CA" sz="2000" dirty="0" err="1" smtClean="0">
                <a:latin typeface="Arial" pitchFamily="34" charset="0"/>
                <a:cs typeface="Arial" pitchFamily="34" charset="0"/>
              </a:rPr>
              <a:t>hématoencéphalique</a:t>
            </a:r>
            <a:r>
              <a:rPr lang="fr-CA" sz="2000" dirty="0" smtClean="0">
                <a:latin typeface="Arial" pitchFamily="34" charset="0"/>
                <a:cs typeface="Arial" pitchFamily="34" charset="0"/>
              </a:rPr>
              <a:t>  se sont avérés aussi bas que 0,001 W/kg, ou moins que tenant un téléphone portable à la longueur du bras. </a:t>
            </a:r>
          </a:p>
          <a:p>
            <a:endParaRPr lang="fr-CA" sz="2000" dirty="0" smtClean="0">
              <a:latin typeface="Arial" pitchFamily="34" charset="0"/>
              <a:cs typeface="Arial" pitchFamily="34" charset="0"/>
            </a:endParaRPr>
          </a:p>
          <a:p>
            <a:r>
              <a:rPr lang="fr-CA" sz="2000" dirty="0" smtClean="0">
                <a:latin typeface="Arial" pitchFamily="34" charset="0"/>
                <a:cs typeface="Arial" pitchFamily="34" charset="0"/>
              </a:rPr>
              <a:t>La norme de Santé Canada est de 1,6 W/kg ; la norme d'ICNIRP est de 2 W/kg de l'énergie (DAS) dans le tissu cérébral lors de l'utilisation de cellulaires/téléphone sans fil.</a:t>
            </a:r>
          </a:p>
          <a:p>
            <a:r>
              <a:rPr lang="fr-CA" sz="2000" dirty="0" smtClean="0">
                <a:latin typeface="Arial" pitchFamily="34" charset="0"/>
                <a:cs typeface="Arial" pitchFamily="34" charset="0"/>
              </a:rPr>
              <a:t> </a:t>
            </a:r>
            <a:br>
              <a:rPr lang="fr-CA" sz="2000" dirty="0" smtClean="0">
                <a:latin typeface="Arial" pitchFamily="34" charset="0"/>
                <a:cs typeface="Arial" pitchFamily="34" charset="0"/>
              </a:rPr>
            </a:br>
            <a:r>
              <a:rPr lang="fr-CA" sz="2000" dirty="0" smtClean="0">
                <a:latin typeface="Arial" pitchFamily="34" charset="0"/>
                <a:cs typeface="Arial" pitchFamily="34" charset="0"/>
              </a:rPr>
              <a:t>Ainsi, les effets sur la barrière </a:t>
            </a:r>
            <a:r>
              <a:rPr lang="fr-CA" sz="2000" dirty="0" err="1" smtClean="0">
                <a:latin typeface="Arial" pitchFamily="34" charset="0"/>
                <a:cs typeface="Arial" pitchFamily="34" charset="0"/>
              </a:rPr>
              <a:t>hématoencéphalique</a:t>
            </a:r>
            <a:r>
              <a:rPr lang="fr-CA" sz="2000" dirty="0" smtClean="0">
                <a:latin typeface="Arial" pitchFamily="34" charset="0"/>
                <a:cs typeface="Arial" pitchFamily="34" charset="0"/>
              </a:rPr>
              <a:t> se produisent à des niveaux d’exposition aux RRF 1000 fois plus bas que les limites canadiens et d'ICNIRP.</a:t>
            </a:r>
          </a:p>
          <a:p>
            <a:r>
              <a:rPr lang="en-US" sz="2000" dirty="0" smtClean="0">
                <a:latin typeface="Arial" pitchFamily="34" charset="0"/>
                <a:cs typeface="Arial" pitchFamily="34" charset="0"/>
              </a:rPr>
              <a:t>(</a:t>
            </a:r>
            <a:r>
              <a:rPr lang="en-US" sz="2000" dirty="0" err="1" smtClean="0">
                <a:latin typeface="Arial" pitchFamily="34" charset="0"/>
                <a:cs typeface="Arial" pitchFamily="34" charset="0"/>
              </a:rPr>
              <a:t>Salford</a:t>
            </a:r>
            <a:r>
              <a:rPr lang="en-US" sz="2000" dirty="0" smtClean="0">
                <a:latin typeface="Arial" pitchFamily="34" charset="0"/>
                <a:cs typeface="Arial" pitchFamily="34" charset="0"/>
              </a:rPr>
              <a:t>, 2012 – Section 10)</a:t>
            </a:r>
          </a:p>
          <a:p>
            <a:r>
              <a:rPr lang="en-US" sz="2000" dirty="0" smtClean="0">
                <a:latin typeface="Arial" pitchFamily="34" charset="0"/>
                <a:cs typeface="Arial" pitchFamily="34" charset="0"/>
              </a:rPr>
              <a:t>*BBB= Blood Brain Barrier</a:t>
            </a:r>
            <a:endParaRPr lang="fr-CA" sz="2000" dirty="0">
              <a:latin typeface="Arial" pitchFamily="34" charset="0"/>
              <a:cs typeface="Arial" pitchFamily="34" charset="0"/>
            </a:endParaRPr>
          </a:p>
        </p:txBody>
      </p:sp>
      <p:sp>
        <p:nvSpPr>
          <p:cNvPr id="3" name="Titre 2"/>
          <p:cNvSpPr>
            <a:spLocks noGrp="1"/>
          </p:cNvSpPr>
          <p:nvPr>
            <p:ph type="title"/>
            <p:custDataLst>
              <p:tags r:id="rId2"/>
            </p:custDataLst>
          </p:nvPr>
        </p:nvSpPr>
        <p:spPr>
          <a:xfrm>
            <a:off x="467544" y="1196752"/>
            <a:ext cx="8305800" cy="1143000"/>
          </a:xfrm>
        </p:spPr>
        <p:txBody>
          <a:bodyPr>
            <a:normAutofit fontScale="90000"/>
          </a:bodyPr>
          <a:lstStyle/>
          <a:p>
            <a:pPr algn="ctr"/>
            <a:r>
              <a:rPr lang="en-CA" dirty="0" smtClean="0"/>
              <a:t/>
            </a:r>
            <a:br>
              <a:rPr lang="en-CA" dirty="0" smtClean="0"/>
            </a:br>
            <a:r>
              <a:rPr lang="en-CA" dirty="0" smtClean="0"/>
              <a:t/>
            </a:r>
            <a:br>
              <a:rPr lang="en-CA" dirty="0" smtClean="0"/>
            </a:br>
            <a:r>
              <a:rPr lang="en-CA" dirty="0" smtClean="0"/>
              <a:t>DAS et BBB* </a:t>
            </a:r>
            <a:br>
              <a:rPr lang="en-CA" dirty="0" smtClean="0"/>
            </a:br>
            <a:r>
              <a:rPr lang="en-CA" dirty="0" smtClean="0"/>
              <a:t>(</a:t>
            </a:r>
            <a:r>
              <a:rPr lang="en-CA" sz="4400" dirty="0" err="1" smtClean="0"/>
              <a:t>barrière</a:t>
            </a:r>
            <a:r>
              <a:rPr lang="en-CA" sz="4400" dirty="0" smtClean="0"/>
              <a:t> </a:t>
            </a:r>
            <a:r>
              <a:rPr lang="en-CA" sz="4400" dirty="0" err="1" smtClean="0"/>
              <a:t>hématoencéphalique</a:t>
            </a:r>
            <a:r>
              <a:rPr lang="en-CA" sz="4400" dirty="0" smtClean="0"/>
              <a:t>)</a:t>
            </a:r>
            <a:br>
              <a:rPr lang="en-CA" sz="4400" dirty="0" smtClean="0"/>
            </a:br>
            <a:endParaRPr lang="fr-CA" sz="4400"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OMS 2B.jpg"/>
          <p:cNvPicPr>
            <a:picLocks noChangeAspect="1"/>
          </p:cNvPicPr>
          <p:nvPr>
            <p:custDataLst>
              <p:tags r:id="rId1"/>
            </p:custDataLst>
          </p:nvPr>
        </p:nvPicPr>
        <p:blipFill>
          <a:blip r:embed="rId3" cstate="print"/>
          <a:stretch>
            <a:fillRect/>
          </a:stretch>
        </p:blipFill>
        <p:spPr>
          <a:xfrm>
            <a:off x="29604" y="0"/>
            <a:ext cx="9084791" cy="6858000"/>
          </a:xfrm>
          <a:prstGeom prst="rect">
            <a:avLst/>
          </a:prstGeo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Misses en </a:t>
            </a:r>
            <a:r>
              <a:rPr lang="en-CA" dirty="0" err="1" smtClean="0"/>
              <a:t>garde</a:t>
            </a:r>
            <a:r>
              <a:rPr lang="en-CA" dirty="0" smtClean="0"/>
              <a:t> /Interdictions</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b="1" dirty="0" smtClean="0">
                <a:latin typeface="Arial" pitchFamily="34" charset="0"/>
                <a:cs typeface="Arial" pitchFamily="34" charset="0"/>
              </a:rPr>
              <a:t>2000:</a:t>
            </a:r>
            <a:r>
              <a:rPr lang="fr-CA" dirty="0" smtClean="0">
                <a:latin typeface="Arial" pitchFamily="34" charset="0"/>
                <a:cs typeface="Arial" pitchFamily="34" charset="0"/>
              </a:rPr>
              <a:t> le ministère britannique de l‘Éducation: Les enfants de moins de 16 ans ne devraient pas utiliser les téléphones cellulaires, sauf en cas d'urgence.</a:t>
            </a:r>
          </a:p>
          <a:p>
            <a:r>
              <a:rPr lang="fr-CA" b="1" dirty="0" smtClean="0">
                <a:latin typeface="Arial" pitchFamily="34" charset="0"/>
                <a:cs typeface="Arial" pitchFamily="34" charset="0"/>
              </a:rPr>
              <a:t>2002:</a:t>
            </a:r>
            <a:r>
              <a:rPr lang="fr-CA" dirty="0" smtClean="0">
                <a:latin typeface="Arial" pitchFamily="34" charset="0"/>
                <a:cs typeface="Arial" pitchFamily="34" charset="0"/>
              </a:rPr>
              <a:t> Société interdisciplinaire de médecine environnementale (3000 médecins en Allemagne) recommande l'interdiction de l'utilisation du téléphone cellulaire par les enfants et l'interdiction des téléphones cellulaires et téléphones sans fil dans les écoles maternelles, les écoles, les hôpitaux, les maisons de soins infirmiers, les salles d'événements, des bâtiments publics et les véhicules.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Principe de </a:t>
            </a:r>
            <a:r>
              <a:rPr lang="en-CA" dirty="0" err="1" smtClean="0"/>
              <a:t>précaution</a:t>
            </a:r>
            <a:endParaRPr lang="fr-CA" dirty="0"/>
          </a:p>
        </p:txBody>
      </p:sp>
      <p:sp>
        <p:nvSpPr>
          <p:cNvPr id="3" name="Espace réservé du contenu 2"/>
          <p:cNvSpPr>
            <a:spLocks noGrp="1"/>
          </p:cNvSpPr>
          <p:nvPr>
            <p:ph idx="1"/>
            <p:custDataLst>
              <p:tags r:id="rId2"/>
            </p:custDataLst>
          </p:nvPr>
        </p:nvSpPr>
        <p:spPr/>
        <p:txBody>
          <a:bodyPr>
            <a:normAutofit fontScale="92500" lnSpcReduction="10000"/>
          </a:bodyPr>
          <a:lstStyle/>
          <a:p>
            <a:r>
              <a:rPr lang="fr-CA" dirty="0" smtClean="0">
                <a:latin typeface="Arial" pitchFamily="34" charset="0"/>
                <a:cs typeface="Arial" pitchFamily="34" charset="0"/>
              </a:rPr>
              <a:t>2012 – La </a:t>
            </a:r>
            <a:r>
              <a:rPr lang="fr-FR" dirty="0" smtClean="0">
                <a:latin typeface="Arial" pitchFamily="34" charset="0"/>
                <a:cs typeface="Arial" pitchFamily="34" charset="0"/>
              </a:rPr>
              <a:t>Russie met en garde les femmes enceintes d’éviter l'utilisation de téléphones mobiles entièrement ...</a:t>
            </a:r>
            <a:endParaRPr lang="fr-CA" dirty="0" smtClean="0">
              <a:latin typeface="Arial" pitchFamily="34" charset="0"/>
              <a:cs typeface="Arial" pitchFamily="34" charset="0"/>
            </a:endParaRP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Pour les moins de 18 ans : L’Autriche</a:t>
            </a:r>
            <a:r>
              <a:rPr lang="fr-FR" dirty="0" smtClean="0">
                <a:latin typeface="Arial" pitchFamily="34" charset="0"/>
                <a:cs typeface="Arial" pitchFamily="34" charset="0"/>
              </a:rPr>
              <a:t>, la Chine, l’Allemagne, l’Inde, le Royaume Uni, l’Israël, la Finlande, la Belgique, l'Irlande, l'Espagne, la Suède et Toronto ont</a:t>
            </a:r>
            <a:r>
              <a:rPr lang="fr-CA" dirty="0" smtClean="0">
                <a:latin typeface="Arial" pitchFamily="34" charset="0"/>
                <a:cs typeface="Arial" pitchFamily="34" charset="0"/>
              </a:rPr>
              <a:t> émis des avertissements de santé pour les enfants: "</a:t>
            </a:r>
            <a:r>
              <a:rPr lang="fr-CA" i="1" dirty="0" smtClean="0">
                <a:latin typeface="Arial" pitchFamily="34" charset="0"/>
                <a:cs typeface="Arial" pitchFamily="34" charset="0"/>
              </a:rPr>
              <a:t>Utiliser des téléphones cellulaires en cas d'urgence seulement - mais seulement sur ​​haut-parleur </a:t>
            </a:r>
            <a:r>
              <a:rPr lang="fr-CA" dirty="0" smtClean="0">
                <a:latin typeface="Arial" pitchFamily="34" charset="0"/>
                <a:cs typeface="Arial" pitchFamily="34" charset="0"/>
              </a:rPr>
              <a:t>"</a:t>
            </a:r>
          </a:p>
          <a:p>
            <a:pPr>
              <a:buNone/>
            </a:pPr>
            <a:r>
              <a:rPr lang="fr-FR" dirty="0" smtClean="0">
                <a:latin typeface="Arial" pitchFamily="34" charset="0"/>
                <a:cs typeface="Arial" pitchFamily="34" charset="0"/>
              </a:rPr>
              <a:t> </a:t>
            </a:r>
            <a:endParaRPr lang="fr-CA" dirty="0" smtClean="0">
              <a:latin typeface="Arial" pitchFamily="34" charset="0"/>
              <a:cs typeface="Arial" pitchFamily="34" charset="0"/>
            </a:endParaRPr>
          </a:p>
          <a:p>
            <a:r>
              <a:rPr lang="fr-FR" dirty="0" smtClean="0">
                <a:latin typeface="Arial" pitchFamily="34" charset="0"/>
                <a:cs typeface="Arial" pitchFamily="34" charset="0"/>
              </a:rPr>
              <a:t>En 2011, Santé Canada recommande les moins de 18 ans de limiter l’utilisation du cellulaire.</a:t>
            </a:r>
            <a:endParaRPr lang="fr-CA" dirty="0" smtClean="0">
              <a:latin typeface="Arial" pitchFamily="34" charset="0"/>
              <a:cs typeface="Arial" pitchFamily="34" charset="0"/>
            </a:endParaRPr>
          </a:p>
          <a:p>
            <a:endParaRPr lang="fr-CA"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Plus de Wi-Fi </a:t>
            </a:r>
            <a:r>
              <a:rPr lang="en-CA" dirty="0" err="1" smtClean="0"/>
              <a:t>dans</a:t>
            </a:r>
            <a:r>
              <a:rPr lang="en-CA" dirty="0" smtClean="0"/>
              <a:t> les </a:t>
            </a:r>
            <a:r>
              <a:rPr lang="en-CA" dirty="0" err="1" smtClean="0"/>
              <a:t>écoles</a:t>
            </a:r>
            <a:r>
              <a:rPr lang="en-CA" dirty="0" smtClean="0"/>
              <a:t>, </a:t>
            </a:r>
            <a:r>
              <a:rPr lang="en-CA" dirty="0" err="1" smtClean="0"/>
              <a:t>bibliothèques</a:t>
            </a:r>
            <a:r>
              <a:rPr lang="en-CA" dirty="0" smtClean="0"/>
              <a:t> et </a:t>
            </a:r>
            <a:r>
              <a:rPr lang="en-CA" dirty="0" err="1" smtClean="0"/>
              <a:t>parcs</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FR" dirty="0" smtClean="0">
                <a:latin typeface="Arial" pitchFamily="34" charset="0"/>
                <a:cs typeface="Arial" pitchFamily="34" charset="0"/>
              </a:rPr>
              <a:t>La Russie, la Suisse, la France, l'Allemagne, la Belgique et l'Angleterre ont commencé enlever Wi-Fi dans les écoles et bibliothèques publiques .... d'autres pays sont</a:t>
            </a:r>
            <a:br>
              <a:rPr lang="fr-FR" dirty="0" smtClean="0">
                <a:latin typeface="Arial" pitchFamily="34" charset="0"/>
                <a:cs typeface="Arial" pitchFamily="34" charset="0"/>
              </a:rPr>
            </a:br>
            <a:r>
              <a:rPr lang="fr-FR" dirty="0" smtClean="0">
                <a:latin typeface="Arial" pitchFamily="34" charset="0"/>
                <a:cs typeface="Arial" pitchFamily="34" charset="0"/>
              </a:rPr>
              <a:t>en de faire de même.</a:t>
            </a:r>
          </a:p>
          <a:p>
            <a:r>
              <a:rPr lang="fr-FR" dirty="0" smtClean="0">
                <a:latin typeface="Arial" pitchFamily="34" charset="0"/>
                <a:cs typeface="Arial" pitchFamily="34" charset="0"/>
              </a:rPr>
              <a:t>Ici au Canada ,le 15 août 2013, en Ontario, la fédération des enseignants du primaire représentant 76 000 enseignants, recommande que les téléphones cellulaires soient éteints dans les salles de classe, et que tous les émetteurs Wi-Fi soient considérés comme partie d'un programme de contrôle des risques</a:t>
            </a:r>
            <a:endParaRPr lang="fr-CA" dirty="0">
              <a:latin typeface="Arial" pitchFamily="34" charset="0"/>
              <a:cs typeface="Arial" pitchFamily="34"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Suite 2 –</a:t>
            </a:r>
            <a:r>
              <a:rPr lang="en-CA" dirty="0" err="1" smtClean="0"/>
              <a:t>Depuis</a:t>
            </a:r>
            <a:r>
              <a:rPr lang="en-CA" dirty="0" smtClean="0"/>
              <a:t> 2005</a:t>
            </a:r>
            <a:endParaRPr lang="fr-CA" dirty="0"/>
          </a:p>
        </p:txBody>
      </p:sp>
      <p:sp>
        <p:nvSpPr>
          <p:cNvPr id="4" name="Espace réservé du contenu 3"/>
          <p:cNvSpPr>
            <a:spLocks noGrp="1"/>
          </p:cNvSpPr>
          <p:nvPr>
            <p:ph sz="half" idx="1"/>
            <p:custDataLst>
              <p:tags r:id="rId2"/>
            </p:custDataLst>
          </p:nvPr>
        </p:nvSpPr>
        <p:spPr/>
        <p:txBody>
          <a:bodyPr>
            <a:normAutofit lnSpcReduction="10000"/>
          </a:bodyPr>
          <a:lstStyle/>
          <a:p>
            <a:r>
              <a:rPr lang="fr-CA" dirty="0" smtClean="0">
                <a:latin typeface="Arial" pitchFamily="34" charset="0"/>
                <a:cs typeface="Arial" pitchFamily="34" charset="0"/>
              </a:rPr>
              <a:t>Salzburg</a:t>
            </a:r>
          </a:p>
          <a:p>
            <a:r>
              <a:rPr lang="fr-CA" dirty="0" smtClean="0">
                <a:latin typeface="Arial" pitchFamily="34" charset="0"/>
                <a:cs typeface="Arial" pitchFamily="34" charset="0"/>
              </a:rPr>
              <a:t>Autriche</a:t>
            </a:r>
          </a:p>
          <a:p>
            <a:r>
              <a:rPr lang="en-CA" dirty="0" smtClean="0">
                <a:latin typeface="Arial" pitchFamily="34" charset="0"/>
                <a:cs typeface="Arial" pitchFamily="34" charset="0"/>
              </a:rPr>
              <a:t>Vienne</a:t>
            </a:r>
          </a:p>
          <a:p>
            <a:r>
              <a:rPr lang="en-CA" dirty="0" err="1" smtClean="0">
                <a:latin typeface="Arial" pitchFamily="34" charset="0"/>
                <a:cs typeface="Arial" pitchFamily="34" charset="0"/>
              </a:rPr>
              <a:t>Francfort</a:t>
            </a:r>
            <a:endParaRPr lang="en-CA" dirty="0" smtClean="0">
              <a:latin typeface="Arial" pitchFamily="34" charset="0"/>
              <a:cs typeface="Arial" pitchFamily="34" charset="0"/>
            </a:endParaRPr>
          </a:p>
          <a:p>
            <a:r>
              <a:rPr lang="en-CA" dirty="0" err="1" smtClean="0">
                <a:latin typeface="Arial" pitchFamily="34" charset="0"/>
                <a:cs typeface="Arial" pitchFamily="34" charset="0"/>
              </a:rPr>
              <a:t>Royaume-Uni</a:t>
            </a:r>
            <a:endParaRPr lang="en-CA" dirty="0" smtClean="0">
              <a:latin typeface="Arial" pitchFamily="34" charset="0"/>
              <a:cs typeface="Arial" pitchFamily="34" charset="0"/>
            </a:endParaRPr>
          </a:p>
          <a:p>
            <a:r>
              <a:rPr lang="fr-CA" dirty="0" err="1" smtClean="0">
                <a:latin typeface="Arial" pitchFamily="34" charset="0"/>
                <a:cs typeface="Arial" pitchFamily="34" charset="0"/>
              </a:rPr>
              <a:t>Ballinderry</a:t>
            </a:r>
            <a:r>
              <a:rPr lang="fr-CA" dirty="0" smtClean="0">
                <a:latin typeface="Arial" pitchFamily="34" charset="0"/>
                <a:cs typeface="Arial" pitchFamily="34" charset="0"/>
              </a:rPr>
              <a:t>, Irlande</a:t>
            </a:r>
          </a:p>
          <a:p>
            <a:r>
              <a:rPr lang="fr-CA" dirty="0" smtClean="0">
                <a:latin typeface="Arial" pitchFamily="34" charset="0"/>
                <a:cs typeface="Arial" pitchFamily="34" charset="0"/>
              </a:rPr>
              <a:t>Bavière</a:t>
            </a:r>
          </a:p>
          <a:p>
            <a:r>
              <a:rPr lang="fr-CA" dirty="0" err="1" smtClean="0">
                <a:latin typeface="Arial" pitchFamily="34" charset="0"/>
                <a:cs typeface="Arial" pitchFamily="34" charset="0"/>
              </a:rPr>
              <a:t>Therold</a:t>
            </a:r>
            <a:r>
              <a:rPr lang="fr-CA" dirty="0" smtClean="0">
                <a:latin typeface="Arial" pitchFamily="34" charset="0"/>
                <a:cs typeface="Arial" pitchFamily="34" charset="0"/>
              </a:rPr>
              <a:t> (Ontario )</a:t>
            </a:r>
          </a:p>
          <a:p>
            <a:r>
              <a:rPr lang="fr-CA" dirty="0" smtClean="0">
                <a:latin typeface="Arial" pitchFamily="34" charset="0"/>
                <a:cs typeface="Arial" pitchFamily="34" charset="0"/>
              </a:rPr>
              <a:t>Université </a:t>
            </a:r>
            <a:r>
              <a:rPr lang="fr-CA" dirty="0" err="1" smtClean="0">
                <a:latin typeface="Arial" pitchFamily="34" charset="0"/>
                <a:cs typeface="Arial" pitchFamily="34" charset="0"/>
              </a:rPr>
              <a:t>Lakehead</a:t>
            </a:r>
            <a:r>
              <a:rPr lang="fr-CA" dirty="0" smtClean="0">
                <a:latin typeface="Arial" pitchFamily="34" charset="0"/>
                <a:cs typeface="Arial" pitchFamily="34" charset="0"/>
              </a:rPr>
              <a:t>(ON) </a:t>
            </a:r>
            <a:endParaRPr lang="fr-CA" dirty="0">
              <a:latin typeface="Arial" pitchFamily="34" charset="0"/>
              <a:cs typeface="Arial" pitchFamily="34" charset="0"/>
            </a:endParaRPr>
          </a:p>
        </p:txBody>
      </p:sp>
      <p:sp>
        <p:nvSpPr>
          <p:cNvPr id="5" name="Espace réservé du contenu 4"/>
          <p:cNvSpPr>
            <a:spLocks noGrp="1"/>
          </p:cNvSpPr>
          <p:nvPr>
            <p:ph sz="half" idx="2"/>
            <p:custDataLst>
              <p:tags r:id="rId3"/>
            </p:custDataLst>
          </p:nvPr>
        </p:nvSpPr>
        <p:spPr/>
        <p:txBody>
          <a:bodyPr>
            <a:normAutofit lnSpcReduction="10000"/>
          </a:bodyPr>
          <a:lstStyle/>
          <a:p>
            <a:r>
              <a:rPr lang="fr-CA" dirty="0" smtClean="0">
                <a:latin typeface="Arial" pitchFamily="34" charset="0"/>
                <a:cs typeface="Arial" pitchFamily="34" charset="0"/>
              </a:rPr>
              <a:t>Agence européenne pour l'environnement;</a:t>
            </a:r>
          </a:p>
          <a:p>
            <a:r>
              <a:rPr lang="fr-CA" dirty="0" smtClean="0">
                <a:latin typeface="Arial" pitchFamily="34" charset="0"/>
                <a:cs typeface="Arial" pitchFamily="34" charset="0"/>
              </a:rPr>
              <a:t>Commission internationale sur la sécurité EM;</a:t>
            </a:r>
          </a:p>
          <a:p>
            <a:r>
              <a:rPr lang="fr-CA" dirty="0" smtClean="0">
                <a:latin typeface="Arial" pitchFamily="34" charset="0"/>
                <a:cs typeface="Arial" pitchFamily="34" charset="0"/>
              </a:rPr>
              <a:t>Comité national russe pour la protection contre les rayonnements non-ionisants  </a:t>
            </a:r>
            <a:endParaRPr lang="fr-CA" dirty="0">
              <a:latin typeface="Arial" pitchFamily="34" charset="0"/>
              <a:cs typeface="Arial" pitchFamily="34" charset="0"/>
            </a:endParaRPr>
          </a:p>
        </p:txBody>
      </p:sp>
      <p:sp>
        <p:nvSpPr>
          <p:cNvPr id="6" name="Rectangle 5"/>
          <p:cNvSpPr/>
          <p:nvPr>
            <p:custDataLst>
              <p:tags r:id="rId4"/>
            </p:custDataLst>
          </p:nvPr>
        </p:nvSpPr>
        <p:spPr>
          <a:xfrm>
            <a:off x="539552" y="6165304"/>
            <a:ext cx="8352928" cy="523220"/>
          </a:xfrm>
          <a:prstGeom prst="rect">
            <a:avLst/>
          </a:prstGeom>
        </p:spPr>
        <p:txBody>
          <a:bodyPr wrap="square">
            <a:spAutoFit/>
          </a:bodyPr>
          <a:lstStyle/>
          <a:p>
            <a:r>
              <a:rPr lang="fr-CA" sz="1400" dirty="0" smtClean="0">
                <a:latin typeface="Arial" pitchFamily="34" charset="0"/>
                <a:cs typeface="Arial" pitchFamily="34" charset="0"/>
              </a:rPr>
              <a:t>www.cem-onde.fr/blog/gouvernements-et-organisations-qui-interdisent-ou-mettent-en-garde-contre-la-technologie-sans-fil-de-1993-a-2012-2507.html</a:t>
            </a:r>
            <a:endParaRPr lang="fr-CA"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Suite 3</a:t>
            </a:r>
            <a:endParaRPr lang="fr-CA" dirty="0"/>
          </a:p>
        </p:txBody>
      </p:sp>
      <p:sp>
        <p:nvSpPr>
          <p:cNvPr id="6" name="Espace réservé du contenu 5"/>
          <p:cNvSpPr>
            <a:spLocks noGrp="1"/>
          </p:cNvSpPr>
          <p:nvPr>
            <p:ph idx="1"/>
            <p:custDataLst>
              <p:tags r:id="rId2"/>
            </p:custDataLst>
          </p:nvPr>
        </p:nvSpPr>
        <p:spPr/>
        <p:txBody>
          <a:bodyPr/>
          <a:lstStyle/>
          <a:p>
            <a:pPr>
              <a:buNone/>
            </a:pPr>
            <a:r>
              <a:rPr lang="fr-CA" dirty="0" smtClean="0">
                <a:latin typeface="Arial" pitchFamily="34" charset="0"/>
                <a:cs typeface="Arial" pitchFamily="34" charset="0"/>
              </a:rPr>
              <a:t>Décembre 2010: </a:t>
            </a:r>
          </a:p>
          <a:p>
            <a:pPr>
              <a:buNone/>
            </a:pPr>
            <a:r>
              <a:rPr lang="fr-CA" dirty="0" smtClean="0">
                <a:latin typeface="Arial" pitchFamily="34" charset="0"/>
                <a:cs typeface="Arial" pitchFamily="34" charset="0"/>
              </a:rPr>
              <a:t>Le Parlement français adopte une loi interdisant la publicité pour les téléphones cellulaires pour les enfants de moins de 14 ans; interdit aux enfants jusqu'à 14 ans d'utiliser des téléphones cellulaires dans les écoles maternelles et les écoles publiques; demande que les téléphones cellulaires soient étiquetés avec les valeurs DAS/SAR et avec la recommandation </a:t>
            </a:r>
            <a:r>
              <a:rPr lang="fr-CA" b="1" dirty="0" smtClean="0">
                <a:latin typeface="Arial" pitchFamily="34" charset="0"/>
                <a:cs typeface="Arial" pitchFamily="34" charset="0"/>
              </a:rPr>
              <a:t>d'utiliser des écouteurs. </a:t>
            </a:r>
            <a:endParaRPr lang="fr-CA" sz="1400" b="1" dirty="0" smtClean="0">
              <a:latin typeface="Arial" pitchFamily="34" charset="0"/>
              <a:cs typeface="Arial" pitchFamily="34" charset="0"/>
            </a:endParaRPr>
          </a:p>
          <a:p>
            <a:pPr>
              <a:buNone/>
            </a:pPr>
            <a:endParaRPr lang="en-CA" sz="1400" b="1" dirty="0" smtClean="0">
              <a:latin typeface="Arial" pitchFamily="34" charset="0"/>
              <a:cs typeface="Arial" pitchFamily="34" charset="0"/>
            </a:endParaRPr>
          </a:p>
          <a:p>
            <a:pPr>
              <a:buNone/>
            </a:pPr>
            <a:r>
              <a:rPr lang="en-CA" sz="1400" b="1" dirty="0" smtClean="0">
                <a:latin typeface="Arial" pitchFamily="34" charset="0"/>
                <a:cs typeface="Arial" pitchFamily="34" charset="0"/>
              </a:rPr>
              <a:t>DAS: </a:t>
            </a:r>
            <a:r>
              <a:rPr lang="en-CA" sz="1400" b="1" dirty="0" err="1" smtClean="0">
                <a:latin typeface="Arial" pitchFamily="34" charset="0"/>
                <a:cs typeface="Arial" pitchFamily="34" charset="0"/>
              </a:rPr>
              <a:t>Débit</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d’Absorption</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Spécifique</a:t>
            </a:r>
            <a:r>
              <a:rPr lang="en-CA" sz="1400" b="1" dirty="0" smtClean="0">
                <a:latin typeface="Arial" pitchFamily="34" charset="0"/>
                <a:cs typeface="Arial" pitchFamily="34" charset="0"/>
              </a:rPr>
              <a:t> – SAR: Specific Absorption Rate</a:t>
            </a:r>
            <a:endParaRPr lang="fr-C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err="1" smtClean="0"/>
              <a:t>Réduction</a:t>
            </a:r>
            <a:r>
              <a:rPr lang="en-CA" dirty="0" smtClean="0"/>
              <a:t> de radiation</a:t>
            </a:r>
            <a:endParaRPr lang="fr-CA" dirty="0"/>
          </a:p>
        </p:txBody>
      </p:sp>
      <p:pic>
        <p:nvPicPr>
          <p:cNvPr id="4" name="Espace réservé du contenu 3" descr="Blue tube.jpg"/>
          <p:cNvPicPr>
            <a:picLocks noGrp="1" noChangeAspect="1"/>
          </p:cNvPicPr>
          <p:nvPr>
            <p:ph idx="4294967295"/>
            <p:custDataLst>
              <p:tags r:id="rId2"/>
            </p:custDataLst>
          </p:nvPr>
        </p:nvPicPr>
        <p:blipFill>
          <a:blip r:embed="rId4" cstate="print"/>
          <a:stretch>
            <a:fillRect/>
          </a:stretch>
        </p:blipFill>
        <p:spPr>
          <a:xfrm>
            <a:off x="2915816" y="2204864"/>
            <a:ext cx="2879725" cy="3840162"/>
          </a:xfrm>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save-the-make-jeans 2.jpg"/>
          <p:cNvPicPr>
            <a:picLocks noChangeAspect="1"/>
          </p:cNvPicPr>
          <p:nvPr>
            <p:custDataLst>
              <p:tags r:id="rId1"/>
            </p:custDataLst>
          </p:nvPr>
        </p:nvPicPr>
        <p:blipFill>
          <a:blip r:embed="rId3" cstate="print"/>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1043608" y="2060848"/>
            <a:ext cx="6840760" cy="1938992"/>
          </a:xfrm>
          <a:prstGeom prst="rect">
            <a:avLst/>
          </a:prstGeom>
        </p:spPr>
        <p:txBody>
          <a:bodyPr wrap="square">
            <a:spAutoFit/>
          </a:bodyPr>
          <a:lstStyle/>
          <a:p>
            <a:r>
              <a:rPr lang="fr-CA" sz="2400" dirty="0" smtClean="0">
                <a:latin typeface="Arial" pitchFamily="34" charset="0"/>
                <a:cs typeface="Arial" pitchFamily="34" charset="0"/>
              </a:rPr>
              <a:t>Le sperme humain est endommagé par le rayonnement du cellulaire à des intensités très basses, dans la gamme du microwatt (µW) et du </a:t>
            </a:r>
            <a:r>
              <a:rPr lang="fr-CA" sz="2400" dirty="0" err="1" smtClean="0">
                <a:latin typeface="Arial" pitchFamily="34" charset="0"/>
                <a:cs typeface="Arial" pitchFamily="34" charset="0"/>
              </a:rPr>
              <a:t>nanowatt</a:t>
            </a:r>
            <a:r>
              <a:rPr lang="fr-CA" sz="2400" dirty="0" smtClean="0">
                <a:latin typeface="Arial" pitchFamily="34" charset="0"/>
                <a:cs typeface="Arial" pitchFamily="34" charset="0"/>
              </a:rPr>
              <a:t>/cm</a:t>
            </a:r>
            <a:r>
              <a:rPr lang="fr-CA" sz="2400" baseline="30000" dirty="0" smtClean="0">
                <a:latin typeface="Arial" pitchFamily="34" charset="0"/>
                <a:cs typeface="Arial" pitchFamily="34" charset="0"/>
              </a:rPr>
              <a:t>2</a:t>
            </a:r>
            <a:r>
              <a:rPr lang="fr-CA" sz="2400" dirty="0" smtClean="0">
                <a:latin typeface="Arial" pitchFamily="34" charset="0"/>
                <a:cs typeface="Arial" pitchFamily="34" charset="0"/>
              </a:rPr>
              <a:t>  (0,00034 – 0,07 µW/cm</a:t>
            </a:r>
            <a:r>
              <a:rPr lang="fr-CA" sz="2400" baseline="30000" dirty="0" smtClean="0">
                <a:latin typeface="Arial" pitchFamily="34" charset="0"/>
                <a:cs typeface="Arial" pitchFamily="34" charset="0"/>
              </a:rPr>
              <a:t>2</a:t>
            </a:r>
            <a:r>
              <a:rPr lang="fr-CA" sz="2400" dirty="0" smtClean="0">
                <a:latin typeface="Arial" pitchFamily="34" charset="0"/>
                <a:cs typeface="Arial" pitchFamily="34" charset="0"/>
              </a:rPr>
              <a:t>).</a:t>
            </a:r>
          </a:p>
          <a:p>
            <a:endParaRPr lang="fr-CA" sz="2400" dirty="0">
              <a:latin typeface="Arial" pitchFamily="34" charset="0"/>
              <a:cs typeface="Arial" pitchFamily="34" charset="0"/>
            </a:endParaRPr>
          </a:p>
        </p:txBody>
      </p:sp>
      <p:sp>
        <p:nvSpPr>
          <p:cNvPr id="3" name="Rectangle 2"/>
          <p:cNvSpPr/>
          <p:nvPr>
            <p:custDataLst>
              <p:tags r:id="rId2"/>
            </p:custDataLst>
          </p:nvPr>
        </p:nvSpPr>
        <p:spPr>
          <a:xfrm>
            <a:off x="1259632" y="4221088"/>
            <a:ext cx="2043188" cy="369332"/>
          </a:xfrm>
          <a:prstGeom prst="rect">
            <a:avLst/>
          </a:prstGeom>
        </p:spPr>
        <p:txBody>
          <a:bodyPr wrap="none">
            <a:spAutoFit/>
          </a:bodyPr>
          <a:lstStyle/>
          <a:p>
            <a:r>
              <a:rPr lang="fr-CA" dirty="0" smtClean="0"/>
              <a:t>(</a:t>
            </a:r>
            <a:r>
              <a:rPr lang="fr-CA" dirty="0" smtClean="0">
                <a:latin typeface="Arial" pitchFamily="34" charset="0"/>
                <a:cs typeface="Arial" pitchFamily="34" charset="0"/>
              </a:rPr>
              <a:t>La </a:t>
            </a:r>
            <a:r>
              <a:rPr lang="fr-CA" dirty="0" err="1" smtClean="0">
                <a:latin typeface="Arial" pitchFamily="34" charset="0"/>
                <a:cs typeface="Arial" pitchFamily="34" charset="0"/>
              </a:rPr>
              <a:t>Vignera</a:t>
            </a:r>
            <a:r>
              <a:rPr lang="fr-CA" dirty="0" smtClean="0">
                <a:latin typeface="Arial" pitchFamily="34" charset="0"/>
                <a:cs typeface="Arial" pitchFamily="34" charset="0"/>
              </a:rPr>
              <a:t> 2012</a:t>
            </a:r>
            <a:r>
              <a:rPr lang="fr-CA" dirty="0" smtClean="0"/>
              <a:t>)</a:t>
            </a:r>
            <a:endParaRPr lang="fr-CA"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Suite 3</a:t>
            </a:r>
            <a:endParaRPr lang="fr-CA" dirty="0"/>
          </a:p>
        </p:txBody>
      </p:sp>
      <p:sp>
        <p:nvSpPr>
          <p:cNvPr id="6" name="Espace réservé du contenu 5"/>
          <p:cNvSpPr>
            <a:spLocks noGrp="1"/>
          </p:cNvSpPr>
          <p:nvPr>
            <p:ph idx="1"/>
            <p:custDataLst>
              <p:tags r:id="rId2"/>
            </p:custDataLst>
          </p:nvPr>
        </p:nvSpPr>
        <p:spPr/>
        <p:txBody>
          <a:bodyPr/>
          <a:lstStyle/>
          <a:p>
            <a:pPr>
              <a:buNone/>
            </a:pPr>
            <a:r>
              <a:rPr lang="fr-CA" dirty="0" smtClean="0">
                <a:latin typeface="Arial" pitchFamily="34" charset="0"/>
                <a:cs typeface="Arial" pitchFamily="34" charset="0"/>
              </a:rPr>
              <a:t>Décembre 2010: </a:t>
            </a:r>
          </a:p>
          <a:p>
            <a:pPr>
              <a:buNone/>
            </a:pPr>
            <a:r>
              <a:rPr lang="fr-CA" dirty="0" smtClean="0">
                <a:latin typeface="Arial" pitchFamily="34" charset="0"/>
                <a:cs typeface="Arial" pitchFamily="34" charset="0"/>
              </a:rPr>
              <a:t>Le Parlement français adopte une loi interdisant la publicité pour les téléphones cellulaires pour les enfants de moins de 14 ans; interdit aux enfants jusqu'à 14 ans d'utiliser des téléphones cellulaires dans les écoles maternelles et les écoles publiques; demande que les téléphones cellulaires soient étiquetés avec les valeurs DAS/SAR et avec la recommandation </a:t>
            </a:r>
            <a:r>
              <a:rPr lang="fr-CA" b="1" dirty="0" smtClean="0">
                <a:latin typeface="Arial" pitchFamily="34" charset="0"/>
                <a:cs typeface="Arial" pitchFamily="34" charset="0"/>
              </a:rPr>
              <a:t>d'utiliser des écouteurs. </a:t>
            </a:r>
            <a:endParaRPr lang="fr-CA" sz="1400" b="1" dirty="0" smtClean="0">
              <a:latin typeface="Arial" pitchFamily="34" charset="0"/>
              <a:cs typeface="Arial" pitchFamily="34" charset="0"/>
            </a:endParaRPr>
          </a:p>
          <a:p>
            <a:pPr>
              <a:buNone/>
            </a:pPr>
            <a:endParaRPr lang="en-CA" sz="1400" b="1" dirty="0" smtClean="0">
              <a:latin typeface="Arial" pitchFamily="34" charset="0"/>
              <a:cs typeface="Arial" pitchFamily="34" charset="0"/>
            </a:endParaRPr>
          </a:p>
          <a:p>
            <a:pPr>
              <a:buNone/>
            </a:pPr>
            <a:r>
              <a:rPr lang="en-CA" sz="1400" b="1" dirty="0" smtClean="0">
                <a:latin typeface="Arial" pitchFamily="34" charset="0"/>
                <a:cs typeface="Arial" pitchFamily="34" charset="0"/>
              </a:rPr>
              <a:t>DAS: </a:t>
            </a:r>
            <a:r>
              <a:rPr lang="en-CA" sz="1400" b="1" dirty="0" err="1" smtClean="0">
                <a:latin typeface="Arial" pitchFamily="34" charset="0"/>
                <a:cs typeface="Arial" pitchFamily="34" charset="0"/>
              </a:rPr>
              <a:t>Débit</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d’Absorption</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Spécifique</a:t>
            </a:r>
            <a:r>
              <a:rPr lang="en-CA" sz="1400" b="1" dirty="0" smtClean="0">
                <a:latin typeface="Arial" pitchFamily="34" charset="0"/>
                <a:cs typeface="Arial" pitchFamily="34" charset="0"/>
              </a:rPr>
              <a:t> – SAR: Specific Absorption Rate</a:t>
            </a:r>
            <a:endParaRPr lang="fr-C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Suite 3</a:t>
            </a:r>
            <a:endParaRPr lang="fr-CA" dirty="0"/>
          </a:p>
        </p:txBody>
      </p:sp>
      <p:sp>
        <p:nvSpPr>
          <p:cNvPr id="6" name="Espace réservé du contenu 5"/>
          <p:cNvSpPr>
            <a:spLocks noGrp="1"/>
          </p:cNvSpPr>
          <p:nvPr>
            <p:ph idx="1"/>
            <p:custDataLst>
              <p:tags r:id="rId2"/>
            </p:custDataLst>
          </p:nvPr>
        </p:nvSpPr>
        <p:spPr/>
        <p:txBody>
          <a:bodyPr/>
          <a:lstStyle/>
          <a:p>
            <a:pPr>
              <a:buNone/>
            </a:pPr>
            <a:r>
              <a:rPr lang="fr-CA" dirty="0" smtClean="0">
                <a:latin typeface="Arial" pitchFamily="34" charset="0"/>
                <a:cs typeface="Arial" pitchFamily="34" charset="0"/>
              </a:rPr>
              <a:t>Décembre 2010: </a:t>
            </a:r>
          </a:p>
          <a:p>
            <a:pPr>
              <a:buNone/>
            </a:pPr>
            <a:r>
              <a:rPr lang="fr-CA" dirty="0" smtClean="0">
                <a:latin typeface="Arial" pitchFamily="34" charset="0"/>
                <a:cs typeface="Arial" pitchFamily="34" charset="0"/>
              </a:rPr>
              <a:t>Le Parlement français adopte une loi interdisant la publicité pour les téléphones cellulaires pour les enfants de moins de 14 ans; interdit aux enfants jusqu'à 14 ans d'utiliser des téléphones cellulaires dans les écoles maternelles et les écoles publiques; demande que les téléphones cellulaires soient étiquetés avec les valeurs DAS/SAR et avec la recommandation </a:t>
            </a:r>
            <a:r>
              <a:rPr lang="fr-CA" b="1" dirty="0" smtClean="0">
                <a:latin typeface="Arial" pitchFamily="34" charset="0"/>
                <a:cs typeface="Arial" pitchFamily="34" charset="0"/>
              </a:rPr>
              <a:t>d'utiliser des écouteurs. </a:t>
            </a:r>
            <a:endParaRPr lang="fr-CA" sz="1400" b="1" dirty="0" smtClean="0">
              <a:latin typeface="Arial" pitchFamily="34" charset="0"/>
              <a:cs typeface="Arial" pitchFamily="34" charset="0"/>
            </a:endParaRPr>
          </a:p>
          <a:p>
            <a:pPr>
              <a:buNone/>
            </a:pPr>
            <a:endParaRPr lang="en-CA" sz="1400" b="1" dirty="0" smtClean="0">
              <a:latin typeface="Arial" pitchFamily="34" charset="0"/>
              <a:cs typeface="Arial" pitchFamily="34" charset="0"/>
            </a:endParaRPr>
          </a:p>
          <a:p>
            <a:pPr>
              <a:buNone/>
            </a:pPr>
            <a:r>
              <a:rPr lang="en-CA" sz="1400" b="1" dirty="0" smtClean="0">
                <a:latin typeface="Arial" pitchFamily="34" charset="0"/>
                <a:cs typeface="Arial" pitchFamily="34" charset="0"/>
              </a:rPr>
              <a:t>DAS: </a:t>
            </a:r>
            <a:r>
              <a:rPr lang="en-CA" sz="1400" b="1" dirty="0" err="1" smtClean="0">
                <a:latin typeface="Arial" pitchFamily="34" charset="0"/>
                <a:cs typeface="Arial" pitchFamily="34" charset="0"/>
              </a:rPr>
              <a:t>Débit</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d’Absorption</a:t>
            </a:r>
            <a:r>
              <a:rPr lang="en-CA" sz="1400" b="1" dirty="0" smtClean="0">
                <a:latin typeface="Arial" pitchFamily="34" charset="0"/>
                <a:cs typeface="Arial" pitchFamily="34" charset="0"/>
              </a:rPr>
              <a:t> </a:t>
            </a:r>
            <a:r>
              <a:rPr lang="en-CA" sz="1400" b="1" dirty="0" err="1" smtClean="0">
                <a:latin typeface="Arial" pitchFamily="34" charset="0"/>
                <a:cs typeface="Arial" pitchFamily="34" charset="0"/>
              </a:rPr>
              <a:t>Spécifique</a:t>
            </a:r>
            <a:r>
              <a:rPr lang="en-CA" sz="1400" b="1" dirty="0" smtClean="0">
                <a:latin typeface="Arial" pitchFamily="34" charset="0"/>
                <a:cs typeface="Arial" pitchFamily="34" charset="0"/>
              </a:rPr>
              <a:t> – SAR: Specific Absorption Rate</a:t>
            </a:r>
            <a:endParaRPr lang="fr-CA"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mode avion.png"/>
          <p:cNvPicPr>
            <a:picLocks noChangeAspect="1"/>
          </p:cNvPicPr>
          <p:nvPr>
            <p:custDataLst>
              <p:tags r:id="rId1"/>
            </p:custDataLst>
          </p:nvPr>
        </p:nvPicPr>
        <p:blipFill>
          <a:blip r:embed="rId4" cstate="print"/>
          <a:stretch>
            <a:fillRect/>
          </a:stretch>
        </p:blipFill>
        <p:spPr>
          <a:xfrm>
            <a:off x="0" y="0"/>
            <a:ext cx="9144000" cy="6184157"/>
          </a:xfrm>
          <a:prstGeom prst="rect">
            <a:avLst/>
          </a:prstGeom>
        </p:spPr>
      </p:pic>
      <p:sp>
        <p:nvSpPr>
          <p:cNvPr id="4" name="Rectangle 3"/>
          <p:cNvSpPr/>
          <p:nvPr>
            <p:custDataLst>
              <p:tags r:id="rId2"/>
            </p:custDataLst>
          </p:nvPr>
        </p:nvSpPr>
        <p:spPr>
          <a:xfrm>
            <a:off x="0" y="6211669"/>
            <a:ext cx="9144000" cy="646331"/>
          </a:xfrm>
          <a:prstGeom prst="rect">
            <a:avLst/>
          </a:prstGeom>
        </p:spPr>
        <p:txBody>
          <a:bodyPr wrap="square">
            <a:spAutoFit/>
          </a:bodyPr>
          <a:lstStyle/>
          <a:p>
            <a:pPr algn="ctr"/>
            <a:r>
              <a:rPr lang="fr-CA" dirty="0" smtClean="0">
                <a:latin typeface="Arial" pitchFamily="34" charset="0"/>
                <a:cs typeface="Arial" pitchFamily="34" charset="0"/>
              </a:rPr>
              <a:t>Avant de vous coucher réglez votre cellulaire en mode avion pour désactiver l’antenne qui  est active même en position « arrêt/OFF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next-up laptop.jpg"/>
          <p:cNvPicPr>
            <a:picLocks noChangeAspect="1"/>
          </p:cNvPicPr>
          <p:nvPr>
            <p:custDataLst>
              <p:tags r:id="rId1"/>
            </p:custDataLst>
          </p:nvPr>
        </p:nvPicPr>
        <p:blipFill>
          <a:blip r:embed="rId3" cstate="print"/>
          <a:stretch>
            <a:fillRect/>
          </a:stretch>
        </p:blipFill>
        <p:spPr>
          <a:xfrm>
            <a:off x="0" y="-46236"/>
            <a:ext cx="9144000" cy="6904236"/>
          </a:xfrm>
          <a:prstGeom prst="rect">
            <a:avLst/>
          </a:prstGeo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Next-up _exposition_testicules_WiFi_ordinateur_portable_16_07_2012_Flyer_News.jpg"/>
          <p:cNvPicPr>
            <a:picLocks noChangeAspect="1"/>
          </p:cNvPicPr>
          <p:nvPr>
            <p:custDataLst>
              <p:tags r:id="rId1"/>
            </p:custDataLst>
          </p:nvPr>
        </p:nvPicPr>
        <p:blipFill>
          <a:blip r:embed="rId3" cstate="print"/>
          <a:stretch>
            <a:fillRect/>
          </a:stretch>
        </p:blipFill>
        <p:spPr>
          <a:xfrm>
            <a:off x="-44549" y="0"/>
            <a:ext cx="9342653" cy="6858000"/>
          </a:xfrm>
          <a:prstGeom prst="rect">
            <a:avLst/>
          </a:prstGeom>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laptop1.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1556792"/>
            <a:ext cx="8305800" cy="1143000"/>
          </a:xfrm>
          <a:solidFill>
            <a:schemeClr val="bg2"/>
          </a:solidFill>
        </p:spPr>
        <p:txBody>
          <a:bodyPr>
            <a:normAutofit/>
          </a:bodyPr>
          <a:lstStyle/>
          <a:p>
            <a:r>
              <a:rPr lang="en-CA" sz="4800" dirty="0" smtClean="0"/>
              <a:t>Tours </a:t>
            </a:r>
            <a:r>
              <a:rPr lang="en-CA" sz="4800" dirty="0" err="1" smtClean="0"/>
              <a:t>antennes</a:t>
            </a:r>
            <a:r>
              <a:rPr lang="en-CA" sz="4800" dirty="0" smtClean="0"/>
              <a:t> micro-</a:t>
            </a:r>
            <a:r>
              <a:rPr lang="en-CA" sz="4800" dirty="0" err="1" smtClean="0"/>
              <a:t>ondes</a:t>
            </a:r>
            <a:endParaRPr lang="fr-CA" sz="4800" dirty="0"/>
          </a:p>
        </p:txBody>
      </p:sp>
      <p:sp>
        <p:nvSpPr>
          <p:cNvPr id="3" name="Sous-titre 2"/>
          <p:cNvSpPr>
            <a:spLocks noGrp="1"/>
          </p:cNvSpPr>
          <p:nvPr>
            <p:ph type="subTitle" idx="4294967295"/>
            <p:custDataLst>
              <p:tags r:id="rId2"/>
            </p:custDataLst>
          </p:nvPr>
        </p:nvSpPr>
        <p:spPr>
          <a:xfrm>
            <a:off x="323528" y="2708920"/>
            <a:ext cx="8359006" cy="1752600"/>
          </a:xfrm>
          <a:solidFill>
            <a:schemeClr val="bg2">
              <a:lumMod val="90000"/>
            </a:schemeClr>
          </a:solidFill>
        </p:spPr>
        <p:txBody>
          <a:bodyPr/>
          <a:lstStyle/>
          <a:p>
            <a:pPr algn="r">
              <a:buNone/>
            </a:pPr>
            <a:r>
              <a:rPr lang="fr-CA" dirty="0" smtClean="0">
                <a:solidFill>
                  <a:schemeClr val="bg2">
                    <a:lumMod val="25000"/>
                  </a:schemeClr>
                </a:solidFill>
                <a:latin typeface="Arial" pitchFamily="34" charset="0"/>
                <a:cs typeface="Arial" pitchFamily="34" charset="0"/>
              </a:rPr>
              <a:t>La puissance des micro-ondes d’un seul compteur intelligent est comparable à se trouver de 60 à 200 m d’une tour d’antennes de micro-ondes.</a:t>
            </a:r>
          </a:p>
          <a:p>
            <a:endParaRPr lang="fr-CA" dirty="0"/>
          </a:p>
        </p:txBody>
      </p:sp>
      <p:pic>
        <p:nvPicPr>
          <p:cNvPr id="4" name="Image 3" descr="antennas.jpg"/>
          <p:cNvPicPr>
            <a:picLocks noChangeAspect="1"/>
          </p:cNvPicPr>
          <p:nvPr>
            <p:custDataLst>
              <p:tags r:id="rId3"/>
            </p:custDataLst>
          </p:nvPr>
        </p:nvPicPr>
        <p:blipFill>
          <a:blip r:embed="rId5" cstate="print"/>
          <a:stretch>
            <a:fillRect/>
          </a:stretch>
        </p:blipFill>
        <p:spPr>
          <a:xfrm>
            <a:off x="4573359" y="4221088"/>
            <a:ext cx="4019767" cy="2016224"/>
          </a:xfrm>
          <a:prstGeom prst="rect">
            <a:avLst/>
          </a:prstGeom>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custDataLst>
              <p:tags r:id="rId1"/>
            </p:custDataLst>
          </p:nvPr>
        </p:nvSpPr>
        <p:spPr>
          <a:xfrm>
            <a:off x="323528" y="1916832"/>
            <a:ext cx="8229600" cy="4389437"/>
          </a:xfrm>
        </p:spPr>
        <p:txBody>
          <a:bodyPr/>
          <a:lstStyle/>
          <a:p>
            <a:pPr>
              <a:buNone/>
            </a:pPr>
            <a:r>
              <a:rPr lang="fr-CA" dirty="0" smtClean="0">
                <a:latin typeface="Arial" pitchFamily="34" charset="0"/>
                <a:cs typeface="Arial" pitchFamily="34" charset="0"/>
              </a:rPr>
              <a:t>   Au moins cinq nouvelles études des tours de cellulaires indiquent des effets biologiques dans la gamme de 0,003 à 0,05 </a:t>
            </a:r>
            <a:r>
              <a:rPr lang="fr-CA" dirty="0" err="1" smtClean="0">
                <a:latin typeface="Arial" pitchFamily="34" charset="0"/>
                <a:cs typeface="Arial" pitchFamily="34" charset="0"/>
              </a:rPr>
              <a:t>μW</a:t>
            </a:r>
            <a:r>
              <a:rPr lang="fr-CA" dirty="0" smtClean="0">
                <a:latin typeface="Arial" pitchFamily="34" charset="0"/>
                <a:cs typeface="Arial" pitchFamily="34" charset="0"/>
              </a:rPr>
              <a:t>/cm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qui sont des niveaux plus bas que ceux rapportés en 2007 (0,05 à 0,1 µW/cm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étaient la gamme au-dessous dont, en 2007, des effets n'ont pas été observés).</a:t>
            </a:r>
          </a:p>
          <a:p>
            <a:endParaRPr lang="fr-CA"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antenne creche.jpg"/>
          <p:cNvPicPr>
            <a:picLocks noChangeAspect="1"/>
          </p:cNvPicPr>
          <p:nvPr>
            <p:custDataLst>
              <p:tags r:id="rId1"/>
            </p:custDataLst>
          </p:nvPr>
        </p:nvPicPr>
        <p:blipFill>
          <a:blip r:embed="rId3" cstate="print"/>
          <a:stretch>
            <a:fillRect/>
          </a:stretch>
        </p:blipFill>
        <p:spPr>
          <a:xfrm>
            <a:off x="0" y="-8090"/>
            <a:ext cx="9144000" cy="6866090"/>
          </a:xfrm>
          <a:prstGeom prst="rect">
            <a:avLst/>
          </a:prstGeom>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WIFIcoverage.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Tours </a:t>
            </a:r>
            <a:r>
              <a:rPr lang="en-CA" dirty="0" err="1" smtClean="0"/>
              <a:t>Antenne</a:t>
            </a:r>
            <a:r>
              <a:rPr lang="en-CA" dirty="0" smtClean="0"/>
              <a:t> </a:t>
            </a:r>
            <a:r>
              <a:rPr lang="en-CA" dirty="0" err="1" smtClean="0"/>
              <a:t>cellulaire</a:t>
            </a:r>
            <a:r>
              <a:rPr lang="en-CA" dirty="0" smtClean="0"/>
              <a:t>   </a:t>
            </a:r>
            <a:endParaRPr lang="fr-CA" dirty="0"/>
          </a:p>
        </p:txBody>
      </p:sp>
      <p:sp>
        <p:nvSpPr>
          <p:cNvPr id="3" name="Espace réservé du contenu 2"/>
          <p:cNvSpPr>
            <a:spLocks noGrp="1"/>
          </p:cNvSpPr>
          <p:nvPr>
            <p:ph idx="1"/>
            <p:custDataLst>
              <p:tags r:id="rId2"/>
            </p:custDataLst>
          </p:nvPr>
        </p:nvSpPr>
        <p:spPr/>
        <p:txBody>
          <a:bodyPr/>
          <a:lstStyle/>
          <a:p>
            <a:r>
              <a:rPr lang="en-US" dirty="0" err="1" smtClean="0">
                <a:latin typeface="Arial" pitchFamily="34" charset="0"/>
                <a:cs typeface="Arial" pitchFamily="34" charset="0"/>
              </a:rPr>
              <a:t>Doce</a:t>
            </a:r>
            <a:r>
              <a:rPr lang="en-US" dirty="0" smtClean="0">
                <a:latin typeface="Arial" pitchFamily="34" charset="0"/>
                <a:cs typeface="Arial" pitchFamily="34" charset="0"/>
              </a:rPr>
              <a:t> AC et coll. </a:t>
            </a:r>
            <a:r>
              <a:rPr lang="en-US" b="1" dirty="0" smtClean="0">
                <a:latin typeface="Arial" pitchFamily="34" charset="0"/>
                <a:cs typeface="Arial" pitchFamily="34" charset="0"/>
              </a:rPr>
              <a:t>Mortality by </a:t>
            </a:r>
            <a:r>
              <a:rPr lang="en-US" b="1" dirty="0" err="1" smtClean="0">
                <a:latin typeface="Arial" pitchFamily="34" charset="0"/>
                <a:cs typeface="Arial" pitchFamily="34" charset="0"/>
              </a:rPr>
              <a:t>neoplasia</a:t>
            </a:r>
            <a:r>
              <a:rPr lang="en-US" b="1" dirty="0" smtClean="0">
                <a:latin typeface="Arial" pitchFamily="34" charset="0"/>
                <a:cs typeface="Arial" pitchFamily="34" charset="0"/>
              </a:rPr>
              <a:t> and cellular telephone base stations in the Belo Horizonte municipality, Minas </a:t>
            </a:r>
            <a:r>
              <a:rPr lang="en-US" b="1" dirty="0" err="1" smtClean="0">
                <a:latin typeface="Arial" pitchFamily="34" charset="0"/>
                <a:cs typeface="Arial" pitchFamily="34" charset="0"/>
              </a:rPr>
              <a:t>Gerais</a:t>
            </a:r>
            <a:r>
              <a:rPr lang="en-US" b="1" dirty="0" smtClean="0">
                <a:latin typeface="Arial" pitchFamily="34" charset="0"/>
                <a:cs typeface="Arial" pitchFamily="34" charset="0"/>
              </a:rPr>
              <a:t> state, Brazil. </a:t>
            </a:r>
            <a:r>
              <a:rPr lang="fr-CA" i="1" dirty="0" err="1" smtClean="0">
                <a:latin typeface="Arial" pitchFamily="34" charset="0"/>
                <a:cs typeface="Arial" pitchFamily="34" charset="0"/>
              </a:rPr>
              <a:t>Sci</a:t>
            </a:r>
            <a:r>
              <a:rPr lang="fr-CA" i="1" dirty="0" smtClean="0">
                <a:latin typeface="Arial" pitchFamily="34" charset="0"/>
                <a:cs typeface="Arial" pitchFamily="34" charset="0"/>
              </a:rPr>
              <a:t> Total </a:t>
            </a:r>
            <a:r>
              <a:rPr lang="fr-CA" i="1" dirty="0" err="1" smtClean="0">
                <a:latin typeface="Arial" pitchFamily="34" charset="0"/>
                <a:cs typeface="Arial" pitchFamily="34" charset="0"/>
              </a:rPr>
              <a:t>Enviro</a:t>
            </a:r>
            <a:r>
              <a:rPr lang="fr-CA" dirty="0" smtClean="0">
                <a:latin typeface="Arial" pitchFamily="34" charset="0"/>
                <a:cs typeface="Arial" pitchFamily="34" charset="0"/>
              </a:rPr>
              <a:t>.2011 Sep 1;409(19):3649-65. </a:t>
            </a:r>
          </a:p>
          <a:p>
            <a:pPr>
              <a:buNone/>
            </a:pPr>
            <a:endParaRPr lang="fr-CA" i="1" dirty="0" smtClean="0">
              <a:latin typeface="Arial" pitchFamily="34" charset="0"/>
              <a:cs typeface="Arial" pitchFamily="34" charset="0"/>
            </a:endParaRPr>
          </a:p>
          <a:p>
            <a:r>
              <a:rPr lang="fr-CA" i="1" dirty="0" smtClean="0">
                <a:latin typeface="Arial" pitchFamily="34" charset="0"/>
                <a:cs typeface="Arial" pitchFamily="34" charset="0"/>
              </a:rPr>
              <a:t>Les premiers </a:t>
            </a:r>
            <a:r>
              <a:rPr lang="fr-CA" b="1" i="1" dirty="0" smtClean="0">
                <a:latin typeface="Arial" pitchFamily="34" charset="0"/>
                <a:cs typeface="Arial" pitchFamily="34" charset="0"/>
              </a:rPr>
              <a:t>600 m</a:t>
            </a:r>
            <a:r>
              <a:rPr lang="fr-CA" i="1" dirty="0" smtClean="0">
                <a:latin typeface="Arial" pitchFamily="34" charset="0"/>
                <a:cs typeface="Arial" pitchFamily="34" charset="0"/>
              </a:rPr>
              <a:t> des tours le taux de mortalité est le plus haut. La lecture maximale était </a:t>
            </a:r>
            <a:r>
              <a:rPr lang="fr-CA" b="1" i="1" dirty="0" smtClean="0">
                <a:latin typeface="Arial" pitchFamily="34" charset="0"/>
                <a:cs typeface="Arial" pitchFamily="34" charset="0"/>
              </a:rPr>
              <a:t>de 41 µW/cm</a:t>
            </a:r>
            <a:r>
              <a:rPr lang="fr-CA" b="1" i="1" baseline="30000" dirty="0" smtClean="0">
                <a:latin typeface="Arial" pitchFamily="34" charset="0"/>
                <a:cs typeface="Arial" pitchFamily="34" charset="0"/>
              </a:rPr>
              <a:t>2</a:t>
            </a:r>
            <a:r>
              <a:rPr lang="fr-CA" i="1" dirty="0" smtClean="0">
                <a:latin typeface="Arial" pitchFamily="34" charset="0"/>
                <a:cs typeface="Arial" pitchFamily="34" charset="0"/>
              </a:rPr>
              <a:t>, les </a:t>
            </a:r>
            <a:r>
              <a:rPr lang="fr-CA" b="1" i="1" dirty="0" smtClean="0">
                <a:latin typeface="Arial" pitchFamily="34" charset="0"/>
                <a:cs typeface="Arial" pitchFamily="34" charset="0"/>
              </a:rPr>
              <a:t>normes canadiennes sont de </a:t>
            </a:r>
          </a:p>
          <a:p>
            <a:pPr>
              <a:buNone/>
            </a:pPr>
            <a:r>
              <a:rPr lang="fr-CA" b="1" i="1" dirty="0" smtClean="0">
                <a:latin typeface="Arial" pitchFamily="34" charset="0"/>
                <a:cs typeface="Arial" pitchFamily="34" charset="0"/>
              </a:rPr>
              <a:t>   600 à 1000 µW/cm</a:t>
            </a:r>
            <a:r>
              <a:rPr lang="fr-CA" b="1" i="1" baseline="30000" dirty="0" smtClean="0">
                <a:latin typeface="Arial" pitchFamily="34" charset="0"/>
                <a:cs typeface="Arial" pitchFamily="34" charset="0"/>
              </a:rPr>
              <a:t>2</a:t>
            </a:r>
            <a:r>
              <a:rPr lang="fr-CA" b="1" i="1" dirty="0" smtClean="0">
                <a:latin typeface="Arial" pitchFamily="34" charset="0"/>
                <a:cs typeface="Arial" pitchFamily="34" charset="0"/>
              </a:rPr>
              <a:t> pendant 6 minutes</a:t>
            </a:r>
            <a:r>
              <a:rPr lang="fr-CA" i="1"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Bellhorizonte.jpg"/>
          <p:cNvPicPr>
            <a:picLocks noGrp="1" noChangeAspect="1"/>
          </p:cNvPicPr>
          <p:nvPr>
            <p:ph idx="4294967295"/>
            <p:custDataLst>
              <p:tags r:id="rId1"/>
            </p:custDataLst>
          </p:nvPr>
        </p:nvPicPr>
        <p:blipFill>
          <a:blip r:embed="rId3" cstate="print"/>
          <a:stretch>
            <a:fillRect/>
          </a:stretch>
        </p:blipFill>
        <p:spPr>
          <a:xfrm>
            <a:off x="0" y="0"/>
            <a:ext cx="9144000" cy="6857999"/>
          </a:xfrm>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ello horizonte.jpg"/>
          <p:cNvPicPr>
            <a:picLocks noChangeAspect="1"/>
          </p:cNvPicPr>
          <p:nvPr>
            <p:custDataLst>
              <p:tags r:id="rId1"/>
            </p:custDataLst>
          </p:nvPr>
        </p:nvPicPr>
        <p:blipFill>
          <a:blip r:embed="rId3" cstate="print"/>
          <a:stretch>
            <a:fillRect/>
          </a:stretch>
        </p:blipFill>
        <p:spPr>
          <a:xfrm>
            <a:off x="0" y="30456"/>
            <a:ext cx="9144000" cy="6827544"/>
          </a:xfrm>
          <a:prstGeom prst="rect">
            <a:avLst/>
          </a:prstGeom>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ellhoriz cancers.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ellohorizonte.jpg"/>
          <p:cNvPicPr>
            <a:picLocks noChangeAspect="1"/>
          </p:cNvPicPr>
          <p:nvPr>
            <p:custDataLst>
              <p:tags r:id="rId1"/>
            </p:custDataLst>
          </p:nvPr>
        </p:nvPicPr>
        <p:blipFill>
          <a:blip r:embed="rId3" cstate="print"/>
          <a:stretch>
            <a:fillRect/>
          </a:stretch>
        </p:blipFill>
        <p:spPr>
          <a:xfrm>
            <a:off x="0" y="0"/>
            <a:ext cx="9125207" cy="5805264"/>
          </a:xfrm>
          <a:prstGeom prst="rect">
            <a:avLst/>
          </a:prstGeom>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b="1" dirty="0" smtClean="0"/>
              <a:t/>
            </a:r>
            <a:br>
              <a:rPr lang="fr-CA" b="1" dirty="0" smtClean="0"/>
            </a:br>
            <a:r>
              <a:rPr lang="fr-CA" b="1" dirty="0" smtClean="0"/>
              <a:t>1 Étude française</a:t>
            </a:r>
            <a:endParaRPr lang="fr-CA" dirty="0"/>
          </a:p>
        </p:txBody>
      </p:sp>
      <p:sp>
        <p:nvSpPr>
          <p:cNvPr id="3" name="Espace réservé du contenu 2"/>
          <p:cNvSpPr>
            <a:spLocks noGrp="1"/>
          </p:cNvSpPr>
          <p:nvPr>
            <p:ph idx="1"/>
            <p:custDataLst>
              <p:tags r:id="rId2"/>
            </p:custDataLst>
          </p:nvPr>
        </p:nvSpPr>
        <p:spPr/>
        <p:txBody>
          <a:bodyPr>
            <a:normAutofit fontScale="77500" lnSpcReduction="20000"/>
          </a:bodyPr>
          <a:lstStyle/>
          <a:p>
            <a:r>
              <a:rPr lang="fr-CA" dirty="0" smtClean="0">
                <a:latin typeface="Arial Narrow" pitchFamily="34" charset="0"/>
                <a:cs typeface="Arial" pitchFamily="34" charset="0"/>
              </a:rPr>
              <a:t>Elle a été conduite sur 530 personnes (270 hommes, 260 femmes). Un questionnaire a permis de connaître les conditions d'expositions des sujets aux antennes de téléphonie mobile.</a:t>
            </a:r>
          </a:p>
          <a:p>
            <a:pPr>
              <a:buNone/>
            </a:pPr>
            <a:r>
              <a:rPr lang="fr-CA" b="1" dirty="0" smtClean="0">
                <a:latin typeface="Arial Narrow" pitchFamily="34" charset="0"/>
                <a:cs typeface="Arial" pitchFamily="34" charset="0"/>
              </a:rPr>
              <a:t>Les principaux résultats publiés soulignent</a:t>
            </a:r>
            <a:r>
              <a:rPr lang="fr-CA" dirty="0" smtClean="0">
                <a:latin typeface="Arial Narrow" pitchFamily="34" charset="0"/>
                <a:cs typeface="Arial" pitchFamily="34" charset="0"/>
              </a:rPr>
              <a:t>:</a:t>
            </a:r>
          </a:p>
          <a:p>
            <a:r>
              <a:rPr lang="fr-CA" b="1" dirty="0" smtClean="0">
                <a:latin typeface="Arial Narrow" pitchFamily="34" charset="0"/>
                <a:cs typeface="Arial" pitchFamily="34" charset="0"/>
              </a:rPr>
              <a:t>En fonction de la distance </a:t>
            </a:r>
            <a:r>
              <a:rPr lang="fr-CA" dirty="0" smtClean="0">
                <a:latin typeface="Arial Narrow" pitchFamily="34" charset="0"/>
                <a:cs typeface="Arial" pitchFamily="34" charset="0"/>
              </a:rPr>
              <a:t>des antennes et par rapport au groupe référent, certains symptômes sont exprimés de façon significativement plus élevée:</a:t>
            </a:r>
          </a:p>
          <a:p>
            <a:r>
              <a:rPr lang="fr-CA" dirty="0" smtClean="0">
                <a:latin typeface="Arial Narrow" pitchFamily="34" charset="0"/>
                <a:cs typeface="Arial" pitchFamily="34" charset="0"/>
              </a:rPr>
              <a:t>- </a:t>
            </a:r>
            <a:r>
              <a:rPr lang="fr-CA" b="1" dirty="0" smtClean="0">
                <a:latin typeface="Arial Narrow" pitchFamily="34" charset="0"/>
                <a:cs typeface="Arial" pitchFamily="34" charset="0"/>
              </a:rPr>
              <a:t>Fatigue</a:t>
            </a:r>
            <a:r>
              <a:rPr lang="fr-CA" dirty="0" smtClean="0">
                <a:latin typeface="Arial Narrow" pitchFamily="34" charset="0"/>
                <a:cs typeface="Arial" pitchFamily="34" charset="0"/>
              </a:rPr>
              <a:t> jusqu'à 300 m,</a:t>
            </a:r>
            <a:br>
              <a:rPr lang="fr-CA" dirty="0" smtClean="0">
                <a:latin typeface="Arial Narrow" pitchFamily="34" charset="0"/>
                <a:cs typeface="Arial" pitchFamily="34" charset="0"/>
              </a:rPr>
            </a:br>
            <a:r>
              <a:rPr lang="fr-CA" dirty="0" smtClean="0">
                <a:latin typeface="Arial Narrow" pitchFamily="34" charset="0"/>
                <a:cs typeface="Arial" pitchFamily="34" charset="0"/>
              </a:rPr>
              <a:t>- </a:t>
            </a:r>
            <a:r>
              <a:rPr lang="fr-CA" b="1" dirty="0" smtClean="0">
                <a:latin typeface="Arial Narrow" pitchFamily="34" charset="0"/>
                <a:cs typeface="Arial" pitchFamily="34" charset="0"/>
              </a:rPr>
              <a:t>maux de tête, </a:t>
            </a:r>
            <a:r>
              <a:rPr lang="fr-CA" b="1" dirty="0" err="1" smtClean="0">
                <a:latin typeface="Arial Narrow" pitchFamily="34" charset="0"/>
                <a:cs typeface="Arial" pitchFamily="34" charset="0"/>
              </a:rPr>
              <a:t>perturb</a:t>
            </a:r>
            <a:r>
              <a:rPr lang="fr-CA" b="1" dirty="0" smtClean="0">
                <a:latin typeface="Arial Narrow" pitchFamily="34" charset="0"/>
                <a:cs typeface="Arial" pitchFamily="34" charset="0"/>
              </a:rPr>
              <a:t>. du sommeil, sentiment d'inconfort</a:t>
            </a:r>
            <a:r>
              <a:rPr lang="fr-CA" dirty="0" smtClean="0">
                <a:latin typeface="Arial Narrow" pitchFamily="34" charset="0"/>
                <a:cs typeface="Arial" pitchFamily="34" charset="0"/>
              </a:rPr>
              <a:t>.-jusqu'à 200 m,</a:t>
            </a:r>
            <a:br>
              <a:rPr lang="fr-CA" dirty="0" smtClean="0">
                <a:latin typeface="Arial Narrow" pitchFamily="34" charset="0"/>
                <a:cs typeface="Arial" pitchFamily="34" charset="0"/>
              </a:rPr>
            </a:br>
            <a:r>
              <a:rPr lang="fr-CA" b="1" dirty="0" smtClean="0">
                <a:latin typeface="Arial Narrow" pitchFamily="34" charset="0"/>
                <a:cs typeface="Arial" pitchFamily="34" charset="0"/>
              </a:rPr>
              <a:t>- irritabilités, problèmes cardiovasculaires, difficulté de concentration </a:t>
            </a:r>
            <a:r>
              <a:rPr lang="fr-CA" dirty="0" smtClean="0">
                <a:latin typeface="Arial Narrow" pitchFamily="34" charset="0"/>
                <a:cs typeface="Arial" pitchFamily="34" charset="0"/>
              </a:rPr>
              <a:t>... jusqu'à 100m.</a:t>
            </a:r>
          </a:p>
          <a:p>
            <a:r>
              <a:rPr lang="fr-CA" b="1" dirty="0" smtClean="0">
                <a:latin typeface="Arial Narrow" pitchFamily="34" charset="0"/>
                <a:cs typeface="Arial" pitchFamily="34" charset="0"/>
              </a:rPr>
              <a:t>Les femmes sont plus sensibles </a:t>
            </a:r>
            <a:r>
              <a:rPr lang="fr-CA" dirty="0" smtClean="0">
                <a:latin typeface="Arial Narrow" pitchFamily="34" charset="0"/>
                <a:cs typeface="Arial" pitchFamily="34" charset="0"/>
              </a:rPr>
              <a:t>que les hommes pour </a:t>
            </a:r>
            <a:r>
              <a:rPr lang="fr-CA" b="1" dirty="0" smtClean="0">
                <a:latin typeface="Arial Narrow" pitchFamily="34" charset="0"/>
                <a:cs typeface="Arial" pitchFamily="34" charset="0"/>
              </a:rPr>
              <a:t>7 symptômes</a:t>
            </a:r>
            <a:r>
              <a:rPr lang="fr-CA" dirty="0" smtClean="0">
                <a:latin typeface="Arial Narrow" pitchFamily="34" charset="0"/>
                <a:cs typeface="Arial" pitchFamily="34" charset="0"/>
              </a:rPr>
              <a:t>: </a:t>
            </a:r>
            <a:r>
              <a:rPr lang="fr-CA" b="1" dirty="0" smtClean="0">
                <a:latin typeface="Arial Narrow" pitchFamily="34" charset="0"/>
                <a:cs typeface="Arial" pitchFamily="34" charset="0"/>
              </a:rPr>
              <a:t>maux de tête, nausées, perte d'appétit, perturbations du sommeil, tendance dépressive, sentiment d'inconfort, perturbation visuelles.</a:t>
            </a:r>
          </a:p>
          <a:p>
            <a:r>
              <a:rPr lang="fr-CA" b="1" dirty="0" smtClean="0">
                <a:latin typeface="Arial Narrow" pitchFamily="34" charset="0"/>
                <a:cs typeface="Arial" pitchFamily="34" charset="0"/>
              </a:rPr>
              <a:t>Sujets âgés plus sensibles </a:t>
            </a:r>
            <a:r>
              <a:rPr lang="fr-CA" dirty="0" smtClean="0">
                <a:latin typeface="Arial Narrow" pitchFamily="34" charset="0"/>
                <a:cs typeface="Arial" pitchFamily="34" charset="0"/>
              </a:rPr>
              <a:t>que les jeunes.</a:t>
            </a:r>
          </a:p>
          <a:p>
            <a:r>
              <a:rPr lang="fr-CA" dirty="0" smtClean="0">
                <a:latin typeface="Arial Narrow" pitchFamily="34" charset="0"/>
                <a:cs typeface="Arial" pitchFamily="34" charset="0"/>
              </a:rPr>
              <a:t>Position « </a:t>
            </a:r>
            <a:r>
              <a:rPr lang="fr-CA" b="1" dirty="0" smtClean="0">
                <a:latin typeface="Arial Narrow" pitchFamily="34" charset="0"/>
                <a:cs typeface="Arial" pitchFamily="34" charset="0"/>
              </a:rPr>
              <a:t>face aux antennes</a:t>
            </a:r>
            <a:r>
              <a:rPr lang="fr-CA" dirty="0" smtClean="0">
                <a:latin typeface="Arial Narrow" pitchFamily="34" charset="0"/>
                <a:cs typeface="Arial" pitchFamily="34" charset="0"/>
              </a:rPr>
              <a:t>» la plus nocive.</a:t>
            </a:r>
          </a:p>
          <a:p>
            <a:endParaRPr lang="fr-CA"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b="1" dirty="0" smtClean="0"/>
              <a:t>2 Étude espagnole</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r>
              <a:rPr lang="fr-CA" dirty="0" smtClean="0">
                <a:latin typeface="Arial Narrow" pitchFamily="34" charset="0"/>
              </a:rPr>
              <a:t>Utilisant un questionnaire, elle a été réalisée sur 101 personnes: 47 vivant à </a:t>
            </a:r>
            <a:r>
              <a:rPr lang="fr-CA" b="1" dirty="0" smtClean="0">
                <a:latin typeface="Arial Narrow" pitchFamily="34" charset="0"/>
              </a:rPr>
              <a:t>moins de 150 mètres des antennes</a:t>
            </a:r>
            <a:r>
              <a:rPr lang="fr-CA" dirty="0" smtClean="0">
                <a:latin typeface="Arial Narrow" pitchFamily="34" charset="0"/>
              </a:rPr>
              <a:t>, exposées à 0,11 +- 0, 19 µW/cm2 (0,64 +- 0,84 V/m) et 54 vivant </a:t>
            </a:r>
            <a:r>
              <a:rPr lang="fr-CA" b="1" dirty="0" smtClean="0">
                <a:latin typeface="Arial Narrow" pitchFamily="34" charset="0"/>
              </a:rPr>
              <a:t>à plus de 250 mètres </a:t>
            </a:r>
            <a:r>
              <a:rPr lang="fr-CA" dirty="0" smtClean="0">
                <a:latin typeface="Arial Narrow" pitchFamily="34" charset="0"/>
              </a:rPr>
              <a:t>des antennes et exposées à 0,01 +- 0,04 µW/cm2 (0,19 +- 0,38 V/m) - valeurs micro-ondes mesurées dans les chambres à coucher. Il est mis en évidence que:</a:t>
            </a:r>
          </a:p>
          <a:p>
            <a:r>
              <a:rPr lang="fr-CA" b="1" dirty="0" smtClean="0">
                <a:latin typeface="Arial Narrow" pitchFamily="34" charset="0"/>
              </a:rPr>
              <a:t>Le groupe le plus exposé rapporte des plaintes à des pourcentages significativement plus élevés que le groupe le moins exposé pour</a:t>
            </a:r>
            <a:r>
              <a:rPr lang="fr-CA" dirty="0" smtClean="0">
                <a:latin typeface="Arial Narrow" pitchFamily="34" charset="0"/>
              </a:rPr>
              <a:t>:</a:t>
            </a:r>
          </a:p>
          <a:p>
            <a:r>
              <a:rPr lang="fr-CA" dirty="0" smtClean="0">
                <a:latin typeface="Arial Narrow" pitchFamily="34" charset="0"/>
              </a:rPr>
              <a:t>- Maux de tête,</a:t>
            </a:r>
            <a:br>
              <a:rPr lang="fr-CA" dirty="0" smtClean="0">
                <a:latin typeface="Arial Narrow" pitchFamily="34" charset="0"/>
              </a:rPr>
            </a:br>
            <a:r>
              <a:rPr lang="fr-CA" dirty="0" smtClean="0">
                <a:latin typeface="Arial Narrow" pitchFamily="34" charset="0"/>
              </a:rPr>
              <a:t>- perturbations du sommeil,</a:t>
            </a:r>
            <a:br>
              <a:rPr lang="fr-CA" dirty="0" smtClean="0">
                <a:latin typeface="Arial Narrow" pitchFamily="34" charset="0"/>
              </a:rPr>
            </a:br>
            <a:r>
              <a:rPr lang="fr-CA" dirty="0" smtClean="0">
                <a:latin typeface="Arial Narrow" pitchFamily="34" charset="0"/>
              </a:rPr>
              <a:t>- perturbations cardiaques,</a:t>
            </a:r>
            <a:br>
              <a:rPr lang="fr-CA" dirty="0" smtClean="0">
                <a:latin typeface="Arial Narrow" pitchFamily="34" charset="0"/>
              </a:rPr>
            </a:br>
            <a:r>
              <a:rPr lang="fr-CA" dirty="0" smtClean="0">
                <a:latin typeface="Arial Narrow" pitchFamily="34" charset="0"/>
              </a:rPr>
              <a:t>- difficultés de concentration,</a:t>
            </a:r>
            <a:br>
              <a:rPr lang="fr-CA" dirty="0" smtClean="0">
                <a:latin typeface="Arial Narrow" pitchFamily="34" charset="0"/>
              </a:rPr>
            </a:br>
            <a:r>
              <a:rPr lang="fr-CA" dirty="0" smtClean="0">
                <a:latin typeface="Arial Narrow" pitchFamily="34" charset="0"/>
              </a:rPr>
              <a:t>- irritabilité,</a:t>
            </a:r>
            <a:br>
              <a:rPr lang="fr-CA" dirty="0" smtClean="0">
                <a:latin typeface="Arial Narrow" pitchFamily="34" charset="0"/>
              </a:rPr>
            </a:br>
            <a:r>
              <a:rPr lang="fr-CA" dirty="0" smtClean="0">
                <a:latin typeface="Arial Narrow" pitchFamily="34" charset="0"/>
              </a:rPr>
              <a:t>- sentiment d'inconfort,</a:t>
            </a:r>
            <a:br>
              <a:rPr lang="fr-CA" dirty="0" smtClean="0">
                <a:latin typeface="Arial Narrow" pitchFamily="34" charset="0"/>
              </a:rPr>
            </a:br>
            <a:r>
              <a:rPr lang="fr-CA" dirty="0" smtClean="0">
                <a:latin typeface="Arial Narrow" pitchFamily="34" charset="0"/>
              </a:rPr>
              <a:t>- fatigue.</a:t>
            </a:r>
          </a:p>
          <a:p>
            <a:endParaRPr lang="fr-CA"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b="1" dirty="0" smtClean="0"/>
              <a:t>3 Étude autrichienne</a:t>
            </a:r>
            <a:endParaRPr lang="fr-CA" dirty="0"/>
          </a:p>
        </p:txBody>
      </p:sp>
      <p:sp>
        <p:nvSpPr>
          <p:cNvPr id="3" name="Espace réservé du contenu 2"/>
          <p:cNvSpPr>
            <a:spLocks noGrp="1"/>
          </p:cNvSpPr>
          <p:nvPr>
            <p:ph idx="1"/>
            <p:custDataLst>
              <p:tags r:id="rId2"/>
            </p:custDataLst>
          </p:nvPr>
        </p:nvSpPr>
        <p:spPr/>
        <p:txBody>
          <a:bodyPr>
            <a:normAutofit fontScale="85000" lnSpcReduction="10000"/>
          </a:bodyPr>
          <a:lstStyle/>
          <a:p>
            <a:pPr>
              <a:buNone/>
            </a:pPr>
            <a:r>
              <a:rPr lang="fr-CA" dirty="0" smtClean="0">
                <a:latin typeface="Arial" pitchFamily="34" charset="0"/>
                <a:cs typeface="Arial" pitchFamily="34" charset="0"/>
              </a:rPr>
              <a:t>Elle a été mise en œuvre au moyen d'un questionnaire et de tests réalisés sur ordinateur (mémoire, vitesse de réactions, choix multiples). Les sujets (336) étaient âgés de 18 à 91 ans, 59 % étaient des femmes et 41 % des hommes.</a:t>
            </a:r>
          </a:p>
          <a:p>
            <a:r>
              <a:rPr lang="fr-CA" dirty="0" smtClean="0">
                <a:latin typeface="Arial" pitchFamily="34" charset="0"/>
                <a:cs typeface="Arial" pitchFamily="34" charset="0"/>
              </a:rPr>
              <a:t>En relation avec le niveau d'exposition aux micro-ondes des sujets (GSM 900 MHz), trois symptômes ont été étudiés:</a:t>
            </a:r>
            <a:br>
              <a:rPr lang="fr-CA" dirty="0" smtClean="0">
                <a:latin typeface="Arial" pitchFamily="34" charset="0"/>
                <a:cs typeface="Arial" pitchFamily="34" charset="0"/>
              </a:rPr>
            </a:br>
            <a:r>
              <a:rPr lang="fr-CA" dirty="0" smtClean="0">
                <a:latin typeface="Arial" pitchFamily="34" charset="0"/>
                <a:cs typeface="Arial" pitchFamily="34" charset="0"/>
              </a:rPr>
              <a:t>- Fatigue,</a:t>
            </a:r>
            <a:br>
              <a:rPr lang="fr-CA" dirty="0" smtClean="0">
                <a:latin typeface="Arial" pitchFamily="34" charset="0"/>
                <a:cs typeface="Arial" pitchFamily="34" charset="0"/>
              </a:rPr>
            </a:br>
            <a:r>
              <a:rPr lang="fr-CA" dirty="0" smtClean="0">
                <a:latin typeface="Arial" pitchFamily="34" charset="0"/>
                <a:cs typeface="Arial" pitchFamily="34" charset="0"/>
              </a:rPr>
              <a:t>- digestion,</a:t>
            </a:r>
            <a:br>
              <a:rPr lang="fr-CA" dirty="0" smtClean="0">
                <a:latin typeface="Arial" pitchFamily="34" charset="0"/>
                <a:cs typeface="Arial" pitchFamily="34" charset="0"/>
              </a:rPr>
            </a:br>
            <a:r>
              <a:rPr lang="fr-CA" dirty="0" smtClean="0">
                <a:latin typeface="Arial" pitchFamily="34" charset="0"/>
                <a:cs typeface="Arial" pitchFamily="34" charset="0"/>
              </a:rPr>
              <a:t>- cardio-vasculaire.</a:t>
            </a:r>
          </a:p>
          <a:p>
            <a:r>
              <a:rPr lang="fr-CA" dirty="0" smtClean="0">
                <a:latin typeface="Arial" pitchFamily="34" charset="0"/>
                <a:cs typeface="Arial" pitchFamily="34" charset="0"/>
              </a:rPr>
              <a:t>Les résultats obtenus mettent en évidence:</a:t>
            </a:r>
            <a:br>
              <a:rPr lang="fr-CA" dirty="0" smtClean="0">
                <a:latin typeface="Arial" pitchFamily="34" charset="0"/>
                <a:cs typeface="Arial" pitchFamily="34" charset="0"/>
              </a:rPr>
            </a:br>
            <a:r>
              <a:rPr lang="fr-CA" dirty="0" smtClean="0">
                <a:latin typeface="Arial" pitchFamily="34" charset="0"/>
                <a:cs typeface="Arial" pitchFamily="34" charset="0"/>
              </a:rPr>
              <a:t>Une augmentation significative des </a:t>
            </a:r>
            <a:r>
              <a:rPr lang="fr-CA" b="1" dirty="0" smtClean="0">
                <a:solidFill>
                  <a:srgbClr val="FF0000"/>
                </a:solidFill>
                <a:latin typeface="Arial" pitchFamily="34" charset="0"/>
                <a:cs typeface="Arial" pitchFamily="34" charset="0"/>
              </a:rPr>
              <a:t>troubles cardio-vasculaires</a:t>
            </a:r>
            <a:r>
              <a:rPr lang="fr-CA" b="1" dirty="0" smtClean="0">
                <a:latin typeface="Arial" pitchFamily="34" charset="0"/>
                <a:cs typeface="Arial" pitchFamily="34" charset="0"/>
              </a:rPr>
              <a:t> </a:t>
            </a:r>
            <a:r>
              <a:rPr lang="fr-CA" dirty="0" smtClean="0">
                <a:latin typeface="Arial" pitchFamily="34" charset="0"/>
                <a:cs typeface="Arial" pitchFamily="34" charset="0"/>
              </a:rPr>
              <a:t>ainsi qu'une </a:t>
            </a:r>
            <a:r>
              <a:rPr lang="fr-CA" b="1" dirty="0" smtClean="0">
                <a:latin typeface="Arial" pitchFamily="34" charset="0"/>
                <a:cs typeface="Arial" pitchFamily="34" charset="0"/>
              </a:rPr>
              <a:t>altération de la vitesse de réactions aux tests.</a:t>
            </a:r>
          </a:p>
          <a:p>
            <a:endParaRPr lang="fr-CA"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4 </a:t>
            </a:r>
            <a:r>
              <a:rPr lang="en-CA" dirty="0" err="1" smtClean="0"/>
              <a:t>Étude</a:t>
            </a:r>
            <a:r>
              <a:rPr lang="en-CA" dirty="0" smtClean="0"/>
              <a:t> hollandaise</a:t>
            </a:r>
            <a:endParaRPr lang="fr-CA" dirty="0"/>
          </a:p>
        </p:txBody>
      </p:sp>
      <p:sp>
        <p:nvSpPr>
          <p:cNvPr id="3" name="Espace réservé du contenu 2"/>
          <p:cNvSpPr>
            <a:spLocks noGrp="1"/>
          </p:cNvSpPr>
          <p:nvPr>
            <p:ph idx="1"/>
            <p:custDataLst>
              <p:tags r:id="rId2"/>
            </p:custDataLst>
          </p:nvPr>
        </p:nvSpPr>
        <p:spPr/>
        <p:txBody>
          <a:bodyPr>
            <a:normAutofit fontScale="77500" lnSpcReduction="20000"/>
          </a:bodyPr>
          <a:lstStyle/>
          <a:p>
            <a:r>
              <a:rPr lang="fr-CA" dirty="0" smtClean="0">
                <a:latin typeface="Arial" pitchFamily="34" charset="0"/>
                <a:cs typeface="Arial" pitchFamily="34" charset="0"/>
              </a:rPr>
              <a:t>Les résultats d'un rapport gouvernemental hollandais, financé par les ministères des Affaires économiques, de l'Environnement et de la Santé, ont été présentés en septembre 2003. </a:t>
            </a:r>
            <a:r>
              <a:rPr lang="fr-CA" b="1" dirty="0" smtClean="0">
                <a:latin typeface="Arial" pitchFamily="34" charset="0"/>
                <a:cs typeface="Arial" pitchFamily="34" charset="0"/>
              </a:rPr>
              <a:t>Deux groupes </a:t>
            </a:r>
            <a:r>
              <a:rPr lang="fr-CA" dirty="0" smtClean="0">
                <a:latin typeface="Arial" pitchFamily="34" charset="0"/>
                <a:cs typeface="Arial" pitchFamily="34" charset="0"/>
              </a:rPr>
              <a:t>de 36 personnes ont été étudiés, l'un des groupes étant constitué de sujets se déclarant « </a:t>
            </a:r>
            <a:r>
              <a:rPr lang="fr-CA" dirty="0" err="1" smtClean="0">
                <a:latin typeface="Arial" pitchFamily="34" charset="0"/>
                <a:cs typeface="Arial" pitchFamily="34" charset="0"/>
              </a:rPr>
              <a:t>électrosensibles</a:t>
            </a:r>
            <a:r>
              <a:rPr lang="fr-CA" dirty="0" smtClean="0">
                <a:latin typeface="Arial" pitchFamily="34" charset="0"/>
                <a:cs typeface="Arial" pitchFamily="34" charset="0"/>
              </a:rPr>
              <a:t> ». Les participants ont été soumis pendant </a:t>
            </a:r>
            <a:r>
              <a:rPr lang="fr-CA" b="1" dirty="0" smtClean="0">
                <a:latin typeface="Arial" pitchFamily="34" charset="0"/>
                <a:cs typeface="Arial" pitchFamily="34" charset="0"/>
              </a:rPr>
              <a:t>45 minutes</a:t>
            </a:r>
            <a:r>
              <a:rPr lang="fr-CA" dirty="0" smtClean="0">
                <a:latin typeface="Arial" pitchFamily="34" charset="0"/>
                <a:cs typeface="Arial" pitchFamily="34" charset="0"/>
              </a:rPr>
              <a:t>, en laboratoire, à des émissions de radiofréquences de type antennes relais (</a:t>
            </a:r>
            <a:r>
              <a:rPr lang="fr-CA" b="1" dirty="0" smtClean="0">
                <a:latin typeface="Arial" pitchFamily="34" charset="0"/>
                <a:cs typeface="Arial" pitchFamily="34" charset="0"/>
              </a:rPr>
              <a:t>GSM</a:t>
            </a:r>
            <a:r>
              <a:rPr lang="fr-CA" dirty="0" smtClean="0">
                <a:latin typeface="Arial" pitchFamily="34" charset="0"/>
                <a:cs typeface="Arial" pitchFamily="34" charset="0"/>
              </a:rPr>
              <a:t> 900 MHz - </a:t>
            </a:r>
            <a:r>
              <a:rPr lang="fr-CA" b="1" dirty="0" smtClean="0">
                <a:latin typeface="Arial" pitchFamily="34" charset="0"/>
                <a:cs typeface="Arial" pitchFamily="34" charset="0"/>
              </a:rPr>
              <a:t>DCS</a:t>
            </a:r>
            <a:r>
              <a:rPr lang="fr-CA" dirty="0" smtClean="0">
                <a:latin typeface="Arial" pitchFamily="34" charset="0"/>
                <a:cs typeface="Arial" pitchFamily="34" charset="0"/>
              </a:rPr>
              <a:t> 1800 MHz - </a:t>
            </a:r>
            <a:r>
              <a:rPr lang="fr-CA" b="1" dirty="0" smtClean="0">
                <a:latin typeface="Arial" pitchFamily="34" charset="0"/>
                <a:cs typeface="Arial" pitchFamily="34" charset="0"/>
              </a:rPr>
              <a:t>UMTS</a:t>
            </a:r>
            <a:r>
              <a:rPr lang="fr-CA" dirty="0" smtClean="0">
                <a:latin typeface="Arial" pitchFamily="34" charset="0"/>
                <a:cs typeface="Arial" pitchFamily="34" charset="0"/>
              </a:rPr>
              <a:t> 2100 MHz). Le niveau de champ électrique micro-ondes reçu par les sujets était de 0,7 V/m avec des pics au </a:t>
            </a:r>
            <a:r>
              <a:rPr lang="fr-CA" b="1" dirty="0" smtClean="0">
                <a:latin typeface="Arial" pitchFamily="34" charset="0"/>
                <a:cs typeface="Arial" pitchFamily="34" charset="0"/>
              </a:rPr>
              <a:t>maximum de 1 V/m</a:t>
            </a:r>
            <a:r>
              <a:rPr lang="fr-CA" dirty="0" smtClean="0">
                <a:latin typeface="Arial" pitchFamily="34" charset="0"/>
                <a:cs typeface="Arial" pitchFamily="34" charset="0"/>
              </a:rPr>
              <a:t>.</a:t>
            </a:r>
          </a:p>
          <a:p>
            <a:pPr>
              <a:buNone/>
            </a:pPr>
            <a:endParaRPr lang="fr-CA" dirty="0" smtClean="0">
              <a:latin typeface="Arial" pitchFamily="34" charset="0"/>
              <a:cs typeface="Arial" pitchFamily="34" charset="0"/>
            </a:endParaRPr>
          </a:p>
          <a:p>
            <a:r>
              <a:rPr lang="fr-CA" dirty="0" smtClean="0">
                <a:latin typeface="Arial" pitchFamily="34" charset="0"/>
                <a:cs typeface="Arial" pitchFamily="34" charset="0"/>
              </a:rPr>
              <a:t>Des tests spécifiques, visant à rechercher les effets des micro-ondes sur les fonctions cognitives (mémoire, attention visuelle, temps de réaction ...), ont été réalisés. En outre, et afin de préciser les effets subjectifs des radiofréquences, les sujets ont répondu à un questionnaire portant sur des symptômes tels que fatigue, maux de tête, vertige</a:t>
            </a:r>
            <a:r>
              <a:rPr lang="fr-CA" dirty="0" smtClean="0"/>
              <a:t>.</a:t>
            </a:r>
          </a:p>
          <a:p>
            <a:endParaRPr lang="fr-CA" dirty="0" smtClean="0"/>
          </a:p>
          <a:p>
            <a:endParaRPr lang="fr-CA"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Suite </a:t>
            </a:r>
            <a:r>
              <a:rPr lang="en-CA" sz="2800" dirty="0" smtClean="0"/>
              <a:t>GSM (900) DCS (1800) UMTS (2100)</a:t>
            </a:r>
            <a:endParaRPr lang="fr-CA" sz="2800" dirty="0"/>
          </a:p>
        </p:txBody>
      </p:sp>
      <p:sp>
        <p:nvSpPr>
          <p:cNvPr id="3" name="Espace réservé du contenu 2"/>
          <p:cNvSpPr>
            <a:spLocks noGrp="1"/>
          </p:cNvSpPr>
          <p:nvPr>
            <p:ph idx="1"/>
            <p:custDataLst>
              <p:tags r:id="rId2"/>
            </p:custDataLst>
          </p:nvPr>
        </p:nvSpPr>
        <p:spPr/>
        <p:txBody>
          <a:bodyPr>
            <a:normAutofit fontScale="92500" lnSpcReduction="10000"/>
          </a:bodyPr>
          <a:lstStyle/>
          <a:p>
            <a:pPr>
              <a:buNone/>
            </a:pPr>
            <a:r>
              <a:rPr lang="fr-CA" dirty="0" smtClean="0">
                <a:latin typeface="Arial" pitchFamily="34" charset="0"/>
                <a:cs typeface="Arial" pitchFamily="34" charset="0"/>
              </a:rPr>
              <a:t>Principaux résultats rapportés:</a:t>
            </a:r>
          </a:p>
          <a:p>
            <a:r>
              <a:rPr lang="fr-CA" dirty="0" smtClean="0">
                <a:latin typeface="Arial" pitchFamily="34" charset="0"/>
                <a:cs typeface="Arial" pitchFamily="34" charset="0"/>
              </a:rPr>
              <a:t>Diminution globale du « bien-être» sous UMTS. </a:t>
            </a:r>
          </a:p>
          <a:p>
            <a:r>
              <a:rPr lang="fr-CA" dirty="0" smtClean="0">
                <a:latin typeface="Arial" pitchFamily="34" charset="0"/>
                <a:cs typeface="Arial" pitchFamily="34" charset="0"/>
              </a:rPr>
              <a:t>Modification du sentiment « d'hostilité» sous GSM. </a:t>
            </a:r>
          </a:p>
          <a:p>
            <a:r>
              <a:rPr lang="fr-CA" dirty="0" smtClean="0">
                <a:latin typeface="Arial" pitchFamily="34" charset="0"/>
                <a:cs typeface="Arial" pitchFamily="34" charset="0"/>
              </a:rPr>
              <a:t>Modification des temps de réaction sous GSM, UMTS et dans le cas de « double tâche» pour le DCS</a:t>
            </a:r>
          </a:p>
          <a:p>
            <a:r>
              <a:rPr lang="fr-CA" dirty="0" smtClean="0">
                <a:latin typeface="Arial" pitchFamily="34" charset="0"/>
                <a:cs typeface="Arial" pitchFamily="34" charset="0"/>
              </a:rPr>
              <a:t>Modification de la mémorisation sous DCS et UMTS.</a:t>
            </a:r>
          </a:p>
          <a:p>
            <a:r>
              <a:rPr lang="fr-CA" dirty="0" smtClean="0">
                <a:latin typeface="Arial" pitchFamily="34" charset="0"/>
                <a:cs typeface="Arial" pitchFamily="34" charset="0"/>
              </a:rPr>
              <a:t>Modification de l'attention visuelle sous UMTS et de la vigilance sous GSM.</a:t>
            </a:r>
          </a:p>
          <a:p>
            <a:r>
              <a:rPr lang="fr-CA" dirty="0" smtClean="0">
                <a:latin typeface="Arial" pitchFamily="34" charset="0"/>
                <a:cs typeface="Arial" pitchFamily="34" charset="0"/>
              </a:rPr>
              <a:t>Les résultats indiquent également des différences entre le groupe de sujets « </a:t>
            </a:r>
            <a:r>
              <a:rPr lang="fr-CA" dirty="0" err="1" smtClean="0">
                <a:latin typeface="Arial" pitchFamily="34" charset="0"/>
                <a:cs typeface="Arial" pitchFamily="34" charset="0"/>
              </a:rPr>
              <a:t>électrosensibles</a:t>
            </a:r>
            <a:r>
              <a:rPr lang="fr-CA" dirty="0" smtClean="0">
                <a:latin typeface="Arial" pitchFamily="34" charset="0"/>
                <a:cs typeface="Arial" pitchFamily="34" charset="0"/>
              </a:rPr>
              <a:t> » et le groupe de sujets « non-</a:t>
            </a:r>
            <a:r>
              <a:rPr lang="fr-CA" dirty="0" err="1" smtClean="0">
                <a:latin typeface="Arial" pitchFamily="34" charset="0"/>
                <a:cs typeface="Arial" pitchFamily="34" charset="0"/>
              </a:rPr>
              <a:t>électrosensibles</a:t>
            </a:r>
            <a:r>
              <a:rPr lang="fr-CA"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
            </a:r>
            <a:br>
              <a:rPr lang="fr-CA" dirty="0" smtClean="0"/>
            </a:br>
            <a:r>
              <a:rPr lang="fr-CA" dirty="0" smtClean="0"/>
              <a:t>Cégep André-</a:t>
            </a:r>
            <a:r>
              <a:rPr lang="fr-CA" dirty="0" err="1" smtClean="0"/>
              <a:t>Laurendeau</a:t>
            </a:r>
            <a:r>
              <a:rPr lang="fr-CA" dirty="0" smtClean="0"/>
              <a:t> -CSST</a:t>
            </a:r>
            <a:endParaRPr lang="fr-CA" dirty="0"/>
          </a:p>
        </p:txBody>
      </p:sp>
      <p:pic>
        <p:nvPicPr>
          <p:cNvPr id="1026" name="Picture 2"/>
          <p:cNvPicPr>
            <a:picLocks noGrp="1" noChangeAspect="1" noChangeArrowheads="1"/>
          </p:cNvPicPr>
          <p:nvPr>
            <p:ph idx="1"/>
            <p:custDataLst>
              <p:tags r:id="rId2"/>
            </p:custDataLst>
          </p:nvPr>
        </p:nvPicPr>
        <p:blipFill>
          <a:blip r:embed="rId4" cstate="print"/>
          <a:srcRect/>
          <a:stretch>
            <a:fillRect/>
          </a:stretch>
        </p:blipFill>
        <p:spPr bwMode="auto">
          <a:xfrm>
            <a:off x="1484459" y="1935163"/>
            <a:ext cx="6175081"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latin typeface="Arial" pitchFamily="34" charset="0"/>
                <a:cs typeface="Arial" pitchFamily="34" charset="0"/>
              </a:rPr>
              <a:t>Cégep André-</a:t>
            </a:r>
            <a:r>
              <a:rPr lang="fr-CA" dirty="0" err="1" smtClean="0">
                <a:latin typeface="Arial" pitchFamily="34" charset="0"/>
                <a:cs typeface="Arial" pitchFamily="34" charset="0"/>
              </a:rPr>
              <a:t>Laurendeau</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buNone/>
            </a:pPr>
            <a:r>
              <a:rPr lang="fr-CA" dirty="0" smtClean="0">
                <a:latin typeface="Arial" pitchFamily="34" charset="0"/>
                <a:cs typeface="Arial" pitchFamily="34" charset="0"/>
              </a:rPr>
              <a:t>Ici au Québec, en 2000 à </a:t>
            </a:r>
            <a:r>
              <a:rPr lang="fr-CA" dirty="0" err="1" smtClean="0">
                <a:latin typeface="Arial" pitchFamily="34" charset="0"/>
                <a:cs typeface="Arial" pitchFamily="34" charset="0"/>
              </a:rPr>
              <a:t>LaSalle</a:t>
            </a:r>
            <a:r>
              <a:rPr lang="fr-CA" dirty="0" smtClean="0">
                <a:latin typeface="Arial" pitchFamily="34" charset="0"/>
                <a:cs typeface="Arial" pitchFamily="34" charset="0"/>
              </a:rPr>
              <a:t>, le syndic du cégep André-</a:t>
            </a:r>
            <a:r>
              <a:rPr lang="fr-CA" dirty="0" err="1" smtClean="0">
                <a:latin typeface="Arial" pitchFamily="34" charset="0"/>
                <a:cs typeface="Arial" pitchFamily="34" charset="0"/>
              </a:rPr>
              <a:t>Laurendeau</a:t>
            </a:r>
            <a:r>
              <a:rPr lang="fr-CA" dirty="0" smtClean="0">
                <a:latin typeface="Arial" pitchFamily="34" charset="0"/>
                <a:cs typeface="Arial" pitchFamily="34" charset="0"/>
              </a:rPr>
              <a:t> a commandé une étude pour déterminer la source du nombre accru de tumeurs et cancers (24 cas) de la thyroïde, particulièrement chez les employés de soutien (2,15 fois plus élevé comparativement à la même population d’autres cégeps). Le toit du cégep abritait 22 antennes relais de téléphonie cellulaire. En 2006, l’administration du cégep a décidé de ne pas renouveler son bail et Bell Mobilité a déménagé son parc d’antennes sur le toit de l’Institut universitaire en santé mentale Douglas… </a:t>
            </a:r>
          </a:p>
          <a:p>
            <a:pPr>
              <a:buNone/>
            </a:pPr>
            <a:endParaRPr lang="fr-CA"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467544" y="1484784"/>
            <a:ext cx="8305800" cy="1143000"/>
          </a:xfrm>
          <a:solidFill>
            <a:schemeClr val="bg2"/>
          </a:solidFill>
        </p:spPr>
        <p:txBody>
          <a:bodyPr/>
          <a:lstStyle/>
          <a:p>
            <a:r>
              <a:rPr lang="en-CA" dirty="0" err="1" smtClean="0"/>
              <a:t>Électrosensibilité</a:t>
            </a:r>
            <a:endParaRPr lang="fr-CA" dirty="0"/>
          </a:p>
        </p:txBody>
      </p:sp>
      <p:sp>
        <p:nvSpPr>
          <p:cNvPr id="5" name="Espace réservé du texte 4"/>
          <p:cNvSpPr>
            <a:spLocks noGrp="1"/>
          </p:cNvSpPr>
          <p:nvPr>
            <p:ph type="body" idx="4294967295"/>
            <p:custDataLst>
              <p:tags r:id="rId2"/>
            </p:custDataLst>
          </p:nvPr>
        </p:nvSpPr>
        <p:spPr>
          <a:xfrm>
            <a:off x="467544" y="2636912"/>
            <a:ext cx="8280920" cy="1509713"/>
          </a:xfrm>
          <a:solidFill>
            <a:schemeClr val="bg2">
              <a:lumMod val="90000"/>
            </a:schemeClr>
          </a:solidFill>
        </p:spPr>
        <p:txBody>
          <a:bodyPr/>
          <a:lstStyle/>
          <a:p>
            <a:pPr algn="r"/>
            <a:r>
              <a:rPr lang="en-CA" dirty="0" smtClean="0">
                <a:solidFill>
                  <a:schemeClr val="bg2">
                    <a:lumMod val="25000"/>
                  </a:schemeClr>
                </a:solidFill>
                <a:latin typeface="Arial" pitchFamily="34" charset="0"/>
                <a:cs typeface="Arial" pitchFamily="34" charset="0"/>
              </a:rPr>
              <a:t>3-10% de la population, possible 35%</a:t>
            </a:r>
          </a:p>
          <a:p>
            <a:pPr algn="r"/>
            <a:r>
              <a:rPr lang="en-CA" dirty="0" smtClean="0">
                <a:solidFill>
                  <a:schemeClr val="bg2">
                    <a:lumMod val="25000"/>
                  </a:schemeClr>
                </a:solidFill>
                <a:latin typeface="Arial" pitchFamily="34" charset="0"/>
                <a:cs typeface="Arial" pitchFamily="34" charset="0"/>
              </a:rPr>
              <a:t>50% en 2017 (</a:t>
            </a:r>
            <a:r>
              <a:rPr lang="en-CA" dirty="0" err="1" smtClean="0">
                <a:solidFill>
                  <a:schemeClr val="bg2">
                    <a:lumMod val="25000"/>
                  </a:schemeClr>
                </a:solidFill>
                <a:latin typeface="Arial" pitchFamily="34" charset="0"/>
                <a:cs typeface="Arial" pitchFamily="34" charset="0"/>
              </a:rPr>
              <a:t>Hallberg</a:t>
            </a:r>
            <a:r>
              <a:rPr lang="en-CA" dirty="0" smtClean="0">
                <a:solidFill>
                  <a:schemeClr val="bg2">
                    <a:lumMod val="25000"/>
                  </a:schemeClr>
                </a:solidFill>
                <a:latin typeface="Arial" pitchFamily="34" charset="0"/>
                <a:cs typeface="Arial" pitchFamily="34" charset="0"/>
              </a:rPr>
              <a:t> et </a:t>
            </a:r>
            <a:r>
              <a:rPr lang="en-CA" dirty="0" err="1" smtClean="0">
                <a:solidFill>
                  <a:schemeClr val="bg2">
                    <a:lumMod val="25000"/>
                  </a:schemeClr>
                </a:solidFill>
                <a:latin typeface="Arial" pitchFamily="34" charset="0"/>
                <a:cs typeface="Arial" pitchFamily="34" charset="0"/>
              </a:rPr>
              <a:t>Oberfeld</a:t>
            </a:r>
            <a:r>
              <a:rPr lang="en-CA" dirty="0" smtClean="0">
                <a:solidFill>
                  <a:schemeClr val="bg2">
                    <a:lumMod val="25000"/>
                  </a:schemeClr>
                </a:solidFill>
                <a:latin typeface="Arial" pitchFamily="34" charset="0"/>
                <a:cs typeface="Arial" pitchFamily="34" charset="0"/>
              </a:rPr>
              <a:t>, 2006)</a:t>
            </a:r>
          </a:p>
          <a:p>
            <a:pPr algn="r">
              <a:buNone/>
            </a:pPr>
            <a:r>
              <a:rPr lang="en-US" u="sng" dirty="0" smtClean="0">
                <a:solidFill>
                  <a:schemeClr val="bg2">
                    <a:lumMod val="25000"/>
                  </a:schemeClr>
                </a:solidFill>
                <a:hlinkClick r:id="rId4"/>
              </a:rPr>
              <a:t> </a:t>
            </a:r>
            <a:endParaRPr lang="fr-CA" dirty="0">
              <a:solidFill>
                <a:schemeClr val="bg2">
                  <a:lumMod val="2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EHS 2017.pn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eart beat.jpg"/>
          <p:cNvPicPr>
            <a:picLocks noChangeAspect="1"/>
          </p:cNvPicPr>
          <p:nvPr>
            <p:custDataLst>
              <p:tags r:id="rId1"/>
            </p:custDataLst>
          </p:nvPr>
        </p:nvPicPr>
        <p:blipFill>
          <a:blip r:embed="rId3" cstate="print"/>
          <a:stretch>
            <a:fillRect/>
          </a:stretch>
        </p:blipFill>
        <p:spPr>
          <a:xfrm>
            <a:off x="0" y="12186"/>
            <a:ext cx="9144000" cy="6845814"/>
          </a:xfrm>
          <a:prstGeom prst="rect">
            <a:avLst/>
          </a:prstGeom>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Électrosensibilité</a:t>
            </a:r>
            <a:r>
              <a:rPr lang="en-CA" dirty="0" smtClean="0"/>
              <a:t> -EHS</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buNone/>
            </a:pPr>
            <a:r>
              <a:rPr lang="fr-FR" dirty="0" smtClean="0">
                <a:latin typeface="Arial" pitchFamily="34" charset="0"/>
                <a:cs typeface="Arial" pitchFamily="34" charset="0"/>
              </a:rPr>
              <a:t>La </a:t>
            </a:r>
            <a:r>
              <a:rPr lang="fr-FR" b="1" dirty="0" smtClean="0">
                <a:latin typeface="Arial" pitchFamily="34" charset="0"/>
                <a:cs typeface="Arial" pitchFamily="34" charset="0"/>
              </a:rPr>
              <a:t>sensibilité électromagnétique</a:t>
            </a:r>
            <a:r>
              <a:rPr lang="fr-FR" dirty="0" smtClean="0">
                <a:latin typeface="Arial" pitchFamily="34" charset="0"/>
                <a:cs typeface="Arial" pitchFamily="34" charset="0"/>
              </a:rPr>
              <a:t> (ou </a:t>
            </a:r>
            <a:r>
              <a:rPr lang="fr-FR" b="1" dirty="0" smtClean="0">
                <a:latin typeface="Arial" pitchFamily="34" charset="0"/>
                <a:cs typeface="Arial" pitchFamily="34" charset="0"/>
              </a:rPr>
              <a:t>électro-sensibilité</a:t>
            </a:r>
            <a:r>
              <a:rPr lang="fr-FR" dirty="0" smtClean="0">
                <a:latin typeface="Arial" pitchFamily="34" charset="0"/>
                <a:cs typeface="Arial" pitchFamily="34" charset="0"/>
              </a:rPr>
              <a:t>, ou </a:t>
            </a:r>
            <a:r>
              <a:rPr lang="fr-FR" b="1" dirty="0" smtClean="0">
                <a:latin typeface="Arial" pitchFamily="34" charset="0"/>
                <a:cs typeface="Arial" pitchFamily="34" charset="0"/>
              </a:rPr>
              <a:t>électro-hypersensibilité</a:t>
            </a:r>
            <a:r>
              <a:rPr lang="fr-FR" dirty="0" smtClean="0">
                <a:latin typeface="Arial" pitchFamily="34" charset="0"/>
                <a:cs typeface="Arial" pitchFamily="34" charset="0"/>
              </a:rPr>
              <a:t> ou </a:t>
            </a:r>
            <a:r>
              <a:rPr lang="fr-FR" b="1" dirty="0" smtClean="0">
                <a:latin typeface="Arial" pitchFamily="34" charset="0"/>
                <a:cs typeface="Arial" pitchFamily="34" charset="0"/>
              </a:rPr>
              <a:t>HSEM</a:t>
            </a:r>
            <a:r>
              <a:rPr lang="fr-FR" dirty="0" smtClean="0">
                <a:latin typeface="Arial" pitchFamily="34" charset="0"/>
                <a:cs typeface="Arial" pitchFamily="34" charset="0"/>
              </a:rPr>
              <a:t> ou </a:t>
            </a:r>
            <a:r>
              <a:rPr lang="fr-FR" b="1" dirty="0" smtClean="0">
                <a:latin typeface="Arial" pitchFamily="34" charset="0"/>
                <a:cs typeface="Arial" pitchFamily="34" charset="0"/>
              </a:rPr>
              <a:t>EHS</a:t>
            </a:r>
            <a:r>
              <a:rPr lang="fr-FR" dirty="0" smtClean="0">
                <a:latin typeface="Arial" pitchFamily="34" charset="0"/>
                <a:cs typeface="Arial" pitchFamily="34" charset="0"/>
              </a:rPr>
              <a:t> ou </a:t>
            </a:r>
            <a:r>
              <a:rPr lang="fr-FR" b="1" dirty="0" smtClean="0">
                <a:latin typeface="Arial" pitchFamily="34" charset="0"/>
                <a:cs typeface="Arial" pitchFamily="34" charset="0"/>
              </a:rPr>
              <a:t>Syndrome EHS</a:t>
            </a:r>
            <a:r>
              <a:rPr lang="fr-FR" dirty="0" smtClean="0">
                <a:latin typeface="Arial" pitchFamily="34" charset="0"/>
                <a:cs typeface="Arial" pitchFamily="34" charset="0"/>
              </a:rPr>
              <a:t> ou </a:t>
            </a:r>
            <a:r>
              <a:rPr lang="fr-FR" b="1" dirty="0" smtClean="0">
                <a:latin typeface="Arial" pitchFamily="34" charset="0"/>
                <a:cs typeface="Arial" pitchFamily="34" charset="0"/>
              </a:rPr>
              <a:t>Syndrome d'intolérance aux champs </a:t>
            </a:r>
            <a:r>
              <a:rPr lang="fr-FR" b="1" dirty="0" err="1" smtClean="0">
                <a:latin typeface="Arial" pitchFamily="34" charset="0"/>
                <a:cs typeface="Arial" pitchFamily="34" charset="0"/>
              </a:rPr>
              <a:t>électro-magnétique</a:t>
            </a:r>
            <a:r>
              <a:rPr lang="fr-FR" dirty="0" smtClean="0">
                <a:latin typeface="Arial" pitchFamily="34" charset="0"/>
                <a:cs typeface="Arial" pitchFamily="34" charset="0"/>
              </a:rPr>
              <a:t> ou </a:t>
            </a:r>
            <a:r>
              <a:rPr lang="fr-FR" b="1" dirty="0" smtClean="0">
                <a:latin typeface="Arial" pitchFamily="34" charset="0"/>
                <a:cs typeface="Arial" pitchFamily="34" charset="0"/>
              </a:rPr>
              <a:t>SICEM</a:t>
            </a:r>
            <a:r>
              <a:rPr lang="fr-FR" dirty="0" smtClean="0">
                <a:latin typeface="Arial" pitchFamily="34" charset="0"/>
                <a:cs typeface="Arial" pitchFamily="34" charset="0"/>
              </a:rPr>
              <a:t>) </a:t>
            </a:r>
            <a:r>
              <a:rPr lang="fr-CA" dirty="0" smtClean="0">
                <a:latin typeface="Arial" pitchFamily="34" charset="0"/>
                <a:cs typeface="Arial" pitchFamily="34" charset="0"/>
              </a:rPr>
              <a:t>est une réaction extrême à de faibles niveaux d’exposition aux champs électriques et magnétiques d’extrêmement basses fréquences (50-60 Hertz) émis par les câbles et les appareils électriques ainsi qu’aux radiofréquences (10 </a:t>
            </a:r>
            <a:r>
              <a:rPr lang="fr-CA" dirty="0" err="1" smtClean="0">
                <a:latin typeface="Arial" pitchFamily="34" charset="0"/>
                <a:cs typeface="Arial" pitchFamily="34" charset="0"/>
              </a:rPr>
              <a:t>megaHertz</a:t>
            </a:r>
            <a:r>
              <a:rPr lang="fr-CA" dirty="0" smtClean="0">
                <a:latin typeface="Arial" pitchFamily="34" charset="0"/>
                <a:cs typeface="Arial" pitchFamily="34" charset="0"/>
              </a:rPr>
              <a:t> à 300 </a:t>
            </a:r>
            <a:r>
              <a:rPr lang="fr-CA" dirty="0" err="1" smtClean="0">
                <a:latin typeface="Arial" pitchFamily="34" charset="0"/>
                <a:cs typeface="Arial" pitchFamily="34" charset="0"/>
              </a:rPr>
              <a:t>gigaHertz</a:t>
            </a:r>
            <a:r>
              <a:rPr lang="fr-CA" dirty="0" smtClean="0">
                <a:latin typeface="Arial" pitchFamily="34" charset="0"/>
                <a:cs typeface="Arial" pitchFamily="34" charset="0"/>
              </a:rPr>
              <a:t> incluant les micro-ondes/hyperfréquences) des appareils sans fil et leurs antennes.</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Syndrome </a:t>
            </a:r>
            <a:r>
              <a:rPr lang="en-CA" dirty="0" err="1" smtClean="0"/>
              <a:t>d’intolérance</a:t>
            </a:r>
            <a:r>
              <a:rPr lang="en-CA" dirty="0" smtClean="0"/>
              <a:t> CEM</a:t>
            </a:r>
            <a:endParaRPr lang="fr-CA" dirty="0"/>
          </a:p>
        </p:txBody>
      </p:sp>
      <p:sp>
        <p:nvSpPr>
          <p:cNvPr id="6" name="Espace réservé du contenu 5"/>
          <p:cNvSpPr>
            <a:spLocks noGrp="1"/>
          </p:cNvSpPr>
          <p:nvPr>
            <p:ph idx="1"/>
            <p:custDataLst>
              <p:tags r:id="rId2"/>
            </p:custDataLst>
          </p:nvPr>
        </p:nvSpPr>
        <p:spPr/>
        <p:txBody>
          <a:bodyPr/>
          <a:lstStyle/>
          <a:p>
            <a:pPr algn="ctr">
              <a:buNone/>
            </a:pPr>
            <a:r>
              <a:rPr lang="fr-CA" dirty="0" smtClean="0">
                <a:latin typeface="Arial" pitchFamily="34" charset="0"/>
                <a:cs typeface="Arial" pitchFamily="34" charset="0"/>
              </a:rPr>
              <a:t>Trois entités à distinguer, trois questions à se poser :</a:t>
            </a:r>
          </a:p>
          <a:p>
            <a:pPr marL="514350" indent="-514350">
              <a:buAutoNum type="arabicPeriod"/>
            </a:pPr>
            <a:r>
              <a:rPr lang="fr-CA" b="1" dirty="0" smtClean="0">
                <a:latin typeface="Arial" pitchFamily="34" charset="0"/>
                <a:cs typeface="Arial" pitchFamily="34" charset="0"/>
              </a:rPr>
              <a:t>L’Intolérance </a:t>
            </a:r>
            <a:r>
              <a:rPr lang="fr-CA" dirty="0" smtClean="0">
                <a:latin typeface="Arial" pitchFamily="34" charset="0"/>
                <a:cs typeface="Arial" pitchFamily="34" charset="0"/>
              </a:rPr>
              <a:t>: Quels sont les symptômes ? Description </a:t>
            </a:r>
            <a:r>
              <a:rPr lang="fr-CA" dirty="0" err="1" smtClean="0">
                <a:latin typeface="Arial" pitchFamily="34" charset="0"/>
                <a:cs typeface="Arial" pitchFamily="34" charset="0"/>
              </a:rPr>
              <a:t>clinicobiologique</a:t>
            </a:r>
            <a:r>
              <a:rPr lang="fr-CA" dirty="0" smtClean="0">
                <a:latin typeface="Arial" pitchFamily="34" charset="0"/>
                <a:cs typeface="Arial" pitchFamily="34" charset="0"/>
              </a:rPr>
              <a:t> de l’affection.</a:t>
            </a:r>
          </a:p>
          <a:p>
            <a:pPr marL="514350" indent="-514350">
              <a:buAutoNum type="arabicPeriod"/>
            </a:pPr>
            <a:r>
              <a:rPr lang="fr-CA" b="1" dirty="0" smtClean="0">
                <a:latin typeface="Arial" pitchFamily="34" charset="0"/>
                <a:cs typeface="Arial" pitchFamily="34" charset="0"/>
              </a:rPr>
              <a:t>La susceptibilité :</a:t>
            </a:r>
            <a:r>
              <a:rPr lang="fr-CA" dirty="0" smtClean="0">
                <a:latin typeface="Arial" pitchFamily="34" charset="0"/>
                <a:cs typeface="Arial" pitchFamily="34" charset="0"/>
              </a:rPr>
              <a:t> Pourquoi certains sujets sont intolérants et d’autres pas ?</a:t>
            </a:r>
          </a:p>
          <a:p>
            <a:pPr marL="514350" indent="-514350">
              <a:buAutoNum type="arabicPeriod"/>
            </a:pPr>
            <a:r>
              <a:rPr lang="fr-CA" b="1" dirty="0" smtClean="0">
                <a:latin typeface="Arial" pitchFamily="34" charset="0"/>
                <a:cs typeface="Arial" pitchFamily="34" charset="0"/>
              </a:rPr>
              <a:t>L’hypersensibilité : </a:t>
            </a:r>
            <a:r>
              <a:rPr lang="fr-CA" dirty="0" smtClean="0">
                <a:latin typeface="Arial" pitchFamily="34" charset="0"/>
                <a:cs typeface="Arial" pitchFamily="34" charset="0"/>
              </a:rPr>
              <a:t>Pourquoi les malades intolérants deviennent au fil du temps de plus en plus sensibles aux champs électromagnétiques ?</a:t>
            </a:r>
          </a:p>
          <a:p>
            <a:endParaRPr lang="fr-CA"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hypersens declancheur.jpg"/>
          <p:cNvPicPr>
            <a:picLocks noChangeAspect="1"/>
          </p:cNvPicPr>
          <p:nvPr>
            <p:custDataLst>
              <p:tags r:id="rId1"/>
            </p:custDataLst>
          </p:nvPr>
        </p:nvPicPr>
        <p:blipFill>
          <a:blip r:embed="rId3" cstate="print"/>
          <a:stretch>
            <a:fillRect/>
          </a:stretch>
        </p:blipFill>
        <p:spPr>
          <a:xfrm>
            <a:off x="0" y="10338"/>
            <a:ext cx="9144000" cy="6659022"/>
          </a:xfrm>
          <a:prstGeom prst="rect">
            <a:avLst/>
          </a:prstGeom>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etox.jpg"/>
          <p:cNvPicPr>
            <a:picLocks noChangeAspect="1"/>
          </p:cNvPicPr>
          <p:nvPr>
            <p:custDataLst>
              <p:tags r:id="rId1"/>
            </p:custDataLst>
          </p:nvPr>
        </p:nvPicPr>
        <p:blipFill>
          <a:blip r:embed="rId3" cstate="print"/>
          <a:stretch>
            <a:fillRect/>
          </a:stretch>
        </p:blipFill>
        <p:spPr>
          <a:xfrm>
            <a:off x="-38509" y="0"/>
            <a:ext cx="9182509" cy="6858000"/>
          </a:xfrm>
          <a:prstGeom prst="rect">
            <a:avLst/>
          </a:prstGeom>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Symptômes</a:t>
            </a:r>
            <a:r>
              <a:rPr lang="en-CA" dirty="0" smtClean="0"/>
              <a:t> </a:t>
            </a:r>
            <a:r>
              <a:rPr lang="en-CA" dirty="0" err="1" smtClean="0"/>
              <a:t>d’hypersensibilité</a:t>
            </a:r>
            <a:endParaRPr lang="fr-CA" dirty="0"/>
          </a:p>
        </p:txBody>
      </p:sp>
      <p:sp>
        <p:nvSpPr>
          <p:cNvPr id="3" name="Espace réservé du contenu 2"/>
          <p:cNvSpPr>
            <a:spLocks noGrp="1"/>
          </p:cNvSpPr>
          <p:nvPr>
            <p:ph sz="half" idx="1"/>
            <p:custDataLst>
              <p:tags r:id="rId2"/>
            </p:custDataLst>
          </p:nvPr>
        </p:nvSpPr>
        <p:spPr/>
        <p:txBody>
          <a:bodyPr>
            <a:normAutofit/>
          </a:bodyPr>
          <a:lstStyle/>
          <a:p>
            <a:r>
              <a:rPr lang="fr-CA" dirty="0" smtClean="0">
                <a:latin typeface="Arial" pitchFamily="34" charset="0"/>
                <a:cs typeface="Arial" pitchFamily="34" charset="0"/>
              </a:rPr>
              <a:t>acouphènes,</a:t>
            </a:r>
          </a:p>
          <a:p>
            <a:r>
              <a:rPr lang="fr-CA" dirty="0" smtClean="0">
                <a:latin typeface="Arial" pitchFamily="34" charset="0"/>
                <a:cs typeface="Arial" pitchFamily="34" charset="0"/>
              </a:rPr>
              <a:t>anxiété,</a:t>
            </a:r>
          </a:p>
          <a:p>
            <a:r>
              <a:rPr lang="fr-CA" dirty="0" smtClean="0">
                <a:latin typeface="Arial" pitchFamily="34" charset="0"/>
                <a:cs typeface="Arial" pitchFamily="34" charset="0"/>
              </a:rPr>
              <a:t>dépression,</a:t>
            </a:r>
          </a:p>
          <a:p>
            <a:r>
              <a:rPr lang="en-CA" dirty="0" err="1" smtClean="0">
                <a:latin typeface="Arial" pitchFamily="34" charset="0"/>
                <a:cs typeface="Arial" pitchFamily="34" charset="0"/>
              </a:rPr>
              <a:t>énurésie</a:t>
            </a:r>
            <a:r>
              <a:rPr lang="en-CA" dirty="0" smtClean="0">
                <a:latin typeface="Arial" pitchFamily="34" charset="0"/>
                <a:cs typeface="Arial" pitchFamily="34" charset="0"/>
              </a:rPr>
              <a:t>,</a:t>
            </a:r>
            <a:endParaRPr lang="fr-CA" dirty="0" smtClean="0">
              <a:latin typeface="Arial" pitchFamily="34" charset="0"/>
              <a:cs typeface="Arial" pitchFamily="34" charset="0"/>
            </a:endParaRPr>
          </a:p>
          <a:p>
            <a:r>
              <a:rPr lang="fr-CA" dirty="0" smtClean="0">
                <a:latin typeface="Arial" pitchFamily="34" charset="0"/>
                <a:cs typeface="Arial" pitchFamily="34" charset="0"/>
              </a:rPr>
              <a:t>étourdissements, </a:t>
            </a:r>
          </a:p>
          <a:p>
            <a:r>
              <a:rPr lang="fr-CA" dirty="0" smtClean="0">
                <a:latin typeface="Arial" pitchFamily="34" charset="0"/>
                <a:cs typeface="Arial" pitchFamily="34" charset="0"/>
              </a:rPr>
              <a:t>fatigue </a:t>
            </a:r>
            <a:r>
              <a:rPr lang="fr-CA" dirty="0">
                <a:latin typeface="Arial" pitchFamily="34" charset="0"/>
                <a:cs typeface="Arial" pitchFamily="34" charset="0"/>
              </a:rPr>
              <a:t>généralisée, </a:t>
            </a:r>
            <a:endParaRPr lang="fr-CA" dirty="0" smtClean="0">
              <a:latin typeface="Arial" pitchFamily="34" charset="0"/>
              <a:cs typeface="Arial" pitchFamily="34" charset="0"/>
            </a:endParaRPr>
          </a:p>
          <a:p>
            <a:r>
              <a:rPr lang="fr-CA" dirty="0" smtClean="0">
                <a:latin typeface="Arial" pitchFamily="34" charset="0"/>
                <a:cs typeface="Arial" pitchFamily="34" charset="0"/>
              </a:rPr>
              <a:t>migraines, </a:t>
            </a:r>
          </a:p>
          <a:p>
            <a:r>
              <a:rPr lang="fr-CA" dirty="0" smtClean="0">
                <a:latin typeface="Arial" pitchFamily="34" charset="0"/>
                <a:cs typeface="Arial" pitchFamily="34" charset="0"/>
              </a:rPr>
              <a:t>nausées,</a:t>
            </a:r>
          </a:p>
          <a:p>
            <a:endParaRPr lang="fr-CA" b="1" dirty="0" smtClean="0"/>
          </a:p>
        </p:txBody>
      </p:sp>
      <p:sp>
        <p:nvSpPr>
          <p:cNvPr id="4" name="Espace réservé du contenu 3"/>
          <p:cNvSpPr>
            <a:spLocks noGrp="1"/>
          </p:cNvSpPr>
          <p:nvPr>
            <p:ph sz="half" idx="2"/>
            <p:custDataLst>
              <p:tags r:id="rId3"/>
            </p:custDataLst>
          </p:nvPr>
        </p:nvSpPr>
        <p:spPr/>
        <p:txBody>
          <a:bodyPr>
            <a:normAutofit/>
          </a:bodyPr>
          <a:lstStyle/>
          <a:p>
            <a:r>
              <a:rPr lang="fr-CA" dirty="0" smtClean="0">
                <a:latin typeface="Arial" pitchFamily="34" charset="0"/>
                <a:cs typeface="Arial" pitchFamily="34" charset="0"/>
              </a:rPr>
              <a:t>palpitations cardiaques,</a:t>
            </a:r>
          </a:p>
          <a:p>
            <a:r>
              <a:rPr lang="fr-CA" dirty="0" smtClean="0">
                <a:latin typeface="Arial" pitchFamily="34" charset="0"/>
                <a:cs typeface="Arial" pitchFamily="34" charset="0"/>
              </a:rPr>
              <a:t>perte d’audition,</a:t>
            </a:r>
          </a:p>
          <a:p>
            <a:r>
              <a:rPr lang="fr-CA" dirty="0" smtClean="0">
                <a:latin typeface="Arial" pitchFamily="34" charset="0"/>
                <a:cs typeface="Arial" pitchFamily="34" charset="0"/>
              </a:rPr>
              <a:t>troubles de concentration et de mémoire, </a:t>
            </a:r>
          </a:p>
          <a:p>
            <a:r>
              <a:rPr lang="fr-CA" dirty="0" smtClean="0">
                <a:latin typeface="Arial" pitchFamily="34" charset="0"/>
                <a:cs typeface="Arial" pitchFamily="34" charset="0"/>
              </a:rPr>
              <a:t>troubles du sommeil et de l’appétit, </a:t>
            </a:r>
          </a:p>
          <a:p>
            <a:r>
              <a:rPr lang="fr-CA" dirty="0" smtClean="0">
                <a:latin typeface="Arial" pitchFamily="34" charset="0"/>
                <a:cs typeface="Arial" pitchFamily="34" charset="0"/>
              </a:rPr>
              <a:t>saignements de nez,</a:t>
            </a:r>
          </a:p>
          <a:p>
            <a:r>
              <a:rPr lang="en-CA" dirty="0" err="1" smtClean="0">
                <a:latin typeface="Arial" pitchFamily="34" charset="0"/>
                <a:cs typeface="Arial" pitchFamily="34" charset="0"/>
              </a:rPr>
              <a:t>sinusites</a:t>
            </a:r>
            <a:r>
              <a:rPr lang="en-CA" dirty="0" smtClean="0">
                <a:latin typeface="Arial" pitchFamily="34" charset="0"/>
                <a:cs typeface="Arial" pitchFamily="34" charset="0"/>
              </a:rPr>
              <a:t>...etc.</a:t>
            </a:r>
            <a:endParaRPr lang="fr-CA"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CA" b="1" dirty="0" err="1" smtClean="0"/>
              <a:t>Certains</a:t>
            </a:r>
            <a:r>
              <a:rPr lang="en-CA" b="1" dirty="0" smtClean="0"/>
              <a:t> </a:t>
            </a:r>
            <a:r>
              <a:rPr lang="en-CA" b="1" dirty="0" err="1" smtClean="0"/>
              <a:t>symptômes</a:t>
            </a:r>
            <a:r>
              <a:rPr lang="en-CA" b="1" dirty="0" smtClean="0"/>
              <a:t> EHS</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endParaRPr lang="fr-CA" dirty="0" smtClean="0"/>
          </a:p>
          <a:p>
            <a:r>
              <a:rPr lang="fr-FR" sz="2800" b="1" dirty="0" smtClean="0">
                <a:latin typeface="Arial" pitchFamily="34" charset="0"/>
                <a:cs typeface="Arial" pitchFamily="34" charset="0"/>
              </a:rPr>
              <a:t>Neurologiques</a:t>
            </a:r>
            <a:r>
              <a:rPr lang="fr-FR" sz="2800" dirty="0" smtClean="0">
                <a:latin typeface="Arial" pitchFamily="34" charset="0"/>
                <a:cs typeface="Arial" pitchFamily="34" charset="0"/>
              </a:rPr>
              <a:t> : migraines, vertiges, nausées, faiblesse, tremblements, spasmes musculaires, engourdissements, picotements, altération des réflexes, des muscles et des articulations, de la jambe/pied, douleurs articulaires, symptômes similaires à la grippe, fièvre. Les réactions plus graves peuvent inclure des convulsions, la paralysie, la psychose et une attaque cérébrale.</a:t>
            </a:r>
            <a:endParaRPr lang="fr-CA" sz="2800" dirty="0" smtClean="0">
              <a:latin typeface="Arial" pitchFamily="34" charset="0"/>
              <a:cs typeface="Arial" pitchFamily="34" charset="0"/>
            </a:endParaRPr>
          </a:p>
          <a:p>
            <a:r>
              <a:rPr lang="fr-FR" sz="2800" b="1" dirty="0" smtClean="0">
                <a:latin typeface="Arial" pitchFamily="34" charset="0"/>
                <a:cs typeface="Arial" pitchFamily="34" charset="0"/>
              </a:rPr>
              <a:t>Cardiaque :</a:t>
            </a:r>
            <a:r>
              <a:rPr lang="fr-FR" sz="2800" dirty="0" smtClean="0">
                <a:latin typeface="Arial" pitchFamily="34" charset="0"/>
                <a:cs typeface="Arial" pitchFamily="34" charset="0"/>
              </a:rPr>
              <a:t> palpitations, arythmie, pression artérielle basse ou élevée, rythme cardiaque rapide ou lent, l’essoufflement.</a:t>
            </a:r>
            <a:endParaRPr lang="fr-CA" sz="2800" dirty="0" smtClean="0">
              <a:latin typeface="Arial" pitchFamily="34" charset="0"/>
              <a:cs typeface="Arial" pitchFamily="34" charset="0"/>
            </a:endParaRPr>
          </a:p>
          <a:p>
            <a:r>
              <a:rPr lang="fr-FR" sz="2800" b="1" dirty="0" smtClean="0">
                <a:latin typeface="Arial" pitchFamily="34" charset="0"/>
                <a:cs typeface="Arial" pitchFamily="34" charset="0"/>
              </a:rPr>
              <a:t>Respiratoire :</a:t>
            </a:r>
            <a:r>
              <a:rPr lang="fr-FR" sz="2800" dirty="0" smtClean="0">
                <a:latin typeface="Arial" pitchFamily="34" charset="0"/>
                <a:cs typeface="Arial" pitchFamily="34" charset="0"/>
              </a:rPr>
              <a:t> sinusite, bronchite, pneumonie, asthme.</a:t>
            </a:r>
            <a:br>
              <a:rPr lang="fr-FR" sz="2800" dirty="0" smtClean="0">
                <a:latin typeface="Arial" pitchFamily="34" charset="0"/>
                <a:cs typeface="Arial" pitchFamily="34" charset="0"/>
              </a:rPr>
            </a:br>
            <a:r>
              <a:rPr lang="fr-FR" sz="2800" b="1" dirty="0" smtClean="0">
                <a:latin typeface="Arial" pitchFamily="34" charset="0"/>
                <a:cs typeface="Arial" pitchFamily="34" charset="0"/>
              </a:rPr>
              <a:t>Dermatologiques</a:t>
            </a:r>
            <a:r>
              <a:rPr lang="fr-FR" sz="2800" dirty="0" smtClean="0">
                <a:latin typeface="Arial" pitchFamily="34" charset="0"/>
                <a:cs typeface="Arial" pitchFamily="34" charset="0"/>
              </a:rPr>
              <a:t> : démangeaisons, sensation de brûlure, rougeur du visage.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Symptômes</a:t>
            </a:r>
            <a:r>
              <a:rPr lang="en-CA" dirty="0" smtClean="0"/>
              <a:t> - suite</a:t>
            </a:r>
            <a:endParaRPr lang="fr-CA" dirty="0"/>
          </a:p>
        </p:txBody>
      </p:sp>
      <p:sp>
        <p:nvSpPr>
          <p:cNvPr id="3" name="Espace réservé du contenu 2"/>
          <p:cNvSpPr>
            <a:spLocks noGrp="1"/>
          </p:cNvSpPr>
          <p:nvPr>
            <p:ph idx="1"/>
            <p:custDataLst>
              <p:tags r:id="rId2"/>
            </p:custDataLst>
          </p:nvPr>
        </p:nvSpPr>
        <p:spPr/>
        <p:txBody>
          <a:bodyPr>
            <a:normAutofit fontScale="77500" lnSpcReduction="20000"/>
          </a:bodyPr>
          <a:lstStyle/>
          <a:p>
            <a:endParaRPr lang="fr-CA" dirty="0" smtClean="0"/>
          </a:p>
          <a:p>
            <a:r>
              <a:rPr lang="fr-FR" sz="2800" b="1" dirty="0" smtClean="0">
                <a:latin typeface="Arial" pitchFamily="34" charset="0"/>
                <a:cs typeface="Arial" pitchFamily="34" charset="0"/>
              </a:rPr>
              <a:t>Ophtalmologie</a:t>
            </a:r>
            <a:r>
              <a:rPr lang="fr-FR" sz="2800" dirty="0" smtClean="0">
                <a:latin typeface="Arial" pitchFamily="34" charset="0"/>
                <a:cs typeface="Arial" pitchFamily="34" charset="0"/>
              </a:rPr>
              <a:t> : pression dans/derrière les yeux, vision détériorée, flotteurs, cataractes.</a:t>
            </a:r>
            <a:br>
              <a:rPr lang="fr-FR" sz="2800" dirty="0" smtClean="0">
                <a:latin typeface="Arial" pitchFamily="34" charset="0"/>
                <a:cs typeface="Arial" pitchFamily="34" charset="0"/>
              </a:rPr>
            </a:br>
            <a:r>
              <a:rPr lang="fr-FR" sz="2800" b="1" dirty="0" smtClean="0">
                <a:latin typeface="Arial" pitchFamily="34" charset="0"/>
                <a:cs typeface="Arial" pitchFamily="34" charset="0"/>
              </a:rPr>
              <a:t>Autres</a:t>
            </a:r>
            <a:r>
              <a:rPr lang="fr-FR" sz="2800" dirty="0" smtClean="0">
                <a:latin typeface="Arial" pitchFamily="34" charset="0"/>
                <a:cs typeface="Arial" pitchFamily="34" charset="0"/>
              </a:rPr>
              <a:t> : problèmes digestifs, douleurs abdominales, gonflement de la thyroïde, des testicules/douleur de l’ovaire; sécheresse (des lèvres, de la langue, de la bouche, les yeux), grande soif, déshydratation, saignements de nez, saignements internes; métabolisme des sucres modifiés; anomalies immunitaires; redistribution des métaux dans le corps; perte de cheveux, douleurs dans les dents, détérioration des plombages, altération de l’odorat, </a:t>
            </a:r>
            <a:r>
              <a:rPr lang="fr-CA" sz="2800" dirty="0" smtClean="0">
                <a:latin typeface="Arial" pitchFamily="34" charset="0"/>
                <a:cs typeface="Arial" pitchFamily="34" charset="0"/>
              </a:rPr>
              <a:t>étourdissements/maladie de </a:t>
            </a:r>
            <a:r>
              <a:rPr lang="fr-CA" sz="2800" dirty="0" err="1" smtClean="0">
                <a:latin typeface="Arial" pitchFamily="34" charset="0"/>
                <a:cs typeface="Arial" pitchFamily="34" charset="0"/>
              </a:rPr>
              <a:t>Ménière</a:t>
            </a:r>
            <a:r>
              <a:rPr lang="fr-CA" sz="2800" dirty="0" smtClean="0">
                <a:latin typeface="Arial" pitchFamily="34" charset="0"/>
                <a:cs typeface="Arial" pitchFamily="34" charset="0"/>
              </a:rPr>
              <a:t>, perte d’audition, troubles du sommeil et de l’appétit, saignements de nez...</a:t>
            </a:r>
          </a:p>
          <a:p>
            <a:endParaRPr lang="en-CA" sz="1300" dirty="0" smtClean="0">
              <a:latin typeface="Arial" pitchFamily="34" charset="0"/>
              <a:cs typeface="Arial" pitchFamily="34" charset="0"/>
            </a:endParaRPr>
          </a:p>
          <a:p>
            <a:endParaRPr lang="en-CA" sz="1300" dirty="0" smtClean="0">
              <a:latin typeface="Arial" pitchFamily="34" charset="0"/>
              <a:cs typeface="Arial" pitchFamily="34" charset="0"/>
            </a:endParaRPr>
          </a:p>
          <a:p>
            <a:endParaRPr lang="en-CA" sz="1300" dirty="0" smtClean="0">
              <a:latin typeface="Arial" pitchFamily="34" charset="0"/>
              <a:cs typeface="Arial" pitchFamily="34" charset="0"/>
            </a:endParaRPr>
          </a:p>
          <a:p>
            <a:pPr>
              <a:buNone/>
            </a:pPr>
            <a:r>
              <a:rPr lang="en-CA" sz="1300" dirty="0" smtClean="0">
                <a:latin typeface="Arial" pitchFamily="34" charset="0"/>
                <a:cs typeface="Arial" pitchFamily="34" charset="0"/>
              </a:rPr>
              <a:t>excerpted from </a:t>
            </a:r>
            <a:r>
              <a:rPr lang="en-CA" sz="1300" i="1" dirty="0" smtClean="0">
                <a:latin typeface="Arial" pitchFamily="34" charset="0"/>
                <a:cs typeface="Arial" pitchFamily="34" charset="0"/>
              </a:rPr>
              <a:t>No Place To Hide </a:t>
            </a:r>
            <a:r>
              <a:rPr lang="en-CA" sz="1300" dirty="0" smtClean="0">
                <a:latin typeface="Arial" pitchFamily="34" charset="0"/>
                <a:cs typeface="Arial" pitchFamily="34" charset="0"/>
              </a:rPr>
              <a:t>April 2001</a:t>
            </a:r>
            <a:endParaRPr lang="fr-CA" sz="13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Symptômes</a:t>
            </a:r>
            <a:endParaRPr lang="fr-CA" dirty="0"/>
          </a:p>
        </p:txBody>
      </p:sp>
      <p:sp>
        <p:nvSpPr>
          <p:cNvPr id="3" name="Espace réservé du contenu 2"/>
          <p:cNvSpPr>
            <a:spLocks noGrp="1"/>
          </p:cNvSpPr>
          <p:nvPr>
            <p:ph idx="1"/>
            <p:custDataLst>
              <p:tags r:id="rId2"/>
            </p:custDataLst>
          </p:nvPr>
        </p:nvSpPr>
        <p:spPr/>
        <p:txBody>
          <a:bodyPr/>
          <a:lstStyle/>
          <a:p>
            <a:endParaRPr lang="en-CA" dirty="0" smtClean="0">
              <a:latin typeface="Arial" pitchFamily="34" charset="0"/>
              <a:cs typeface="Arial" pitchFamily="34" charset="0"/>
            </a:endParaRPr>
          </a:p>
          <a:p>
            <a:r>
              <a:rPr lang="en-CA" dirty="0" smtClean="0">
                <a:latin typeface="Arial" pitchFamily="34" charset="0"/>
                <a:cs typeface="Arial" pitchFamily="34" charset="0"/>
              </a:rPr>
              <a:t>La </a:t>
            </a:r>
            <a:r>
              <a:rPr lang="en-CA" dirty="0" err="1" smtClean="0">
                <a:latin typeface="Arial" pitchFamily="34" charset="0"/>
                <a:cs typeface="Arial" pitchFamily="34" charset="0"/>
              </a:rPr>
              <a:t>liste</a:t>
            </a:r>
            <a:r>
              <a:rPr lang="en-CA" dirty="0" smtClean="0">
                <a:latin typeface="Arial" pitchFamily="34" charset="0"/>
                <a:cs typeface="Arial" pitchFamily="34" charset="0"/>
              </a:rPr>
              <a:t> </a:t>
            </a:r>
            <a:r>
              <a:rPr lang="en-CA" dirty="0" err="1" smtClean="0">
                <a:latin typeface="Arial" pitchFamily="34" charset="0"/>
                <a:cs typeface="Arial" pitchFamily="34" charset="0"/>
              </a:rPr>
              <a:t>est</a:t>
            </a:r>
            <a:r>
              <a:rPr lang="en-CA" dirty="0" smtClean="0">
                <a:latin typeface="Arial" pitchFamily="34" charset="0"/>
                <a:cs typeface="Arial" pitchFamily="34" charset="0"/>
              </a:rPr>
              <a:t> plus longue, </a:t>
            </a:r>
            <a:r>
              <a:rPr lang="en-CA" dirty="0" err="1" smtClean="0">
                <a:latin typeface="Arial" pitchFamily="34" charset="0"/>
                <a:cs typeface="Arial" pitchFamily="34" charset="0"/>
              </a:rPr>
              <a:t>vérifiez</a:t>
            </a:r>
            <a:r>
              <a:rPr lang="en-CA" dirty="0" smtClean="0">
                <a:latin typeface="Arial" pitchFamily="34" charset="0"/>
                <a:cs typeface="Arial" pitchFamily="34" charset="0"/>
              </a:rPr>
              <a:t> </a:t>
            </a:r>
            <a:r>
              <a:rPr lang="en-CA" dirty="0" err="1" smtClean="0">
                <a:latin typeface="Arial" pitchFamily="34" charset="0"/>
                <a:cs typeface="Arial" pitchFamily="34" charset="0"/>
              </a:rPr>
              <a:t>dans</a:t>
            </a:r>
            <a:r>
              <a:rPr lang="en-CA" dirty="0" smtClean="0">
                <a:latin typeface="Arial" pitchFamily="34" charset="0"/>
                <a:cs typeface="Arial" pitchFamily="34" charset="0"/>
              </a:rPr>
              <a:t> le questionnaire de santé </a:t>
            </a:r>
            <a:r>
              <a:rPr lang="en-CA" dirty="0" err="1" smtClean="0">
                <a:latin typeface="Arial" pitchFamily="34" charset="0"/>
                <a:cs typeface="Arial" pitchFamily="34" charset="0"/>
              </a:rPr>
              <a:t>sur</a:t>
            </a:r>
            <a:r>
              <a:rPr lang="en-CA" dirty="0" smtClean="0">
                <a:latin typeface="Arial" pitchFamily="34" charset="0"/>
                <a:cs typeface="Arial" pitchFamily="34" charset="0"/>
              </a:rPr>
              <a:t> </a:t>
            </a:r>
            <a:r>
              <a:rPr lang="en-CA" dirty="0" err="1" smtClean="0">
                <a:latin typeface="Arial" pitchFamily="34" charset="0"/>
                <a:cs typeface="Arial" pitchFamily="34" charset="0"/>
              </a:rPr>
              <a:t>notre</a:t>
            </a:r>
            <a:r>
              <a:rPr lang="en-CA" dirty="0" smtClean="0">
                <a:latin typeface="Arial" pitchFamily="34" charset="0"/>
                <a:cs typeface="Arial" pitchFamily="34" charset="0"/>
              </a:rPr>
              <a:t> site Web</a:t>
            </a:r>
          </a:p>
          <a:p>
            <a:endParaRPr lang="en-CA" dirty="0" smtClean="0">
              <a:latin typeface="Arial" pitchFamily="34" charset="0"/>
              <a:cs typeface="Arial" pitchFamily="34" charset="0"/>
            </a:endParaRPr>
          </a:p>
          <a:p>
            <a:r>
              <a:rPr lang="en-CA" dirty="0" err="1" smtClean="0">
                <a:latin typeface="Arial" pitchFamily="34" charset="0"/>
                <a:cs typeface="Arial" pitchFamily="34" charset="0"/>
              </a:rPr>
              <a:t>Certaines</a:t>
            </a:r>
            <a:r>
              <a:rPr lang="en-CA" dirty="0" smtClean="0">
                <a:latin typeface="Arial" pitchFamily="34" charset="0"/>
                <a:cs typeface="Arial" pitchFamily="34" charset="0"/>
              </a:rPr>
              <a:t> </a:t>
            </a:r>
            <a:r>
              <a:rPr lang="en-CA" dirty="0" err="1" smtClean="0">
                <a:latin typeface="Arial" pitchFamily="34" charset="0"/>
                <a:cs typeface="Arial" pitchFamily="34" charset="0"/>
              </a:rPr>
              <a:t>personnes</a:t>
            </a:r>
            <a:r>
              <a:rPr lang="en-CA" dirty="0" smtClean="0">
                <a:latin typeface="Arial" pitchFamily="34" charset="0"/>
                <a:cs typeface="Arial" pitchFamily="34" charset="0"/>
              </a:rPr>
              <a:t> </a:t>
            </a:r>
            <a:r>
              <a:rPr lang="en-CA" dirty="0" err="1" smtClean="0">
                <a:latin typeface="Arial" pitchFamily="34" charset="0"/>
                <a:cs typeface="Arial" pitchFamily="34" charset="0"/>
              </a:rPr>
              <a:t>sont</a:t>
            </a:r>
            <a:r>
              <a:rPr lang="en-CA" dirty="0" smtClean="0">
                <a:latin typeface="Arial" pitchFamily="34" charset="0"/>
                <a:cs typeface="Arial" pitchFamily="34" charset="0"/>
              </a:rPr>
              <a:t> </a:t>
            </a:r>
            <a:r>
              <a:rPr lang="en-CA" dirty="0" err="1" smtClean="0">
                <a:latin typeface="Arial" pitchFamily="34" charset="0"/>
                <a:cs typeface="Arial" pitchFamily="34" charset="0"/>
              </a:rPr>
              <a:t>sensibles</a:t>
            </a:r>
            <a:r>
              <a:rPr lang="en-CA" dirty="0" smtClean="0">
                <a:latin typeface="Arial" pitchFamily="34" charset="0"/>
                <a:cs typeface="Arial" pitchFamily="34" charset="0"/>
              </a:rPr>
              <a:t> au courant DC (batteries) et ne </a:t>
            </a:r>
            <a:r>
              <a:rPr lang="en-CA" dirty="0" err="1" smtClean="0">
                <a:latin typeface="Arial" pitchFamily="34" charset="0"/>
                <a:cs typeface="Arial" pitchFamily="34" charset="0"/>
              </a:rPr>
              <a:t>peuvent</a:t>
            </a:r>
            <a:r>
              <a:rPr lang="en-CA" dirty="0" smtClean="0">
                <a:latin typeface="Arial" pitchFamily="34" charset="0"/>
                <a:cs typeface="Arial" pitchFamily="34" charset="0"/>
              </a:rPr>
              <a:t> pas </a:t>
            </a:r>
            <a:r>
              <a:rPr lang="en-CA" dirty="0" err="1" smtClean="0">
                <a:latin typeface="Arial" pitchFamily="34" charset="0"/>
                <a:cs typeface="Arial" pitchFamily="34" charset="0"/>
              </a:rPr>
              <a:t>être</a:t>
            </a:r>
            <a:r>
              <a:rPr lang="en-CA" dirty="0" smtClean="0">
                <a:latin typeface="Arial" pitchFamily="34" charset="0"/>
                <a:cs typeface="Arial" pitchFamily="34" charset="0"/>
              </a:rPr>
              <a:t> </a:t>
            </a:r>
            <a:r>
              <a:rPr lang="en-CA" dirty="0" err="1" smtClean="0">
                <a:latin typeface="Arial" pitchFamily="34" charset="0"/>
                <a:cs typeface="Arial" pitchFamily="34" charset="0"/>
              </a:rPr>
              <a:t>dans</a:t>
            </a:r>
            <a:r>
              <a:rPr lang="en-CA" dirty="0" smtClean="0">
                <a:latin typeface="Arial" pitchFamily="34" charset="0"/>
                <a:cs typeface="Arial" pitchFamily="34" charset="0"/>
              </a:rPr>
              <a:t> la </a:t>
            </a:r>
            <a:r>
              <a:rPr lang="en-CA" dirty="0" err="1" smtClean="0">
                <a:latin typeface="Arial" pitchFamily="34" charset="0"/>
                <a:cs typeface="Arial" pitchFamily="34" charset="0"/>
              </a:rPr>
              <a:t>présence</a:t>
            </a:r>
            <a:r>
              <a:rPr lang="en-CA" dirty="0" smtClean="0">
                <a:latin typeface="Arial" pitchFamily="34" charset="0"/>
                <a:cs typeface="Arial" pitchFamily="34" charset="0"/>
              </a:rPr>
              <a:t> p. ex. : </a:t>
            </a:r>
            <a:r>
              <a:rPr lang="en-CA" dirty="0" err="1" smtClean="0">
                <a:latin typeface="Arial" pitchFamily="34" charset="0"/>
                <a:cs typeface="Arial" pitchFamily="34" charset="0"/>
              </a:rPr>
              <a:t>d’une</a:t>
            </a:r>
            <a:r>
              <a:rPr lang="en-CA" dirty="0" smtClean="0">
                <a:latin typeface="Arial" pitchFamily="34" charset="0"/>
                <a:cs typeface="Arial" pitchFamily="34" charset="0"/>
              </a:rPr>
              <a:t> radio portative. </a:t>
            </a:r>
            <a:r>
              <a:rPr lang="en-CA" dirty="0" err="1" smtClean="0">
                <a:latin typeface="Arial" pitchFamily="34" charset="0"/>
                <a:cs typeface="Arial" pitchFamily="34" charset="0"/>
              </a:rPr>
              <a:t>Elles</a:t>
            </a:r>
            <a:r>
              <a:rPr lang="en-CA" dirty="0" smtClean="0">
                <a:latin typeface="Arial" pitchFamily="34" charset="0"/>
                <a:cs typeface="Arial" pitchFamily="34" charset="0"/>
              </a:rPr>
              <a:t> ne </a:t>
            </a:r>
            <a:r>
              <a:rPr lang="en-CA" dirty="0" err="1" smtClean="0">
                <a:latin typeface="Arial" pitchFamily="34" charset="0"/>
                <a:cs typeface="Arial" pitchFamily="34" charset="0"/>
              </a:rPr>
              <a:t>vont</a:t>
            </a:r>
            <a:r>
              <a:rPr lang="en-CA" dirty="0" smtClean="0">
                <a:latin typeface="Arial" pitchFamily="34" charset="0"/>
                <a:cs typeface="Arial" pitchFamily="34" charset="0"/>
              </a:rPr>
              <a:t> pas </a:t>
            </a:r>
            <a:r>
              <a:rPr lang="en-CA" dirty="0" err="1" smtClean="0">
                <a:latin typeface="Arial" pitchFamily="34" charset="0"/>
                <a:cs typeface="Arial" pitchFamily="34" charset="0"/>
              </a:rPr>
              <a:t>nécessairement</a:t>
            </a:r>
            <a:r>
              <a:rPr lang="en-CA" dirty="0" smtClean="0">
                <a:latin typeface="Arial" pitchFamily="34" charset="0"/>
                <a:cs typeface="Arial" pitchFamily="34" charset="0"/>
              </a:rPr>
              <a:t> </a:t>
            </a:r>
            <a:r>
              <a:rPr lang="en-CA" dirty="0" err="1" smtClean="0">
                <a:latin typeface="Arial" pitchFamily="34" charset="0"/>
                <a:cs typeface="Arial" pitchFamily="34" charset="0"/>
              </a:rPr>
              <a:t>réagir</a:t>
            </a:r>
            <a:r>
              <a:rPr lang="en-CA" dirty="0" smtClean="0">
                <a:latin typeface="Arial" pitchFamily="34" charset="0"/>
                <a:cs typeface="Arial" pitchFamily="34" charset="0"/>
              </a:rPr>
              <a:t> au champ </a:t>
            </a:r>
            <a:r>
              <a:rPr lang="en-CA" dirty="0" err="1" smtClean="0">
                <a:latin typeface="Arial" pitchFamily="34" charset="0"/>
                <a:cs typeface="Arial" pitchFamily="34" charset="0"/>
              </a:rPr>
              <a:t>électrique</a:t>
            </a:r>
            <a:r>
              <a:rPr lang="en-CA" dirty="0" smtClean="0">
                <a:latin typeface="Arial" pitchFamily="34" charset="0"/>
                <a:cs typeface="Arial" pitchFamily="34" charset="0"/>
              </a:rPr>
              <a:t> de </a:t>
            </a:r>
            <a:r>
              <a:rPr lang="en-CA" dirty="0" err="1" smtClean="0">
                <a:latin typeface="Arial" pitchFamily="34" charset="0"/>
                <a:cs typeface="Arial" pitchFamily="34" charset="0"/>
              </a:rPr>
              <a:t>basse</a:t>
            </a:r>
            <a:r>
              <a:rPr lang="en-CA" dirty="0" smtClean="0">
                <a:latin typeface="Arial" pitchFamily="34" charset="0"/>
                <a:cs typeface="Arial" pitchFamily="34" charset="0"/>
              </a:rPr>
              <a:t> </a:t>
            </a:r>
            <a:r>
              <a:rPr lang="en-CA" dirty="0" err="1" smtClean="0">
                <a:latin typeface="Arial" pitchFamily="34" charset="0"/>
                <a:cs typeface="Arial" pitchFamily="34" charset="0"/>
              </a:rPr>
              <a:t>fréquence</a:t>
            </a:r>
            <a:r>
              <a:rPr lang="en-CA" dirty="0" smtClean="0">
                <a:latin typeface="Arial" pitchFamily="34" charset="0"/>
                <a:cs typeface="Arial" pitchFamily="34" charset="0"/>
              </a:rPr>
              <a:t>. Pour </a:t>
            </a:r>
            <a:r>
              <a:rPr lang="en-CA" dirty="0" err="1" smtClean="0">
                <a:latin typeface="Arial" pitchFamily="34" charset="0"/>
                <a:cs typeface="Arial" pitchFamily="34" charset="0"/>
              </a:rPr>
              <a:t>cette</a:t>
            </a:r>
            <a:r>
              <a:rPr lang="en-CA" dirty="0" smtClean="0">
                <a:latin typeface="Arial" pitchFamily="34" charset="0"/>
                <a:cs typeface="Arial" pitchFamily="34" charset="0"/>
              </a:rPr>
              <a:t> raison </a:t>
            </a:r>
            <a:r>
              <a:rPr lang="en-CA" dirty="0" err="1" smtClean="0">
                <a:latin typeface="Arial" pitchFamily="34" charset="0"/>
                <a:cs typeface="Arial" pitchFamily="34" charset="0"/>
              </a:rPr>
              <a:t>c’est</a:t>
            </a:r>
            <a:r>
              <a:rPr lang="en-CA" dirty="0" smtClean="0">
                <a:latin typeface="Arial" pitchFamily="34" charset="0"/>
                <a:cs typeface="Arial" pitchFamily="34" charset="0"/>
              </a:rPr>
              <a:t> </a:t>
            </a:r>
            <a:r>
              <a:rPr lang="en-CA" dirty="0" err="1" smtClean="0">
                <a:latin typeface="Arial" pitchFamily="34" charset="0"/>
                <a:cs typeface="Arial" pitchFamily="34" charset="0"/>
              </a:rPr>
              <a:t>très</a:t>
            </a:r>
            <a:r>
              <a:rPr lang="en-CA" dirty="0" smtClean="0">
                <a:latin typeface="Arial" pitchFamily="34" charset="0"/>
                <a:cs typeface="Arial" pitchFamily="34" charset="0"/>
              </a:rPr>
              <a:t> </a:t>
            </a:r>
            <a:r>
              <a:rPr lang="en-CA" dirty="0" err="1" smtClean="0">
                <a:latin typeface="Arial" pitchFamily="34" charset="0"/>
                <a:cs typeface="Arial" pitchFamily="34" charset="0"/>
              </a:rPr>
              <a:t>difficile</a:t>
            </a:r>
            <a:r>
              <a:rPr lang="en-CA" dirty="0" smtClean="0">
                <a:latin typeface="Arial" pitchFamily="34" charset="0"/>
                <a:cs typeface="Arial" pitchFamily="34" charset="0"/>
              </a:rPr>
              <a:t> de </a:t>
            </a:r>
            <a:r>
              <a:rPr lang="en-CA" dirty="0" err="1" smtClean="0">
                <a:latin typeface="Arial" pitchFamily="34" charset="0"/>
                <a:cs typeface="Arial" pitchFamily="34" charset="0"/>
              </a:rPr>
              <a:t>diagnostiquer</a:t>
            </a:r>
            <a:r>
              <a:rPr lang="en-CA" dirty="0" smtClean="0">
                <a:latin typeface="Arial" pitchFamily="34" charset="0"/>
                <a:cs typeface="Arial" pitchFamily="34" charset="0"/>
              </a:rPr>
              <a:t> </a:t>
            </a:r>
            <a:r>
              <a:rPr lang="en-CA" dirty="0" err="1" smtClean="0">
                <a:latin typeface="Arial" pitchFamily="34" charset="0"/>
                <a:cs typeface="Arial" pitchFamily="34" charset="0"/>
              </a:rPr>
              <a:t>ce</a:t>
            </a:r>
            <a:r>
              <a:rPr lang="en-CA" dirty="0" smtClean="0">
                <a:latin typeface="Arial" pitchFamily="34" charset="0"/>
                <a:cs typeface="Arial" pitchFamily="34" charset="0"/>
              </a:rPr>
              <a:t> syndrome.</a:t>
            </a:r>
            <a:endParaRPr lang="fr-CA" dirty="0">
              <a:latin typeface="Arial" pitchFamily="34" charset="0"/>
              <a:cs typeface="Arial" pitchFamily="34" charset="0"/>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Depollution_Optimisation_Decharge_EHS_de_l_Extreme_Zone_Refuge_France_DSCN6679_flyer_750.jpg"/>
          <p:cNvPicPr>
            <a:picLocks noChangeAspect="1"/>
          </p:cNvPicPr>
          <p:nvPr>
            <p:custDataLst>
              <p:tags r:id="rId1"/>
            </p:custDataLst>
          </p:nvPr>
        </p:nvPicPr>
        <p:blipFill>
          <a:blip r:embed="rId5" cstate="print"/>
          <a:stretch>
            <a:fillRect/>
          </a:stretch>
        </p:blipFill>
        <p:spPr>
          <a:xfrm>
            <a:off x="588153" y="980728"/>
            <a:ext cx="3453315" cy="2592288"/>
          </a:xfrm>
          <a:prstGeom prst="rect">
            <a:avLst/>
          </a:prstGeom>
        </p:spPr>
      </p:pic>
      <p:pic>
        <p:nvPicPr>
          <p:cNvPr id="3" name="Image 2" descr="électrosensible qc.jpg"/>
          <p:cNvPicPr>
            <a:picLocks noChangeAspect="1"/>
          </p:cNvPicPr>
          <p:nvPr>
            <p:custDataLst>
              <p:tags r:id="rId2"/>
            </p:custDataLst>
          </p:nvPr>
        </p:nvPicPr>
        <p:blipFill>
          <a:blip r:embed="rId6" cstate="print"/>
          <a:stretch>
            <a:fillRect/>
          </a:stretch>
        </p:blipFill>
        <p:spPr>
          <a:xfrm>
            <a:off x="4572000" y="1196752"/>
            <a:ext cx="3674693" cy="2013198"/>
          </a:xfrm>
          <a:prstGeom prst="rect">
            <a:avLst/>
          </a:prstGeom>
        </p:spPr>
      </p:pic>
      <p:pic>
        <p:nvPicPr>
          <p:cNvPr id="4" name="Image 3" descr="Protection_voile_Antennes_Relais_09_06_2009-260x300.jpg"/>
          <p:cNvPicPr>
            <a:picLocks noChangeAspect="1"/>
          </p:cNvPicPr>
          <p:nvPr>
            <p:custDataLst>
              <p:tags r:id="rId3"/>
            </p:custDataLst>
          </p:nvPr>
        </p:nvPicPr>
        <p:blipFill>
          <a:blip r:embed="rId7" cstate="print"/>
          <a:stretch>
            <a:fillRect/>
          </a:stretch>
        </p:blipFill>
        <p:spPr>
          <a:xfrm>
            <a:off x="3563888" y="3717032"/>
            <a:ext cx="2476500" cy="2857500"/>
          </a:xfrm>
          <a:prstGeom prst="rect">
            <a:avLst/>
          </a:prstGeom>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Analyses – Dr </a:t>
            </a:r>
            <a:r>
              <a:rPr lang="en-CA" dirty="0" err="1" smtClean="0"/>
              <a:t>Belpomme</a:t>
            </a:r>
            <a:endParaRPr lang="fr-CA" dirty="0"/>
          </a:p>
        </p:txBody>
      </p:sp>
      <p:graphicFrame>
        <p:nvGraphicFramePr>
          <p:cNvPr id="4" name="Espace réservé du contenu 3"/>
          <p:cNvGraphicFramePr>
            <a:graphicFrameLocks noGrp="1"/>
          </p:cNvGraphicFramePr>
          <p:nvPr>
            <p:ph idx="1"/>
            <p:custDataLst>
              <p:tags r:id="rId2"/>
            </p:custDataLst>
          </p:nvPr>
        </p:nvGraphicFramePr>
        <p:xfrm>
          <a:off x="457200" y="1935163"/>
          <a:ext cx="8229600" cy="3505200"/>
        </p:xfrm>
        <a:graphic>
          <a:graphicData uri="http://schemas.openxmlformats.org/drawingml/2006/table">
            <a:tbl>
              <a:tblPr firstRow="1" bandRow="1">
                <a:tableStyleId>{5C22544A-7EE6-4342-B048-85BDC9FD1C3A}</a:tableStyleId>
              </a:tblPr>
              <a:tblGrid>
                <a:gridCol w="1666528"/>
                <a:gridCol w="2448272"/>
                <a:gridCol w="1080120"/>
                <a:gridCol w="3034680"/>
              </a:tblGrid>
              <a:tr h="370840">
                <a:tc>
                  <a:txBody>
                    <a:bodyPr/>
                    <a:lstStyle/>
                    <a:p>
                      <a:r>
                        <a:rPr lang="fr-CA" dirty="0"/>
                        <a:t>Type d'analyse</a:t>
                      </a:r>
                    </a:p>
                  </a:txBody>
                  <a:tcPr anchor="ctr"/>
                </a:tc>
                <a:tc>
                  <a:txBody>
                    <a:bodyPr/>
                    <a:lstStyle/>
                    <a:p>
                      <a:r>
                        <a:rPr lang="fr-CA"/>
                        <a:t>Marqueur biologique</a:t>
                      </a:r>
                    </a:p>
                  </a:txBody>
                  <a:tcPr anchor="ctr"/>
                </a:tc>
                <a:tc>
                  <a:txBody>
                    <a:bodyPr/>
                    <a:lstStyle/>
                    <a:p>
                      <a:r>
                        <a:rPr lang="fr-CA"/>
                        <a:t>%</a:t>
                      </a:r>
                    </a:p>
                  </a:txBody>
                  <a:tcPr anchor="ctr"/>
                </a:tc>
                <a:tc>
                  <a:txBody>
                    <a:bodyPr/>
                    <a:lstStyle/>
                    <a:p>
                      <a:r>
                        <a:rPr lang="fr-CA" dirty="0"/>
                        <a:t>Interprétation</a:t>
                      </a:r>
                    </a:p>
                  </a:txBody>
                  <a:tcPr anchor="ctr"/>
                </a:tc>
              </a:tr>
              <a:tr h="370840">
                <a:tc>
                  <a:txBody>
                    <a:bodyPr/>
                    <a:lstStyle/>
                    <a:p>
                      <a:r>
                        <a:rPr lang="fr-CA" dirty="0"/>
                        <a:t>Sanguine</a:t>
                      </a:r>
                    </a:p>
                  </a:txBody>
                  <a:tcPr anchor="ctr"/>
                </a:tc>
                <a:tc>
                  <a:txBody>
                    <a:bodyPr/>
                    <a:lstStyle/>
                    <a:p>
                      <a:r>
                        <a:rPr lang="fr-CA" dirty="0"/>
                        <a:t>Vitamine D </a:t>
                      </a:r>
                      <a:r>
                        <a:rPr lang="fr-CA" dirty="0" smtClean="0"/>
                        <a:t>-</a:t>
                      </a:r>
                      <a:endParaRPr lang="fr-CA" dirty="0"/>
                    </a:p>
                  </a:txBody>
                  <a:tcPr anchor="ctr"/>
                </a:tc>
                <a:tc>
                  <a:txBody>
                    <a:bodyPr/>
                    <a:lstStyle/>
                    <a:p>
                      <a:r>
                        <a:rPr lang="fr-CA"/>
                        <a:t>71,9 %</a:t>
                      </a:r>
                    </a:p>
                  </a:txBody>
                  <a:tcPr anchor="ctr"/>
                </a:tc>
                <a:tc>
                  <a:txBody>
                    <a:bodyPr/>
                    <a:lstStyle/>
                    <a:p>
                      <a:r>
                        <a:rPr lang="fr-CA" dirty="0"/>
                        <a:t>Anomalies métaboliques ?</a:t>
                      </a:r>
                    </a:p>
                  </a:txBody>
                  <a:tcPr anchor="ctr"/>
                </a:tc>
              </a:tr>
              <a:tr h="370840">
                <a:tc>
                  <a:txBody>
                    <a:bodyPr/>
                    <a:lstStyle/>
                    <a:p>
                      <a:r>
                        <a:rPr lang="fr-CA" dirty="0"/>
                        <a:t>Sanguine</a:t>
                      </a:r>
                    </a:p>
                  </a:txBody>
                  <a:tcPr anchor="ctr"/>
                </a:tc>
                <a:tc>
                  <a:txBody>
                    <a:bodyPr/>
                    <a:lstStyle/>
                    <a:p>
                      <a:r>
                        <a:rPr lang="fr-CA" dirty="0"/>
                        <a:t>HSP27 et/ou HSP70 </a:t>
                      </a:r>
                      <a:r>
                        <a:rPr lang="fr-CA" dirty="0" smtClean="0"/>
                        <a:t>+</a:t>
                      </a:r>
                      <a:endParaRPr lang="fr-CA" dirty="0"/>
                    </a:p>
                  </a:txBody>
                  <a:tcPr anchor="ctr"/>
                </a:tc>
                <a:tc>
                  <a:txBody>
                    <a:bodyPr/>
                    <a:lstStyle/>
                    <a:p>
                      <a:r>
                        <a:rPr lang="fr-CA"/>
                        <a:t>45,0 %</a:t>
                      </a:r>
                    </a:p>
                  </a:txBody>
                  <a:tcPr anchor="ctr"/>
                </a:tc>
                <a:tc>
                  <a:txBody>
                    <a:bodyPr/>
                    <a:lstStyle/>
                    <a:p>
                      <a:r>
                        <a:rPr lang="fr-CA" dirty="0"/>
                        <a:t>Stress cellulaire</a:t>
                      </a:r>
                    </a:p>
                  </a:txBody>
                  <a:tcPr anchor="ctr"/>
                </a:tc>
              </a:tr>
              <a:tr h="370840">
                <a:tc>
                  <a:txBody>
                    <a:bodyPr/>
                    <a:lstStyle/>
                    <a:p>
                      <a:r>
                        <a:rPr lang="fr-CA" dirty="0"/>
                        <a:t>Sanguine</a:t>
                      </a:r>
                    </a:p>
                  </a:txBody>
                  <a:tcPr anchor="ctr"/>
                </a:tc>
                <a:tc>
                  <a:txBody>
                    <a:bodyPr/>
                    <a:lstStyle/>
                    <a:p>
                      <a:r>
                        <a:rPr lang="fr-CA" dirty="0"/>
                        <a:t>Anticorps anti-O-myéline </a:t>
                      </a:r>
                      <a:r>
                        <a:rPr lang="fr-CA" dirty="0" smtClean="0"/>
                        <a:t> +</a:t>
                      </a:r>
                      <a:endParaRPr lang="fr-CA" dirty="0"/>
                    </a:p>
                  </a:txBody>
                  <a:tcPr anchor="ctr"/>
                </a:tc>
                <a:tc>
                  <a:txBody>
                    <a:bodyPr/>
                    <a:lstStyle/>
                    <a:p>
                      <a:r>
                        <a:rPr lang="fr-CA"/>
                        <a:t>27,5 %</a:t>
                      </a:r>
                    </a:p>
                  </a:txBody>
                  <a:tcPr anchor="ctr"/>
                </a:tc>
                <a:tc>
                  <a:txBody>
                    <a:bodyPr/>
                    <a:lstStyle/>
                    <a:p>
                      <a:r>
                        <a:rPr lang="fr-CA" dirty="0"/>
                        <a:t>Stress cellulaire</a:t>
                      </a:r>
                    </a:p>
                  </a:txBody>
                  <a:tcPr anchor="ctr"/>
                </a:tc>
              </a:tr>
              <a:tr h="370840">
                <a:tc>
                  <a:txBody>
                    <a:bodyPr/>
                    <a:lstStyle/>
                    <a:p>
                      <a:r>
                        <a:rPr lang="fr-CA" dirty="0"/>
                        <a:t>Urinaire</a:t>
                      </a:r>
                    </a:p>
                  </a:txBody>
                  <a:tcPr anchor="ctr"/>
                </a:tc>
                <a:tc>
                  <a:txBody>
                    <a:bodyPr/>
                    <a:lstStyle/>
                    <a:p>
                      <a:r>
                        <a:rPr lang="fr-CA" dirty="0"/>
                        <a:t>Mélatonine </a:t>
                      </a:r>
                      <a:r>
                        <a:rPr lang="fr-CA" dirty="0" smtClean="0"/>
                        <a:t>urinaire - </a:t>
                      </a:r>
                      <a:endParaRPr lang="fr-CA" dirty="0"/>
                    </a:p>
                  </a:txBody>
                  <a:tcPr anchor="ctr"/>
                </a:tc>
                <a:tc>
                  <a:txBody>
                    <a:bodyPr/>
                    <a:lstStyle/>
                    <a:p>
                      <a:r>
                        <a:rPr lang="fr-CA"/>
                        <a:t>33,3 %</a:t>
                      </a:r>
                    </a:p>
                  </a:txBody>
                  <a:tcPr anchor="ctr"/>
                </a:tc>
                <a:tc>
                  <a:txBody>
                    <a:bodyPr/>
                    <a:lstStyle/>
                    <a:p>
                      <a:r>
                        <a:rPr lang="fr-CA" dirty="0"/>
                        <a:t>Diminution de synthèse</a:t>
                      </a:r>
                    </a:p>
                  </a:txBody>
                  <a:tcPr anchor="ctr"/>
                </a:tc>
              </a:tr>
              <a:tr h="370840">
                <a:tc>
                  <a:txBody>
                    <a:bodyPr/>
                    <a:lstStyle/>
                    <a:p>
                      <a:r>
                        <a:rPr lang="fr-CA" dirty="0"/>
                        <a:t>Sanguine</a:t>
                      </a:r>
                    </a:p>
                  </a:txBody>
                  <a:tcPr anchor="ctr"/>
                </a:tc>
                <a:tc>
                  <a:txBody>
                    <a:bodyPr/>
                    <a:lstStyle/>
                    <a:p>
                      <a:r>
                        <a:rPr lang="fr-CA" dirty="0"/>
                        <a:t>S100B </a:t>
                      </a:r>
                      <a:r>
                        <a:rPr lang="fr-CA" dirty="0" smtClean="0"/>
                        <a:t>+</a:t>
                      </a:r>
                      <a:endParaRPr lang="fr-CA" dirty="0"/>
                    </a:p>
                  </a:txBody>
                  <a:tcPr anchor="ctr"/>
                </a:tc>
                <a:tc>
                  <a:txBody>
                    <a:bodyPr/>
                    <a:lstStyle/>
                    <a:p>
                      <a:r>
                        <a:rPr lang="fr-CA"/>
                        <a:t>13,9 %</a:t>
                      </a:r>
                    </a:p>
                  </a:txBody>
                  <a:tcPr anchor="ctr"/>
                </a:tc>
                <a:tc>
                  <a:txBody>
                    <a:bodyPr/>
                    <a:lstStyle/>
                    <a:p>
                      <a:r>
                        <a:rPr lang="fr-CA" dirty="0"/>
                        <a:t>Souffrance cérébrale</a:t>
                      </a:r>
                    </a:p>
                  </a:txBody>
                  <a:tcPr anchor="ctr"/>
                </a:tc>
              </a:tr>
              <a:tr h="370840">
                <a:tc>
                  <a:txBody>
                    <a:bodyPr/>
                    <a:lstStyle/>
                    <a:p>
                      <a:r>
                        <a:rPr lang="fr-CA" dirty="0"/>
                        <a:t>Sanguine</a:t>
                      </a:r>
                    </a:p>
                  </a:txBody>
                  <a:tcPr anchor="ctr"/>
                </a:tc>
                <a:tc>
                  <a:txBody>
                    <a:bodyPr/>
                    <a:lstStyle/>
                    <a:p>
                      <a:r>
                        <a:rPr lang="fr-CA" dirty="0" err="1"/>
                        <a:t>Histaminémie</a:t>
                      </a:r>
                      <a:r>
                        <a:rPr lang="fr-CA" dirty="0"/>
                        <a:t> </a:t>
                      </a:r>
                      <a:r>
                        <a:rPr lang="fr-CA" dirty="0" smtClean="0"/>
                        <a:t> + </a:t>
                      </a:r>
                      <a:endParaRPr lang="fr-CA" dirty="0"/>
                    </a:p>
                  </a:txBody>
                  <a:tcPr anchor="ctr"/>
                </a:tc>
                <a:tc>
                  <a:txBody>
                    <a:bodyPr/>
                    <a:lstStyle/>
                    <a:p>
                      <a:r>
                        <a:rPr lang="fr-CA"/>
                        <a:t>35,8 %</a:t>
                      </a:r>
                    </a:p>
                  </a:txBody>
                  <a:tcPr anchor="ctr"/>
                </a:tc>
                <a:tc>
                  <a:txBody>
                    <a:bodyPr/>
                    <a:lstStyle/>
                    <a:p>
                      <a:r>
                        <a:rPr lang="fr-CA" dirty="0"/>
                        <a:t>inflammation (mastocytes)</a:t>
                      </a:r>
                    </a:p>
                  </a:txBody>
                  <a:tcPr anchor="ctr"/>
                </a:tc>
              </a:tr>
              <a:tr h="370840">
                <a:tc>
                  <a:txBody>
                    <a:bodyPr/>
                    <a:lstStyle/>
                    <a:p>
                      <a:r>
                        <a:rPr lang="fr-CA" dirty="0"/>
                        <a:t>Sanguine</a:t>
                      </a:r>
                    </a:p>
                  </a:txBody>
                  <a:tcPr anchor="ctr"/>
                </a:tc>
                <a:tc>
                  <a:txBody>
                    <a:bodyPr/>
                    <a:lstStyle/>
                    <a:p>
                      <a:r>
                        <a:rPr lang="fr-CA" dirty="0"/>
                        <a:t>Anticorps </a:t>
                      </a:r>
                      <a:r>
                        <a:rPr lang="fr-CA" dirty="0" err="1"/>
                        <a:t>IgE</a:t>
                      </a:r>
                      <a:r>
                        <a:rPr lang="fr-CA" dirty="0"/>
                        <a:t> </a:t>
                      </a:r>
                      <a:r>
                        <a:rPr lang="fr-CA" dirty="0" smtClean="0"/>
                        <a:t> +</a:t>
                      </a:r>
                      <a:endParaRPr lang="fr-CA" dirty="0"/>
                    </a:p>
                  </a:txBody>
                  <a:tcPr anchor="ctr"/>
                </a:tc>
                <a:tc>
                  <a:txBody>
                    <a:bodyPr/>
                    <a:lstStyle/>
                    <a:p>
                      <a:r>
                        <a:rPr lang="fr-CA"/>
                        <a:t>22,5 %</a:t>
                      </a:r>
                    </a:p>
                  </a:txBody>
                  <a:tcPr anchor="ctr"/>
                </a:tc>
                <a:tc>
                  <a:txBody>
                    <a:bodyPr/>
                    <a:lstStyle/>
                    <a:p>
                      <a:r>
                        <a:rPr lang="fr-CA" dirty="0"/>
                        <a:t>Allergie humorale</a:t>
                      </a:r>
                    </a:p>
                  </a:txBody>
                  <a:tcPr anchor="ctr"/>
                </a:tc>
              </a:tr>
            </a:tbl>
          </a:graphicData>
        </a:graphic>
      </p:graphicFrame>
      <p:sp>
        <p:nvSpPr>
          <p:cNvPr id="5" name="Rectangle 4"/>
          <p:cNvSpPr/>
          <p:nvPr>
            <p:custDataLst>
              <p:tags r:id="rId3"/>
            </p:custDataLst>
          </p:nvPr>
        </p:nvSpPr>
        <p:spPr>
          <a:xfrm>
            <a:off x="467544" y="5445224"/>
            <a:ext cx="8208912" cy="646331"/>
          </a:xfrm>
          <a:prstGeom prst="rect">
            <a:avLst/>
          </a:prstGeom>
        </p:spPr>
        <p:txBody>
          <a:bodyPr wrap="square">
            <a:spAutoFit/>
          </a:bodyPr>
          <a:lstStyle/>
          <a:p>
            <a:r>
              <a:rPr lang="fr-FR" dirty="0" smtClean="0">
                <a:latin typeface="Arial" pitchFamily="34" charset="0"/>
                <a:cs typeface="Arial" pitchFamily="34" charset="0"/>
              </a:rPr>
              <a:t>Méthode de diagnostic par l'intermédiaire d'analyses sanguines et urinaires ainsi que d'un scanner cérébral (</a:t>
            </a:r>
            <a:r>
              <a:rPr lang="fr-FR" dirty="0" err="1" smtClean="0">
                <a:latin typeface="Arial" pitchFamily="34" charset="0"/>
                <a:cs typeface="Arial" pitchFamily="34" charset="0"/>
              </a:rPr>
              <a:t>échodoppler</a:t>
            </a:r>
            <a:r>
              <a:rPr lang="fr-FR" dirty="0" smtClean="0">
                <a:latin typeface="Arial" pitchFamily="34" charset="0"/>
                <a:cs typeface="Arial" pitchFamily="34" charset="0"/>
              </a:rPr>
              <a:t> pulsé centimétrique).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Ca, </a:t>
            </a:r>
            <a:r>
              <a:rPr lang="en-CA" dirty="0" err="1" smtClean="0"/>
              <a:t>mélatonine</a:t>
            </a:r>
            <a:r>
              <a:rPr lang="en-CA" dirty="0" smtClean="0"/>
              <a:t>, </a:t>
            </a:r>
            <a:r>
              <a:rPr lang="en-CA" dirty="0" err="1" smtClean="0"/>
              <a:t>créatinine</a:t>
            </a:r>
            <a:r>
              <a:rPr lang="en-CA" dirty="0" smtClean="0"/>
              <a:t>, </a:t>
            </a:r>
            <a:r>
              <a:rPr lang="en-CA" dirty="0" err="1" smtClean="0"/>
              <a:t>neurotransmetteurs</a:t>
            </a:r>
            <a:r>
              <a:rPr lang="en-CA" dirty="0" smtClean="0"/>
              <a:t>, etc.</a:t>
            </a:r>
            <a:endParaRPr lang="fr-CA" dirty="0"/>
          </a:p>
        </p:txBody>
      </p:sp>
      <p:pic>
        <p:nvPicPr>
          <p:cNvPr id="4" name="Espace réservé du contenu 3" descr="Antennes_relais_modification_marqueurs_urinaires_flyer_750.jpg"/>
          <p:cNvPicPr>
            <a:picLocks noGrp="1" noChangeAspect="1"/>
          </p:cNvPicPr>
          <p:nvPr>
            <p:ph idx="1"/>
            <p:custDataLst>
              <p:tags r:id="rId2"/>
            </p:custDataLst>
          </p:nvPr>
        </p:nvPicPr>
        <p:blipFill>
          <a:blip r:embed="rId5" cstate="print"/>
          <a:stretch>
            <a:fillRect/>
          </a:stretch>
        </p:blipFill>
        <p:spPr>
          <a:xfrm>
            <a:off x="539552" y="1700808"/>
            <a:ext cx="8229600" cy="3774643"/>
          </a:xfrm>
          <a:prstGeom prst="rect">
            <a:avLst/>
          </a:prstGeom>
        </p:spPr>
      </p:pic>
      <p:sp>
        <p:nvSpPr>
          <p:cNvPr id="5" name="Rectangle 4"/>
          <p:cNvSpPr/>
          <p:nvPr>
            <p:custDataLst>
              <p:tags r:id="rId3"/>
            </p:custDataLst>
          </p:nvPr>
        </p:nvSpPr>
        <p:spPr>
          <a:xfrm>
            <a:off x="611560" y="5657671"/>
            <a:ext cx="8136904" cy="1200329"/>
          </a:xfrm>
          <a:prstGeom prst="rect">
            <a:avLst/>
          </a:prstGeom>
        </p:spPr>
        <p:txBody>
          <a:bodyPr wrap="square">
            <a:spAutoFit/>
          </a:bodyPr>
          <a:lstStyle/>
          <a:p>
            <a:r>
              <a:rPr lang="fr-CA" dirty="0" smtClean="0"/>
              <a:t>« </a:t>
            </a:r>
            <a:r>
              <a:rPr lang="fr-CA" b="1" i="1" dirty="0" smtClean="0">
                <a:latin typeface="Arial" pitchFamily="34" charset="0"/>
                <a:cs typeface="Arial" pitchFamily="34" charset="0"/>
              </a:rPr>
              <a:t>30 % </a:t>
            </a:r>
            <a:r>
              <a:rPr lang="fr-CA" i="1" dirty="0" smtClean="0">
                <a:latin typeface="Arial" pitchFamily="34" charset="0"/>
                <a:cs typeface="Arial" pitchFamily="34" charset="0"/>
              </a:rPr>
              <a:t>d’entre eux ont des taux élevés d’histamine, </a:t>
            </a:r>
            <a:r>
              <a:rPr lang="fr-CA" b="1" i="1" dirty="0" smtClean="0">
                <a:latin typeface="Arial" pitchFamily="34" charset="0"/>
                <a:cs typeface="Arial" pitchFamily="34" charset="0"/>
              </a:rPr>
              <a:t>50 %</a:t>
            </a:r>
            <a:r>
              <a:rPr lang="fr-CA" i="1" dirty="0" smtClean="0">
                <a:latin typeface="Arial" pitchFamily="34" charset="0"/>
                <a:cs typeface="Arial" pitchFamily="34" charset="0"/>
              </a:rPr>
              <a:t> ont trop de protéines de stress, la plupart ont un taux de mélatonine trop bas et </a:t>
            </a:r>
            <a:r>
              <a:rPr lang="fr-CA" b="1" i="1" dirty="0" smtClean="0">
                <a:latin typeface="Arial" pitchFamily="34" charset="0"/>
                <a:cs typeface="Arial" pitchFamily="34" charset="0"/>
              </a:rPr>
              <a:t>30 % </a:t>
            </a:r>
            <a:r>
              <a:rPr lang="fr-CA" i="1" dirty="0" smtClean="0">
                <a:latin typeface="Arial" pitchFamily="34" charset="0"/>
                <a:cs typeface="Arial" pitchFamily="34" charset="0"/>
              </a:rPr>
              <a:t>ont des niveaux d’anticorps et de protéines qui indiquent un choc thermique et témoignent d’une souffrance cérébrale</a:t>
            </a:r>
            <a:r>
              <a:rPr lang="fr-CA" dirty="0" smtClean="0"/>
              <a:t>. »</a:t>
            </a:r>
            <a:endParaRPr lang="fr-CA" dirty="0"/>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Dominique </a:t>
            </a:r>
            <a:r>
              <a:rPr lang="en-CA" dirty="0" err="1" smtClean="0"/>
              <a:t>Belpomme</a:t>
            </a:r>
            <a:r>
              <a:rPr lang="en-CA" dirty="0" smtClean="0"/>
              <a:t> -</a:t>
            </a:r>
            <a:r>
              <a:rPr lang="en-CA" dirty="0" err="1" smtClean="0"/>
              <a:t>Oncologue</a:t>
            </a:r>
            <a:endParaRPr lang="fr-CA" dirty="0"/>
          </a:p>
        </p:txBody>
      </p:sp>
      <p:sp>
        <p:nvSpPr>
          <p:cNvPr id="3" name="Espace réservé du contenu 2"/>
          <p:cNvSpPr>
            <a:spLocks noGrp="1"/>
          </p:cNvSpPr>
          <p:nvPr>
            <p:ph idx="1"/>
            <p:custDataLst>
              <p:tags r:id="rId2"/>
            </p:custDataLst>
          </p:nvPr>
        </p:nvSpPr>
        <p:spPr/>
        <p:txBody>
          <a:bodyPr/>
          <a:lstStyle/>
          <a:p>
            <a:pPr>
              <a:buNone/>
            </a:pPr>
            <a:endParaRPr lang="fr-CA" dirty="0" smtClean="0"/>
          </a:p>
          <a:p>
            <a:pPr>
              <a:buNone/>
            </a:pPr>
            <a:r>
              <a:rPr lang="fr-CA" dirty="0" smtClean="0"/>
              <a:t>« </a:t>
            </a:r>
            <a:r>
              <a:rPr lang="fr-CA" i="1" dirty="0" smtClean="0">
                <a:latin typeface="Arial" pitchFamily="34" charset="0"/>
                <a:cs typeface="Arial" pitchFamily="34" charset="0"/>
              </a:rPr>
              <a:t>Les CEM provoquent des effets majeurs dans le cerveau. Le plus important d’entre eux est l’ouverture de la </a:t>
            </a:r>
            <a:r>
              <a:rPr lang="fr-CA" b="1" i="1" dirty="0" smtClean="0">
                <a:latin typeface="Arial" pitchFamily="34" charset="0"/>
                <a:cs typeface="Arial" pitchFamily="34" charset="0"/>
              </a:rPr>
              <a:t>barrière hémato-encéphalique</a:t>
            </a:r>
            <a:r>
              <a:rPr lang="fr-CA" i="1" dirty="0" smtClean="0">
                <a:latin typeface="Arial" pitchFamily="34" charset="0"/>
                <a:cs typeface="Arial" pitchFamily="34" charset="0"/>
              </a:rPr>
              <a:t>. Cela permet au mercure, aux organochlorés et à d’autres polluants de pénétrer dans le cerveau, où ils causent diverses maladies </a:t>
            </a:r>
            <a:r>
              <a:rPr lang="fr-CA" i="1" dirty="0" err="1" smtClean="0">
                <a:latin typeface="Arial" pitchFamily="34" charset="0"/>
                <a:cs typeface="Arial" pitchFamily="34" charset="0"/>
              </a:rPr>
              <a:t>neurodégénératives</a:t>
            </a:r>
            <a:r>
              <a:rPr lang="fr-CA" i="1"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santini 3.gif"/>
          <p:cNvPicPr>
            <a:picLocks noChangeAspect="1"/>
          </p:cNvPicPr>
          <p:nvPr>
            <p:custDataLst>
              <p:tags r:id="rId1"/>
            </p:custDataLst>
          </p:nvPr>
        </p:nvPicPr>
        <p:blipFill>
          <a:blip r:embed="rId3" cstate="print"/>
          <a:stretch>
            <a:fillRect/>
          </a:stretch>
        </p:blipFill>
        <p:spPr>
          <a:xfrm>
            <a:off x="1" y="0"/>
            <a:ext cx="9083894" cy="6597352"/>
          </a:xfrm>
          <a:prstGeom prst="rect">
            <a:avLst/>
          </a:prstGeom>
        </p:spPr>
      </p:pic>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Rapid aging.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Reconnaissance </a:t>
            </a:r>
            <a:r>
              <a:rPr lang="en-CA" dirty="0" err="1" smtClean="0"/>
              <a:t>officielle</a:t>
            </a:r>
            <a:endParaRPr lang="fr-CA" dirty="0"/>
          </a:p>
        </p:txBody>
      </p:sp>
      <p:sp>
        <p:nvSpPr>
          <p:cNvPr id="3" name="Espace réservé du contenu 2"/>
          <p:cNvSpPr>
            <a:spLocks noGrp="1"/>
          </p:cNvSpPr>
          <p:nvPr>
            <p:ph idx="1"/>
            <p:custDataLst>
              <p:tags r:id="rId2"/>
            </p:custDataLst>
          </p:nvPr>
        </p:nvSpPr>
        <p:spPr/>
        <p:txBody>
          <a:bodyPr>
            <a:noAutofit/>
          </a:bodyPr>
          <a:lstStyle/>
          <a:p>
            <a:r>
              <a:rPr lang="fr-CA" sz="1600" dirty="0" smtClean="0">
                <a:latin typeface="Arial" pitchFamily="34" charset="0"/>
                <a:cs typeface="Arial" pitchFamily="34" charset="0"/>
              </a:rPr>
              <a:t>L'EHS est une pathologie reconnue et décrite par l'OMS. </a:t>
            </a:r>
          </a:p>
          <a:p>
            <a:pPr>
              <a:buNone/>
            </a:pPr>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En Suède il s'agit d'un handicap, </a:t>
            </a:r>
          </a:p>
          <a:p>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En Angleterre une maladie, mais le lien officiel avec les champs électromagnétiques n'est pas officiellement reconnu ! </a:t>
            </a:r>
          </a:p>
          <a:p>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Parlement Européen </a:t>
            </a:r>
          </a:p>
          <a:p>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En France</a:t>
            </a:r>
          </a:p>
          <a:p>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Depuis 2007, la </a:t>
            </a:r>
            <a:r>
              <a:rPr lang="fr-CA" sz="1600" b="1" dirty="0" smtClean="0">
                <a:latin typeface="Arial" pitchFamily="34" charset="0"/>
                <a:cs typeface="Arial" pitchFamily="34" charset="0"/>
              </a:rPr>
              <a:t>Commission Canadienne des droits de la personne </a:t>
            </a:r>
            <a:r>
              <a:rPr lang="fr-CA" sz="1600" dirty="0" smtClean="0">
                <a:latin typeface="Arial" pitchFamily="34" charset="0"/>
                <a:cs typeface="Arial" pitchFamily="34" charset="0"/>
              </a:rPr>
              <a:t>reconnaît officiellement l’hypersensibilité environnementale, incluant l’hypersensibilité électromagnétique.</a:t>
            </a:r>
          </a:p>
          <a:p>
            <a:endParaRPr lang="fr-CA" sz="1600" dirty="0" smtClean="0">
              <a:latin typeface="Arial" pitchFamily="34" charset="0"/>
              <a:cs typeface="Arial" pitchFamily="34" charset="0"/>
            </a:endParaRPr>
          </a:p>
          <a:p>
            <a:r>
              <a:rPr lang="fr-CA" sz="1600" dirty="0" smtClean="0">
                <a:latin typeface="Arial" pitchFamily="34" charset="0"/>
                <a:cs typeface="Arial" pitchFamily="34" charset="0"/>
              </a:rPr>
              <a:t>Au Québec 3-6% d’</a:t>
            </a:r>
            <a:r>
              <a:rPr lang="fr-CA" sz="1600" dirty="0" err="1" smtClean="0">
                <a:latin typeface="Arial" pitchFamily="34" charset="0"/>
                <a:cs typeface="Arial" pitchFamily="34" charset="0"/>
              </a:rPr>
              <a:t>électrosensibles</a:t>
            </a:r>
            <a:r>
              <a:rPr lang="fr-CA" sz="1600" dirty="0" smtClean="0"/>
              <a:t/>
            </a:r>
            <a:br>
              <a:rPr lang="fr-CA" sz="1600" dirty="0" smtClean="0"/>
            </a:br>
            <a:endParaRPr lang="fr-CA" sz="1600" dirty="0"/>
          </a:p>
        </p:txBody>
      </p:sp>
      <p:pic>
        <p:nvPicPr>
          <p:cNvPr id="4" name="Image 3" descr="canary 2.jpg"/>
          <p:cNvPicPr>
            <a:picLocks noChangeAspect="1"/>
          </p:cNvPicPr>
          <p:nvPr>
            <p:custDataLst>
              <p:tags r:id="rId3"/>
            </p:custDataLst>
          </p:nvPr>
        </p:nvPicPr>
        <p:blipFill>
          <a:blip r:embed="rId5" cstate="print"/>
          <a:stretch>
            <a:fillRect/>
          </a:stretch>
        </p:blipFill>
        <p:spPr>
          <a:xfrm>
            <a:off x="7092280" y="1340768"/>
            <a:ext cx="1722824" cy="1546472"/>
          </a:xfrm>
          <a:prstGeom prst="rect">
            <a:avLst/>
          </a:prstGeom>
        </p:spPr>
      </p:pic>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Plus à </a:t>
            </a:r>
            <a:r>
              <a:rPr lang="en-CA" dirty="0" err="1" smtClean="0"/>
              <a:t>risque</a:t>
            </a:r>
            <a:endParaRPr lang="fr-CA" dirty="0"/>
          </a:p>
        </p:txBody>
      </p:sp>
      <p:pic>
        <p:nvPicPr>
          <p:cNvPr id="9" name="Image 8" descr="Next-up Pathologies_CEM_Problematique_Amalgames_et_metal_bouche_27_01_2012_news.jpg"/>
          <p:cNvPicPr>
            <a:picLocks noChangeAspect="1"/>
          </p:cNvPicPr>
          <p:nvPr>
            <p:custDataLst>
              <p:tags r:id="rId2"/>
            </p:custDataLst>
          </p:nvPr>
        </p:nvPicPr>
        <p:blipFill>
          <a:blip r:embed="rId8" cstate="print"/>
          <a:stretch>
            <a:fillRect/>
          </a:stretch>
        </p:blipFill>
        <p:spPr>
          <a:xfrm>
            <a:off x="4427984" y="1772816"/>
            <a:ext cx="4137460" cy="1527677"/>
          </a:xfrm>
          <a:prstGeom prst="rect">
            <a:avLst/>
          </a:prstGeom>
        </p:spPr>
      </p:pic>
      <p:pic>
        <p:nvPicPr>
          <p:cNvPr id="11" name="Espace réservé du contenu 10" descr="multiple-chemical-sensitivity.jpg"/>
          <p:cNvPicPr>
            <a:picLocks noGrp="1" noChangeAspect="1"/>
          </p:cNvPicPr>
          <p:nvPr>
            <p:ph idx="1"/>
            <p:custDataLst>
              <p:tags r:id="rId3"/>
            </p:custDataLst>
          </p:nvPr>
        </p:nvPicPr>
        <p:blipFill>
          <a:blip r:embed="rId9" cstate="print"/>
          <a:stretch>
            <a:fillRect/>
          </a:stretch>
        </p:blipFill>
        <p:spPr>
          <a:xfrm>
            <a:off x="4283968" y="3573016"/>
            <a:ext cx="3810000" cy="3019425"/>
          </a:xfrm>
        </p:spPr>
      </p:pic>
      <p:pic>
        <p:nvPicPr>
          <p:cNvPr id="12" name="Image 11" descr="toxic_world.jpg"/>
          <p:cNvPicPr>
            <a:picLocks noChangeAspect="1"/>
          </p:cNvPicPr>
          <p:nvPr>
            <p:custDataLst>
              <p:tags r:id="rId4"/>
            </p:custDataLst>
          </p:nvPr>
        </p:nvPicPr>
        <p:blipFill>
          <a:blip r:embed="rId10" cstate="print"/>
          <a:stretch>
            <a:fillRect/>
          </a:stretch>
        </p:blipFill>
        <p:spPr>
          <a:xfrm>
            <a:off x="611560" y="3055418"/>
            <a:ext cx="2808312" cy="3403674"/>
          </a:xfrm>
          <a:prstGeom prst="rect">
            <a:avLst/>
          </a:prstGeom>
        </p:spPr>
      </p:pic>
      <p:sp>
        <p:nvSpPr>
          <p:cNvPr id="6" name="Rectangle 5"/>
          <p:cNvSpPr/>
          <p:nvPr>
            <p:custDataLst>
              <p:tags r:id="rId5"/>
            </p:custDataLst>
          </p:nvPr>
        </p:nvSpPr>
        <p:spPr>
          <a:xfrm>
            <a:off x="0" y="2132856"/>
            <a:ext cx="4572000" cy="923330"/>
          </a:xfrm>
          <a:prstGeom prst="rect">
            <a:avLst/>
          </a:prstGeom>
        </p:spPr>
        <p:txBody>
          <a:bodyPr>
            <a:spAutoFit/>
          </a:bodyPr>
          <a:lstStyle/>
          <a:p>
            <a:r>
              <a:rPr lang="fr-CA" dirty="0" smtClean="0">
                <a:latin typeface="Arial" pitchFamily="34" charset="0"/>
                <a:cs typeface="Arial" pitchFamily="34" charset="0"/>
              </a:rPr>
              <a:t>« </a:t>
            </a:r>
            <a:r>
              <a:rPr lang="fr-CA" i="1" dirty="0" smtClean="0">
                <a:latin typeface="Arial" pitchFamily="34" charset="0"/>
                <a:cs typeface="Arial" pitchFamily="34" charset="0"/>
              </a:rPr>
              <a:t>40% ont complètement récupéré, 24 % se sont améliorés, 26 % n’ont vu aucun changement et 10 % sont pires qu’avant </a:t>
            </a:r>
            <a:r>
              <a:rPr lang="fr-CA" dirty="0" smtClean="0">
                <a:latin typeface="Arial" pitchFamily="34" charset="0"/>
                <a:cs typeface="Arial" pitchFamily="34" charset="0"/>
              </a:rPr>
              <a:t>».</a:t>
            </a:r>
            <a:endParaRPr lang="fr-CA" dirty="0">
              <a:latin typeface="Arial" pitchFamily="34" charset="0"/>
              <a:cs typeface="Arial" pitchFamily="34" charset="0"/>
            </a:endParaRPr>
          </a:p>
        </p:txBody>
      </p:sp>
      <p:sp>
        <p:nvSpPr>
          <p:cNvPr id="90113" name="Rectangle 1"/>
          <p:cNvSpPr>
            <a:spLocks noChangeArrowheads="1"/>
          </p:cNvSpPr>
          <p:nvPr>
            <p:custDataLst>
              <p:tags r:id="rId6"/>
            </p:custDataLst>
          </p:nvPr>
        </p:nvSpPr>
        <p:spPr bwMode="auto">
          <a:xfrm>
            <a:off x="4138936" y="764704"/>
            <a:ext cx="500506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Pour </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viter d</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avoir plus des probl</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è</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mes apr</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è</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la d</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pose d</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amalgames, elle doit se faire selon le protocole de l</a:t>
            </a:r>
            <a:r>
              <a:rPr kumimoji="0" lang="fr-CA"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fr-CA"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IAOMT.</a:t>
            </a:r>
            <a:endParaRPr kumimoji="0" lang="fr-CA"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Implants et </a:t>
            </a:r>
            <a:r>
              <a:rPr lang="en-CA" dirty="0" err="1" smtClean="0"/>
              <a:t>métaux</a:t>
            </a:r>
            <a:endParaRPr lang="fr-CA" dirty="0"/>
          </a:p>
        </p:txBody>
      </p:sp>
      <p:pic>
        <p:nvPicPr>
          <p:cNvPr id="4" name="Espace réservé du contenu 3" descr="Electrogalvanisme_Buccal_Metaux_lourds_Flyer_News_650_29_08_2012.jpg"/>
          <p:cNvPicPr>
            <a:picLocks noGrp="1" noChangeAspect="1"/>
          </p:cNvPicPr>
          <p:nvPr>
            <p:ph idx="1"/>
            <p:custDataLst>
              <p:tags r:id="rId2"/>
            </p:custDataLst>
          </p:nvPr>
        </p:nvPicPr>
        <p:blipFill>
          <a:blip r:embed="rId4" cstate="print"/>
          <a:stretch>
            <a:fillRect/>
          </a:stretch>
        </p:blipFill>
        <p:spPr>
          <a:xfrm>
            <a:off x="553501" y="1935163"/>
            <a:ext cx="8036997" cy="4389437"/>
          </a:xfrm>
          <a:prstGeom prst="rect">
            <a:avLst/>
          </a:prstGeom>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Mesure_Electrogalvanisme_Amalgames_Danger_Flyer_News.jpg"/>
          <p:cNvPicPr>
            <a:picLocks noGrp="1" noChangeAspect="1"/>
          </p:cNvPicPr>
          <p:nvPr>
            <p:ph idx="4294967295"/>
            <p:custDataLst>
              <p:tags r:id="rId1"/>
            </p:custDataLst>
          </p:nvPr>
        </p:nvPicPr>
        <p:blipFill>
          <a:blip r:embed="rId3" cstate="print"/>
          <a:stretch>
            <a:fillRect/>
          </a:stretch>
        </p:blipFill>
        <p:spPr>
          <a:xfrm>
            <a:off x="-137443" y="0"/>
            <a:ext cx="9432607" cy="6858000"/>
          </a:xfrm>
        </p:spPr>
      </p:pic>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Next-up </a:t>
            </a:r>
            <a:r>
              <a:rPr lang="en-CA" dirty="0" err="1" smtClean="0"/>
              <a:t>dernière</a:t>
            </a:r>
            <a:r>
              <a:rPr lang="en-CA" dirty="0" smtClean="0"/>
              <a:t> </a:t>
            </a:r>
            <a:r>
              <a:rPr lang="en-CA" dirty="0" err="1" smtClean="0"/>
              <a:t>heure</a:t>
            </a:r>
            <a:r>
              <a:rPr lang="en-CA" dirty="0" smtClean="0"/>
              <a:t>!</a:t>
            </a:r>
            <a:endParaRPr lang="fr-CA" dirty="0"/>
          </a:p>
        </p:txBody>
      </p:sp>
      <p:sp>
        <p:nvSpPr>
          <p:cNvPr id="3" name="Espace réservé du contenu 2"/>
          <p:cNvSpPr>
            <a:spLocks noGrp="1"/>
          </p:cNvSpPr>
          <p:nvPr>
            <p:ph idx="1"/>
            <p:custDataLst>
              <p:tags r:id="rId2"/>
            </p:custDataLst>
          </p:nvPr>
        </p:nvSpPr>
        <p:spPr/>
        <p:txBody>
          <a:bodyPr/>
          <a:lstStyle/>
          <a:p>
            <a:r>
              <a:rPr lang="fr-CA" dirty="0" smtClean="0">
                <a:latin typeface="Arial" pitchFamily="34" charset="0"/>
                <a:cs typeface="Arial" pitchFamily="34" charset="0"/>
              </a:rPr>
              <a:t>« </a:t>
            </a:r>
            <a:r>
              <a:rPr lang="fr-CA" i="1" dirty="0" smtClean="0">
                <a:latin typeface="Arial" pitchFamily="34" charset="0"/>
                <a:cs typeface="Arial" pitchFamily="34" charset="0"/>
              </a:rPr>
              <a:t>L'irradiation imposée par les rayonnements HF micro-ondes des nouveaux compteurs d'eau, d'électricité et de gaz est un </a:t>
            </a:r>
            <a:r>
              <a:rPr lang="fr-CA" b="1" i="1" dirty="0" smtClean="0">
                <a:latin typeface="Arial" pitchFamily="34" charset="0"/>
                <a:cs typeface="Arial" pitchFamily="34" charset="0"/>
              </a:rPr>
              <a:t>nouveau génocide </a:t>
            </a:r>
            <a:r>
              <a:rPr lang="fr-CA" i="1" dirty="0" smtClean="0">
                <a:latin typeface="Arial" pitchFamily="34" charset="0"/>
                <a:cs typeface="Arial" pitchFamily="34" charset="0"/>
              </a:rPr>
              <a:t>pour une certaine catégorie de la population, c'est n'est plus celui de Juifs, mais celui des </a:t>
            </a:r>
            <a:r>
              <a:rPr lang="fr-CA" i="1" dirty="0" err="1" smtClean="0">
                <a:latin typeface="Arial" pitchFamily="34" charset="0"/>
                <a:cs typeface="Arial" pitchFamily="34" charset="0"/>
              </a:rPr>
              <a:t>Electro</a:t>
            </a:r>
            <a:r>
              <a:rPr lang="fr-CA" i="1" dirty="0" smtClean="0">
                <a:latin typeface="Arial" pitchFamily="34" charset="0"/>
                <a:cs typeface="Arial" pitchFamily="34" charset="0"/>
              </a:rPr>
              <a:t> Hyper Sensibles. </a:t>
            </a:r>
          </a:p>
          <a:p>
            <a:r>
              <a:rPr lang="fr-CA" i="1" dirty="0" smtClean="0">
                <a:latin typeface="Arial" pitchFamily="34" charset="0"/>
                <a:cs typeface="Arial" pitchFamily="34" charset="0"/>
              </a:rPr>
              <a:t>Le résultat est sans appel, extrapolé par exemple aux 36 000 communes de France, la surmortalité est d'environ 100 000 personnes/an, soit </a:t>
            </a:r>
            <a:r>
              <a:rPr lang="fr-CA" b="1" i="1" dirty="0" smtClean="0">
                <a:latin typeface="Arial" pitchFamily="34" charset="0"/>
                <a:cs typeface="Arial" pitchFamily="34" charset="0"/>
              </a:rPr>
              <a:t>un million en une décennie</a:t>
            </a:r>
            <a:r>
              <a:rPr lang="fr-CA" i="1" dirty="0" smtClean="0">
                <a:latin typeface="Arial" pitchFamily="34" charset="0"/>
                <a:cs typeface="Arial" pitchFamily="34" charset="0"/>
              </a:rPr>
              <a:t>.</a:t>
            </a:r>
            <a:r>
              <a:rPr lang="fr-CA" dirty="0" smtClean="0">
                <a:latin typeface="Arial" pitchFamily="34" charset="0"/>
                <a:cs typeface="Arial" pitchFamily="34" charset="0"/>
              </a:rPr>
              <a:t> »</a:t>
            </a:r>
          </a:p>
          <a:p>
            <a:pPr>
              <a:buNone/>
            </a:pPr>
            <a:r>
              <a:rPr lang="en-CA" sz="1050" dirty="0" smtClean="0">
                <a:latin typeface="Arial" pitchFamily="34" charset="0"/>
                <a:cs typeface="Arial" pitchFamily="34" charset="0"/>
              </a:rPr>
              <a:t>Source: Next-up.org</a:t>
            </a:r>
            <a:endParaRPr lang="fr-CA" sz="1050" dirty="0">
              <a:latin typeface="Arial" pitchFamily="34" charset="0"/>
              <a:cs typeface="Arial" pitchFamily="34" charset="0"/>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custDataLst>
              <p:tags r:id="rId1"/>
            </p:custDataLst>
          </p:nvPr>
        </p:nvSpPr>
        <p:spPr>
          <a:xfrm>
            <a:off x="467544" y="1772816"/>
            <a:ext cx="8229600" cy="4389437"/>
          </a:xfrm>
        </p:spPr>
        <p:txBody>
          <a:bodyPr/>
          <a:lstStyle/>
          <a:p>
            <a:pPr>
              <a:buNone/>
            </a:pPr>
            <a:r>
              <a:rPr lang="fr-CA" dirty="0" smtClean="0">
                <a:latin typeface="Arial" pitchFamily="34" charset="0"/>
                <a:cs typeface="Arial" pitchFamily="34" charset="0"/>
              </a:rPr>
              <a:t>« </a:t>
            </a:r>
            <a:r>
              <a:rPr lang="fr-CA" i="1" dirty="0" smtClean="0">
                <a:latin typeface="Arial" pitchFamily="34" charset="0"/>
                <a:cs typeface="Arial" pitchFamily="34" charset="0"/>
              </a:rPr>
              <a:t>Des enquêtes judiciaires ont été réalisées, elles sont classées confidentielles, néanmoins Il est très facile pour toute personne ou association de réaliser ce type d'investigations avec l'accès à l'état civil qui doit confirmer </a:t>
            </a:r>
            <a:r>
              <a:rPr lang="fr-CA" i="1" u="sng" dirty="0" smtClean="0">
                <a:latin typeface="Arial" pitchFamily="34" charset="0"/>
                <a:cs typeface="Arial" pitchFamily="34" charset="0"/>
                <a:hlinkClick r:id="rId3"/>
              </a:rPr>
              <a:t>un taux de mortalité annuel normal de 8,5 à 8,9 pour 1000</a:t>
            </a:r>
            <a:r>
              <a:rPr lang="fr-CA" i="1" dirty="0" smtClean="0">
                <a:latin typeface="Arial" pitchFamily="34" charset="0"/>
                <a:cs typeface="Arial" pitchFamily="34" charset="0"/>
              </a:rPr>
              <a:t> avant l'activation d'un site d'antennes relais, alors que sur la période de 12 mois après l'activation ce taux est supérieur à 20, voir 50 pour 1000 !  </a:t>
            </a:r>
            <a:r>
              <a:rPr lang="fr-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GraphMortaliteCrestFrance1204200A12042006.png"/>
          <p:cNvPicPr>
            <a:picLocks noGrp="1" noChangeAspect="1"/>
          </p:cNvPicPr>
          <p:nvPr>
            <p:ph idx="4294967295"/>
            <p:custDataLst>
              <p:tags r:id="rId1"/>
            </p:custDataLst>
          </p:nvPr>
        </p:nvPicPr>
        <p:blipFill>
          <a:blip r:embed="rId3" cstate="print"/>
          <a:stretch>
            <a:fillRect/>
          </a:stretch>
        </p:blipFill>
        <p:spPr>
          <a:xfrm>
            <a:off x="31414" y="0"/>
            <a:ext cx="9112586" cy="6858000"/>
          </a:xfrm>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2204864"/>
            <a:ext cx="8305800" cy="1143000"/>
          </a:xfrm>
          <a:solidFill>
            <a:schemeClr val="bg2"/>
          </a:solidFill>
        </p:spPr>
        <p:txBody>
          <a:bodyPr/>
          <a:lstStyle/>
          <a:p>
            <a:r>
              <a:rPr lang="en-CA" dirty="0" smtClean="0"/>
              <a:t>Assurance </a:t>
            </a:r>
            <a:r>
              <a:rPr lang="en-CA" dirty="0" err="1" smtClean="0"/>
              <a:t>maladie</a:t>
            </a:r>
            <a:r>
              <a:rPr lang="en-CA" dirty="0" smtClean="0"/>
              <a:t> et vie</a:t>
            </a:r>
            <a:endParaRPr lang="fr-CA"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Assurance </a:t>
            </a:r>
            <a:r>
              <a:rPr lang="en-CA" dirty="0" err="1" smtClean="0"/>
              <a:t>maladie</a:t>
            </a:r>
            <a:r>
              <a:rPr lang="en-CA" dirty="0" smtClean="0"/>
              <a:t> – Lloyd’s</a:t>
            </a:r>
            <a:endParaRPr lang="fr-CA" dirty="0"/>
          </a:p>
        </p:txBody>
      </p:sp>
      <p:sp>
        <p:nvSpPr>
          <p:cNvPr id="3" name="Espace réservé du contenu 2"/>
          <p:cNvSpPr>
            <a:spLocks noGrp="1"/>
          </p:cNvSpPr>
          <p:nvPr>
            <p:ph idx="1"/>
            <p:custDataLst>
              <p:tags r:id="rId2"/>
            </p:custDataLst>
          </p:nvPr>
        </p:nvSpPr>
        <p:spPr/>
        <p:txBody>
          <a:bodyPr>
            <a:normAutofit fontScale="85000" lnSpcReduction="20000"/>
          </a:bodyPr>
          <a:lstStyle/>
          <a:p>
            <a:r>
              <a:rPr lang="fr-CA" dirty="0" smtClean="0"/>
              <a:t> </a:t>
            </a:r>
            <a:r>
              <a:rPr lang="fr-CA" i="1" dirty="0" smtClean="0"/>
              <a:t>«S’il est prouvé que l’irradiation par les CEM est cancérigène et si cet effet délétère devient évident suite et après une période de latence assez longue de plusieurs années après l'exposition, </a:t>
            </a:r>
            <a:r>
              <a:rPr lang="fr-CA" b="1" i="1" dirty="0" smtClean="0"/>
              <a:t>le danger des CEM sera comme celui de l’amiante qui a été totalement sous-estimé, de plus il pourrait croître de façon exponentielle pendant de nombreuses années</a:t>
            </a:r>
            <a:r>
              <a:rPr lang="fr-CA" i="1" dirty="0" smtClean="0"/>
              <a:t>."</a:t>
            </a:r>
            <a:endParaRPr lang="fr-CA" dirty="0" smtClean="0"/>
          </a:p>
          <a:p>
            <a:pPr>
              <a:buNone/>
            </a:pPr>
            <a:r>
              <a:rPr lang="fr-CA" dirty="0" smtClean="0"/>
              <a:t> </a:t>
            </a:r>
          </a:p>
          <a:p>
            <a:r>
              <a:rPr lang="fr-CA" dirty="0" smtClean="0"/>
              <a:t> </a:t>
            </a:r>
            <a:r>
              <a:rPr lang="fr-CA" i="1" dirty="0" smtClean="0"/>
              <a:t>"En conséquence, par prudence face à la preuve scientifique actuelle, </a:t>
            </a:r>
            <a:r>
              <a:rPr lang="fr-CA" b="1" i="1" dirty="0" smtClean="0"/>
              <a:t>en ce qui concerne l'implication des assurances pour les dommages des CEM qui pourrait être gigantesque en nombre </a:t>
            </a:r>
            <a:r>
              <a:rPr lang="fr-CA" i="1" dirty="0" smtClean="0"/>
              <a:t>(ndlr : chiffrage par rapport à l’amiante le nombre potentiel étant d’un coefficient de plus de 1000 pour 1 !), il est peu probable que les assureurs soient susceptibles d'indemniser les dommages sur la politique de la responsabilité des produits (ndlr : contrats),"</a:t>
            </a:r>
            <a:endParaRPr lang="fr-CA" dirty="0" smtClean="0"/>
          </a:p>
          <a:p>
            <a:endParaRPr lang="fr-CA"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ASSURANCES-RC-clauses-exclu.gif"/>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467544" y="1628800"/>
            <a:ext cx="8305800" cy="1143000"/>
          </a:xfrm>
          <a:solidFill>
            <a:schemeClr val="bg2"/>
          </a:solidFill>
        </p:spPr>
        <p:txBody>
          <a:bodyPr/>
          <a:lstStyle/>
          <a:p>
            <a:r>
              <a:rPr lang="en-CA" dirty="0" smtClean="0"/>
              <a:t>Les </a:t>
            </a:r>
            <a:r>
              <a:rPr lang="en-CA" dirty="0" err="1" smtClean="0"/>
              <a:t>fausses</a:t>
            </a:r>
            <a:r>
              <a:rPr lang="en-CA" dirty="0" smtClean="0"/>
              <a:t> </a:t>
            </a:r>
            <a:r>
              <a:rPr lang="en-CA" dirty="0" err="1" smtClean="0"/>
              <a:t>études</a:t>
            </a:r>
            <a:endParaRPr lang="fr-CA" dirty="0"/>
          </a:p>
        </p:txBody>
      </p:sp>
      <p:sp>
        <p:nvSpPr>
          <p:cNvPr id="5" name="Sous-titre 4"/>
          <p:cNvSpPr>
            <a:spLocks noGrp="1"/>
          </p:cNvSpPr>
          <p:nvPr>
            <p:ph type="subTitle" idx="4294967295"/>
            <p:custDataLst>
              <p:tags r:id="rId2"/>
            </p:custDataLst>
          </p:nvPr>
        </p:nvSpPr>
        <p:spPr>
          <a:xfrm>
            <a:off x="467544" y="2780928"/>
            <a:ext cx="8286998" cy="1368152"/>
          </a:xfrm>
          <a:solidFill>
            <a:schemeClr val="bg2">
              <a:lumMod val="90000"/>
            </a:schemeClr>
          </a:solidFill>
        </p:spPr>
        <p:txBody>
          <a:bodyPr/>
          <a:lstStyle/>
          <a:p>
            <a:pPr algn="r">
              <a:buNone/>
            </a:pPr>
            <a:r>
              <a:rPr lang="fr-CA" dirty="0" smtClean="0">
                <a:solidFill>
                  <a:schemeClr val="bg2">
                    <a:lumMod val="25000"/>
                  </a:schemeClr>
                </a:solidFill>
                <a:latin typeface="Arial" pitchFamily="34" charset="0"/>
                <a:cs typeface="Arial" pitchFamily="34" charset="0"/>
              </a:rPr>
              <a:t>Toujours menées par des intérêts financiers </a:t>
            </a:r>
          </a:p>
          <a:p>
            <a:endParaRPr lang="fr-CA"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95536" y="1628800"/>
            <a:ext cx="8305800" cy="1143000"/>
          </a:xfrm>
          <a:solidFill>
            <a:schemeClr val="bg2"/>
          </a:solidFill>
        </p:spPr>
        <p:txBody>
          <a:bodyPr/>
          <a:lstStyle/>
          <a:p>
            <a:r>
              <a:rPr lang="en-CA" dirty="0" smtClean="0"/>
              <a:t>La </a:t>
            </a:r>
            <a:r>
              <a:rPr lang="en-CA" dirty="0" err="1" smtClean="0"/>
              <a:t>fausse</a:t>
            </a:r>
            <a:r>
              <a:rPr lang="en-CA" dirty="0" smtClean="0"/>
              <a:t> “</a:t>
            </a:r>
            <a:r>
              <a:rPr lang="en-CA" dirty="0" err="1" smtClean="0"/>
              <a:t>étude</a:t>
            </a:r>
            <a:r>
              <a:rPr lang="en-CA" dirty="0" smtClean="0"/>
              <a:t>” </a:t>
            </a:r>
            <a:r>
              <a:rPr lang="en-CA" dirty="0" err="1" smtClean="0"/>
              <a:t>québécoise</a:t>
            </a:r>
            <a:endParaRPr lang="fr-CA" dirty="0"/>
          </a:p>
        </p:txBody>
      </p:sp>
      <p:sp>
        <p:nvSpPr>
          <p:cNvPr id="5" name="Sous-titre 4"/>
          <p:cNvSpPr>
            <a:spLocks noGrp="1"/>
          </p:cNvSpPr>
          <p:nvPr>
            <p:ph type="subTitle" idx="4294967295"/>
            <p:custDataLst>
              <p:tags r:id="rId2"/>
            </p:custDataLst>
          </p:nvPr>
        </p:nvSpPr>
        <p:spPr>
          <a:xfrm>
            <a:off x="395536" y="2780928"/>
            <a:ext cx="8286998" cy="1752600"/>
          </a:xfrm>
          <a:solidFill>
            <a:schemeClr val="bg2">
              <a:lumMod val="90000"/>
            </a:schemeClr>
          </a:solidFill>
        </p:spPr>
        <p:txBody>
          <a:bodyPr/>
          <a:lstStyle/>
          <a:p>
            <a:pPr algn="r">
              <a:buNone/>
            </a:pPr>
            <a:r>
              <a:rPr lang="en-CA" dirty="0" err="1" smtClean="0">
                <a:solidFill>
                  <a:schemeClr val="bg2">
                    <a:lumMod val="25000"/>
                  </a:schemeClr>
                </a:solidFill>
                <a:latin typeface="Arial" pitchFamily="34" charset="0"/>
                <a:cs typeface="Arial" pitchFamily="34" charset="0"/>
              </a:rPr>
              <a:t>Financée</a:t>
            </a:r>
            <a:r>
              <a:rPr lang="en-CA" dirty="0" smtClean="0">
                <a:solidFill>
                  <a:schemeClr val="bg2">
                    <a:lumMod val="25000"/>
                  </a:schemeClr>
                </a:solidFill>
                <a:latin typeface="Arial" pitchFamily="34" charset="0"/>
                <a:cs typeface="Arial" pitchFamily="34" charset="0"/>
              </a:rPr>
              <a:t> par la </a:t>
            </a:r>
            <a:r>
              <a:rPr lang="en-CA" dirty="0" err="1" smtClean="0">
                <a:solidFill>
                  <a:schemeClr val="bg2">
                    <a:lumMod val="25000"/>
                  </a:schemeClr>
                </a:solidFill>
                <a:latin typeface="Arial" pitchFamily="34" charset="0"/>
                <a:cs typeface="Arial" pitchFamily="34" charset="0"/>
              </a:rPr>
              <a:t>Fondation</a:t>
            </a:r>
            <a:r>
              <a:rPr lang="en-CA" dirty="0" smtClean="0">
                <a:solidFill>
                  <a:schemeClr val="bg2">
                    <a:lumMod val="25000"/>
                  </a:schemeClr>
                </a:solidFill>
                <a:latin typeface="Arial" pitchFamily="34" charset="0"/>
                <a:cs typeface="Arial" pitchFamily="34" charset="0"/>
              </a:rPr>
              <a:t> de la </a:t>
            </a:r>
            <a:r>
              <a:rPr lang="en-CA" dirty="0" err="1" smtClean="0">
                <a:solidFill>
                  <a:schemeClr val="bg2">
                    <a:lumMod val="25000"/>
                  </a:schemeClr>
                </a:solidFill>
                <a:latin typeface="Arial" pitchFamily="34" charset="0"/>
                <a:cs typeface="Arial" pitchFamily="34" charset="0"/>
              </a:rPr>
              <a:t>famille</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Trottier</a:t>
            </a:r>
            <a:endParaRPr lang="fr-CA" dirty="0">
              <a:solidFill>
                <a:schemeClr val="bg2">
                  <a:lumMod val="25000"/>
                </a:schemeClr>
              </a:solidFill>
              <a:latin typeface="Arial" pitchFamily="34" charset="0"/>
              <a:cs typeface="Arial" pitchFamily="34" charset="0"/>
            </a:endParaRPr>
          </a:p>
        </p:txBody>
      </p:sp>
      <p:pic>
        <p:nvPicPr>
          <p:cNvPr id="6" name="Image 5" descr="bad_wolf-watchdog.jpg"/>
          <p:cNvPicPr>
            <a:picLocks noChangeAspect="1"/>
          </p:cNvPicPr>
          <p:nvPr>
            <p:custDataLst>
              <p:tags r:id="rId3"/>
            </p:custDataLst>
          </p:nvPr>
        </p:nvPicPr>
        <p:blipFill>
          <a:blip r:embed="rId5" cstate="print"/>
          <a:stretch>
            <a:fillRect/>
          </a:stretch>
        </p:blipFill>
        <p:spPr>
          <a:xfrm>
            <a:off x="4572000" y="3933056"/>
            <a:ext cx="4170040" cy="2126720"/>
          </a:xfrm>
          <a:prstGeom prst="rect">
            <a:avLst/>
          </a:prstGeom>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en-CA" dirty="0" smtClean="0"/>
              <a:t>Brigade </a:t>
            </a:r>
            <a:r>
              <a:rPr lang="en-CA" dirty="0" err="1" smtClean="0"/>
              <a:t>électro-urbaine</a:t>
            </a:r>
            <a:endParaRPr lang="fr-CA" dirty="0"/>
          </a:p>
        </p:txBody>
      </p:sp>
      <p:sp>
        <p:nvSpPr>
          <p:cNvPr id="3" name="Espace réservé du contenu 2"/>
          <p:cNvSpPr>
            <a:spLocks noGrp="1"/>
          </p:cNvSpPr>
          <p:nvPr>
            <p:ph type="body" sz="half" idx="2"/>
            <p:custDataLst>
              <p:tags r:id="rId2"/>
            </p:custDataLst>
          </p:nvPr>
        </p:nvSpPr>
        <p:spPr/>
        <p:txBody>
          <a:bodyPr>
            <a:normAutofit fontScale="92500"/>
          </a:bodyPr>
          <a:lstStyle/>
          <a:p>
            <a:r>
              <a:rPr lang="fr-CA" dirty="0" smtClean="0">
                <a:latin typeface="Arial" pitchFamily="34" charset="0"/>
                <a:cs typeface="Arial" pitchFamily="34" charset="0"/>
              </a:rPr>
              <a:t>Regroupant six étudiants et dirigée par Thomas Gervais, chargé d'enseignement à Polytechnique et journaliste scientifique, la nouvelle brigade se propose de recueillir les questions, les commentaires et les préoccupations du public quant aux effets des radiofréquences sur la santé</a:t>
            </a:r>
            <a:r>
              <a:rPr lang="fr-CA" dirty="0" smtClean="0"/>
              <a:t>. </a:t>
            </a:r>
            <a:endParaRPr lang="fr-CA" dirty="0"/>
          </a:p>
        </p:txBody>
      </p:sp>
      <p:pic>
        <p:nvPicPr>
          <p:cNvPr id="6" name="Espace réservé pour une image  5" descr="brigade.png"/>
          <p:cNvPicPr>
            <a:picLocks noGrp="1" noChangeAspect="1"/>
          </p:cNvPicPr>
          <p:nvPr>
            <p:ph type="pic" idx="1"/>
            <p:custDataLst>
              <p:tags r:id="rId3"/>
            </p:custDataLst>
          </p:nvPr>
        </p:nvPicPr>
        <p:blipFill>
          <a:blip r:embed="rId5" cstate="print"/>
          <a:srcRect l="10552" r="10552"/>
          <a:stretch>
            <a:fillRect/>
          </a:stretch>
        </p:blipFill>
        <p:spPr/>
      </p:pic>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Les </a:t>
            </a:r>
            <a:r>
              <a:rPr lang="en-CA" dirty="0" err="1" smtClean="0"/>
              <a:t>faits</a:t>
            </a:r>
            <a:endParaRPr lang="fr-CA" dirty="0"/>
          </a:p>
        </p:txBody>
      </p:sp>
      <p:sp>
        <p:nvSpPr>
          <p:cNvPr id="6" name="Espace réservé du contenu 5"/>
          <p:cNvSpPr>
            <a:spLocks noGrp="1"/>
          </p:cNvSpPr>
          <p:nvPr>
            <p:ph idx="1"/>
            <p:custDataLst>
              <p:tags r:id="rId2"/>
            </p:custDataLst>
          </p:nvPr>
        </p:nvSpPr>
        <p:spPr/>
        <p:txBody>
          <a:bodyPr/>
          <a:lstStyle/>
          <a:p>
            <a:r>
              <a:rPr lang="en-CA" dirty="0" smtClean="0">
                <a:latin typeface="Arial" pitchFamily="34" charset="0"/>
                <a:cs typeface="Arial" pitchFamily="34" charset="0"/>
              </a:rPr>
              <a:t>Des </a:t>
            </a:r>
            <a:r>
              <a:rPr lang="en-CA" dirty="0" err="1" smtClean="0">
                <a:latin typeface="Arial" pitchFamily="34" charset="0"/>
                <a:cs typeface="Arial" pitchFamily="34" charset="0"/>
              </a:rPr>
              <a:t>élèves</a:t>
            </a:r>
            <a:r>
              <a:rPr lang="en-CA" dirty="0" smtClean="0">
                <a:latin typeface="Arial" pitchFamily="34" charset="0"/>
                <a:cs typeface="Arial" pitchFamily="34" charset="0"/>
              </a:rPr>
              <a:t> de </a:t>
            </a:r>
            <a:r>
              <a:rPr lang="en-CA" dirty="0" err="1" smtClean="0">
                <a:latin typeface="Arial" pitchFamily="34" charset="0"/>
                <a:cs typeface="Arial" pitchFamily="34" charset="0"/>
              </a:rPr>
              <a:t>bac</a:t>
            </a:r>
            <a:r>
              <a:rPr lang="en-CA" dirty="0" smtClean="0">
                <a:latin typeface="Arial" pitchFamily="34" charset="0"/>
                <a:cs typeface="Arial" pitchFamily="34" charset="0"/>
              </a:rPr>
              <a:t> en </a:t>
            </a:r>
            <a:r>
              <a:rPr lang="en-CA" dirty="0" err="1" smtClean="0">
                <a:latin typeface="Arial" pitchFamily="34" charset="0"/>
                <a:cs typeface="Arial" pitchFamily="34" charset="0"/>
              </a:rPr>
              <a:t>génie</a:t>
            </a:r>
            <a:r>
              <a:rPr lang="en-CA" dirty="0" smtClean="0">
                <a:latin typeface="Arial" pitchFamily="34" charset="0"/>
                <a:cs typeface="Arial" pitchFamily="34" charset="0"/>
              </a:rPr>
              <a:t>;</a:t>
            </a:r>
          </a:p>
          <a:p>
            <a:r>
              <a:rPr lang="en-CA" dirty="0" err="1" smtClean="0">
                <a:latin typeface="Arial" pitchFamily="34" charset="0"/>
                <a:cs typeface="Arial" pitchFamily="34" charset="0"/>
              </a:rPr>
              <a:t>Aucun</a:t>
            </a:r>
            <a:r>
              <a:rPr lang="en-CA" dirty="0" smtClean="0">
                <a:latin typeface="Arial" pitchFamily="34" charset="0"/>
                <a:cs typeface="Arial" pitchFamily="34" charset="0"/>
              </a:rPr>
              <a:t> </a:t>
            </a:r>
            <a:r>
              <a:rPr lang="en-CA" dirty="0" err="1" smtClean="0">
                <a:latin typeface="Arial" pitchFamily="34" charset="0"/>
                <a:cs typeface="Arial" pitchFamily="34" charset="0"/>
              </a:rPr>
              <a:t>médecin</a:t>
            </a:r>
            <a:r>
              <a:rPr lang="en-CA" dirty="0" smtClean="0">
                <a:latin typeface="Arial" pitchFamily="34" charset="0"/>
                <a:cs typeface="Arial" pitchFamily="34" charset="0"/>
              </a:rPr>
              <a:t> </a:t>
            </a:r>
            <a:r>
              <a:rPr lang="en-CA" dirty="0" err="1" smtClean="0">
                <a:latin typeface="Arial" pitchFamily="34" charset="0"/>
                <a:cs typeface="Arial" pitchFamily="34" charset="0"/>
              </a:rPr>
              <a:t>ou</a:t>
            </a:r>
            <a:r>
              <a:rPr lang="en-CA" dirty="0" smtClean="0">
                <a:latin typeface="Arial" pitchFamily="34" charset="0"/>
                <a:cs typeface="Arial" pitchFamily="34" charset="0"/>
              </a:rPr>
              <a:t> </a:t>
            </a:r>
            <a:r>
              <a:rPr lang="en-CA" dirty="0" err="1" smtClean="0">
                <a:latin typeface="Arial" pitchFamily="34" charset="0"/>
                <a:cs typeface="Arial" pitchFamily="34" charset="0"/>
              </a:rPr>
              <a:t>scientifique</a:t>
            </a:r>
            <a:r>
              <a:rPr lang="en-CA" dirty="0" smtClean="0">
                <a:latin typeface="Arial" pitchFamily="34" charset="0"/>
                <a:cs typeface="Arial" pitchFamily="34" charset="0"/>
              </a:rPr>
              <a:t> </a:t>
            </a:r>
            <a:r>
              <a:rPr lang="en-CA" dirty="0" err="1" smtClean="0">
                <a:latin typeface="Arial" pitchFamily="34" charset="0"/>
                <a:cs typeface="Arial" pitchFamily="34" charset="0"/>
              </a:rPr>
              <a:t>spécialisé</a:t>
            </a:r>
            <a:r>
              <a:rPr lang="en-CA" dirty="0" smtClean="0">
                <a:latin typeface="Arial" pitchFamily="34" charset="0"/>
                <a:cs typeface="Arial" pitchFamily="34" charset="0"/>
              </a:rPr>
              <a:t> </a:t>
            </a:r>
            <a:r>
              <a:rPr lang="en-CA" dirty="0" err="1" smtClean="0">
                <a:latin typeface="Arial" pitchFamily="34" charset="0"/>
                <a:cs typeface="Arial" pitchFamily="34" charset="0"/>
              </a:rPr>
              <a:t>sur</a:t>
            </a:r>
            <a:r>
              <a:rPr lang="en-CA" dirty="0" smtClean="0">
                <a:latin typeface="Arial" pitchFamily="34" charset="0"/>
                <a:cs typeface="Arial" pitchFamily="34" charset="0"/>
              </a:rPr>
              <a:t> les </a:t>
            </a:r>
            <a:r>
              <a:rPr lang="en-CA" dirty="0" err="1" smtClean="0">
                <a:latin typeface="Arial" pitchFamily="34" charset="0"/>
                <a:cs typeface="Arial" pitchFamily="34" charset="0"/>
              </a:rPr>
              <a:t>effets</a:t>
            </a:r>
            <a:r>
              <a:rPr lang="en-CA" dirty="0" smtClean="0">
                <a:latin typeface="Arial" pitchFamily="34" charset="0"/>
                <a:cs typeface="Arial" pitchFamily="34" charset="0"/>
              </a:rPr>
              <a:t> </a:t>
            </a:r>
            <a:r>
              <a:rPr lang="en-CA" dirty="0" err="1" smtClean="0">
                <a:latin typeface="Arial" pitchFamily="34" charset="0"/>
                <a:cs typeface="Arial" pitchFamily="34" charset="0"/>
              </a:rPr>
              <a:t>biologiques</a:t>
            </a:r>
            <a:r>
              <a:rPr lang="en-CA" dirty="0" smtClean="0">
                <a:latin typeface="Arial" pitchFamily="34" charset="0"/>
                <a:cs typeface="Arial" pitchFamily="34" charset="0"/>
              </a:rPr>
              <a:t> des CEM;</a:t>
            </a:r>
          </a:p>
          <a:p>
            <a:r>
              <a:rPr lang="en-CA" dirty="0" err="1" smtClean="0">
                <a:latin typeface="Arial" pitchFamily="34" charset="0"/>
                <a:cs typeface="Arial" pitchFamily="34" charset="0"/>
              </a:rPr>
              <a:t>Basée</a:t>
            </a:r>
            <a:r>
              <a:rPr lang="en-CA" dirty="0" smtClean="0">
                <a:latin typeface="Arial" pitchFamily="34" charset="0"/>
                <a:cs typeface="Arial" pitchFamily="34" charset="0"/>
              </a:rPr>
              <a:t> </a:t>
            </a:r>
            <a:r>
              <a:rPr lang="en-CA" dirty="0" err="1" smtClean="0">
                <a:latin typeface="Arial" pitchFamily="34" charset="0"/>
                <a:cs typeface="Arial" pitchFamily="34" charset="0"/>
              </a:rPr>
              <a:t>sur</a:t>
            </a:r>
            <a:r>
              <a:rPr lang="en-CA" dirty="0" smtClean="0">
                <a:latin typeface="Arial" pitchFamily="34" charset="0"/>
                <a:cs typeface="Arial" pitchFamily="34" charset="0"/>
              </a:rPr>
              <a:t> le Code 6 qui ne </a:t>
            </a:r>
            <a:r>
              <a:rPr lang="en-CA" dirty="0" err="1" smtClean="0">
                <a:latin typeface="Arial" pitchFamily="34" charset="0"/>
                <a:cs typeface="Arial" pitchFamily="34" charset="0"/>
              </a:rPr>
              <a:t>couvre</a:t>
            </a:r>
            <a:r>
              <a:rPr lang="en-CA" dirty="0" smtClean="0">
                <a:latin typeface="Arial" pitchFamily="34" charset="0"/>
                <a:cs typeface="Arial" pitchFamily="34" charset="0"/>
              </a:rPr>
              <a:t> pas les </a:t>
            </a:r>
            <a:r>
              <a:rPr lang="en-CA" dirty="0" err="1" smtClean="0">
                <a:latin typeface="Arial" pitchFamily="34" charset="0"/>
                <a:cs typeface="Arial" pitchFamily="34" charset="0"/>
              </a:rPr>
              <a:t>effets</a:t>
            </a:r>
            <a:r>
              <a:rPr lang="en-CA" dirty="0" smtClean="0">
                <a:latin typeface="Arial" pitchFamily="34" charset="0"/>
                <a:cs typeface="Arial" pitchFamily="34" charset="0"/>
              </a:rPr>
              <a:t> </a:t>
            </a:r>
            <a:r>
              <a:rPr lang="en-CA" dirty="0" err="1" smtClean="0">
                <a:latin typeface="Arial" pitchFamily="34" charset="0"/>
                <a:cs typeface="Arial" pitchFamily="34" charset="0"/>
              </a:rPr>
              <a:t>biologiques</a:t>
            </a:r>
            <a:r>
              <a:rPr lang="en-CA" dirty="0" smtClean="0">
                <a:latin typeface="Arial" pitchFamily="34" charset="0"/>
                <a:cs typeface="Arial" pitchFamily="34" charset="0"/>
              </a:rPr>
              <a:t>;</a:t>
            </a:r>
          </a:p>
          <a:p>
            <a:r>
              <a:rPr lang="en-CA" dirty="0" err="1" smtClean="0">
                <a:latin typeface="Arial" pitchFamily="34" charset="0"/>
                <a:cs typeface="Arial" pitchFamily="34" charset="0"/>
              </a:rPr>
              <a:t>Financé</a:t>
            </a:r>
            <a:r>
              <a:rPr lang="en-CA" dirty="0" smtClean="0">
                <a:latin typeface="Arial" pitchFamily="34" charset="0"/>
                <a:cs typeface="Arial" pitchFamily="34" charset="0"/>
              </a:rPr>
              <a:t> par </a:t>
            </a:r>
            <a:r>
              <a:rPr lang="en-CA" dirty="0" err="1" smtClean="0">
                <a:latin typeface="Arial" pitchFamily="34" charset="0"/>
                <a:cs typeface="Arial" pitchFamily="34" charset="0"/>
              </a:rPr>
              <a:t>l’industrie</a:t>
            </a:r>
            <a:r>
              <a:rPr lang="en-CA" dirty="0" smtClean="0">
                <a:latin typeface="Arial" pitchFamily="34" charset="0"/>
                <a:cs typeface="Arial" pitchFamily="34" charset="0"/>
              </a:rPr>
              <a:t>;</a:t>
            </a:r>
          </a:p>
          <a:p>
            <a:r>
              <a:rPr lang="en-CA" dirty="0" err="1" smtClean="0">
                <a:latin typeface="Arial" pitchFamily="34" charset="0"/>
                <a:cs typeface="Arial" pitchFamily="34" charset="0"/>
              </a:rPr>
              <a:t>Publiée</a:t>
            </a:r>
            <a:r>
              <a:rPr lang="en-CA" dirty="0" smtClean="0">
                <a:latin typeface="Arial" pitchFamily="34" charset="0"/>
                <a:cs typeface="Arial" pitchFamily="34" charset="0"/>
              </a:rPr>
              <a:t> par </a:t>
            </a:r>
            <a:r>
              <a:rPr lang="en-CA" dirty="0" err="1" smtClean="0">
                <a:latin typeface="Arial" pitchFamily="34" charset="0"/>
                <a:cs typeface="Arial" pitchFamily="34" charset="0"/>
              </a:rPr>
              <a:t>Protegez-vous</a:t>
            </a:r>
            <a:r>
              <a:rPr lang="en-CA" dirty="0" smtClean="0">
                <a:latin typeface="Arial" pitchFamily="34" charset="0"/>
                <a:cs typeface="Arial" pitchFamily="34" charset="0"/>
              </a:rPr>
              <a:t>, </a:t>
            </a:r>
            <a:r>
              <a:rPr lang="en-CA" dirty="0" err="1" smtClean="0">
                <a:latin typeface="Arial" pitchFamily="34" charset="0"/>
                <a:cs typeface="Arial" pitchFamily="34" charset="0"/>
              </a:rPr>
              <a:t>une</a:t>
            </a:r>
            <a:r>
              <a:rPr lang="en-CA" dirty="0" smtClean="0">
                <a:latin typeface="Arial" pitchFamily="34" charset="0"/>
                <a:cs typeface="Arial" pitchFamily="34" charset="0"/>
              </a:rPr>
              <a:t> revue </a:t>
            </a:r>
            <a:r>
              <a:rPr lang="en-CA" dirty="0" err="1" smtClean="0">
                <a:latin typeface="Arial" pitchFamily="34" charset="0"/>
                <a:cs typeface="Arial" pitchFamily="34" charset="0"/>
              </a:rPr>
              <a:t>privée</a:t>
            </a:r>
            <a:r>
              <a:rPr lang="en-CA" dirty="0" smtClean="0">
                <a:latin typeface="Arial" pitchFamily="34" charset="0"/>
                <a:cs typeface="Arial" pitchFamily="34" charset="0"/>
              </a:rPr>
              <a:t>. </a:t>
            </a:r>
            <a:endParaRPr lang="fr-CA" dirty="0">
              <a:latin typeface="Arial" pitchFamily="34" charset="0"/>
              <a:cs typeface="Arial" pitchFamily="34" charset="0"/>
            </a:endParaRPr>
          </a:p>
        </p:txBody>
      </p:sp>
      <p:pic>
        <p:nvPicPr>
          <p:cNvPr id="7" name="Image 6" descr="Protegez-vous.png"/>
          <p:cNvPicPr>
            <a:picLocks noChangeAspect="1"/>
          </p:cNvPicPr>
          <p:nvPr>
            <p:custDataLst>
              <p:tags r:id="rId3"/>
            </p:custDataLst>
          </p:nvPr>
        </p:nvPicPr>
        <p:blipFill>
          <a:blip r:embed="rId5" cstate="print"/>
          <a:stretch>
            <a:fillRect/>
          </a:stretch>
        </p:blipFill>
        <p:spPr>
          <a:xfrm>
            <a:off x="3635896" y="5085184"/>
            <a:ext cx="2016224" cy="1504645"/>
          </a:xfrm>
          <a:prstGeom prst="rect">
            <a:avLst/>
          </a:prstGeom>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Un cheval un lapin</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p>
          <a:p>
            <a:pPr>
              <a:buNone/>
            </a:pPr>
            <a:r>
              <a:rPr lang="en-CA" dirty="0" smtClean="0">
                <a:latin typeface="Arial Narrow" pitchFamily="34" charset="0"/>
              </a:rPr>
              <a:t>Le </a:t>
            </a:r>
            <a:r>
              <a:rPr lang="en-CA" dirty="0" err="1" smtClean="0">
                <a:latin typeface="Arial Narrow" pitchFamily="34" charset="0"/>
              </a:rPr>
              <a:t>compteur</a:t>
            </a:r>
            <a:r>
              <a:rPr lang="en-CA" dirty="0" smtClean="0">
                <a:latin typeface="Arial Narrow" pitchFamily="34" charset="0"/>
              </a:rPr>
              <a:t> « intelligent » a </a:t>
            </a:r>
            <a:r>
              <a:rPr lang="en-CA" dirty="0" err="1" smtClean="0">
                <a:latin typeface="Arial Narrow" pitchFamily="34" charset="0"/>
              </a:rPr>
              <a:t>été</a:t>
            </a:r>
            <a:r>
              <a:rPr lang="en-CA" dirty="0" smtClean="0">
                <a:latin typeface="Arial Narrow" pitchFamily="34" charset="0"/>
              </a:rPr>
              <a:t> </a:t>
            </a:r>
            <a:r>
              <a:rPr lang="en-CA" dirty="0" err="1" smtClean="0">
                <a:latin typeface="Arial Narrow" pitchFamily="34" charset="0"/>
              </a:rPr>
              <a:t>mesuré</a:t>
            </a:r>
            <a:r>
              <a:rPr lang="en-CA" dirty="0" smtClean="0">
                <a:latin typeface="Arial Narrow" pitchFamily="34" charset="0"/>
              </a:rPr>
              <a:t> à un </a:t>
            </a:r>
            <a:r>
              <a:rPr lang="en-CA" dirty="0" err="1" smtClean="0">
                <a:latin typeface="Arial Narrow" pitchFamily="34" charset="0"/>
              </a:rPr>
              <a:t>mètre</a:t>
            </a:r>
            <a:r>
              <a:rPr lang="en-CA" dirty="0" smtClean="0">
                <a:latin typeface="Arial Narrow" pitchFamily="34" charset="0"/>
              </a:rPr>
              <a:t> de distance et à 0.1 % </a:t>
            </a:r>
            <a:r>
              <a:rPr lang="en-CA" dirty="0" err="1" smtClean="0">
                <a:latin typeface="Arial Narrow" pitchFamily="34" charset="0"/>
              </a:rPr>
              <a:t>d’utilisation</a:t>
            </a:r>
            <a:r>
              <a:rPr lang="en-CA" dirty="0" smtClean="0">
                <a:latin typeface="Arial Narrow" pitchFamily="34" charset="0"/>
              </a:rPr>
              <a:t> pendant </a:t>
            </a:r>
            <a:r>
              <a:rPr lang="en-CA" dirty="0" err="1" smtClean="0">
                <a:latin typeface="Arial Narrow" pitchFamily="34" charset="0"/>
              </a:rPr>
              <a:t>que</a:t>
            </a:r>
            <a:r>
              <a:rPr lang="en-CA" dirty="0" smtClean="0">
                <a:latin typeface="Arial Narrow" pitchFamily="34" charset="0"/>
              </a:rPr>
              <a:t> les </a:t>
            </a:r>
            <a:r>
              <a:rPr lang="en-CA" dirty="0" err="1" smtClean="0">
                <a:latin typeface="Arial Narrow" pitchFamily="34" charset="0"/>
              </a:rPr>
              <a:t>électroménagers</a:t>
            </a:r>
            <a:r>
              <a:rPr lang="en-CA" dirty="0" smtClean="0">
                <a:latin typeface="Arial Narrow" pitchFamily="34" charset="0"/>
              </a:rPr>
              <a:t> </a:t>
            </a:r>
            <a:r>
              <a:rPr lang="en-CA" dirty="0" err="1" smtClean="0">
                <a:latin typeface="Arial Narrow" pitchFamily="34" charset="0"/>
              </a:rPr>
              <a:t>étaient</a:t>
            </a:r>
            <a:r>
              <a:rPr lang="en-CA" dirty="0" smtClean="0">
                <a:latin typeface="Arial Narrow" pitchFamily="34" charset="0"/>
              </a:rPr>
              <a:t> </a:t>
            </a:r>
            <a:r>
              <a:rPr lang="en-CA" dirty="0" err="1" smtClean="0">
                <a:latin typeface="Arial Narrow" pitchFamily="34" charset="0"/>
              </a:rPr>
              <a:t>mesurés</a:t>
            </a:r>
            <a:r>
              <a:rPr lang="en-CA" dirty="0" smtClean="0">
                <a:latin typeface="Arial Narrow" pitchFamily="34" charset="0"/>
              </a:rPr>
              <a:t> à 100 % de </a:t>
            </a:r>
            <a:r>
              <a:rPr lang="en-CA" dirty="0" err="1" smtClean="0">
                <a:latin typeface="Arial Narrow" pitchFamily="34" charset="0"/>
              </a:rPr>
              <a:t>capacité</a:t>
            </a:r>
            <a:r>
              <a:rPr lang="en-CA" dirty="0" smtClean="0">
                <a:latin typeface="Arial Narrow" pitchFamily="34" charset="0"/>
              </a:rPr>
              <a:t> et à 30 cm...</a:t>
            </a:r>
          </a:p>
          <a:p>
            <a:pPr>
              <a:buNone/>
            </a:pPr>
            <a:endParaRPr lang="en-CA" dirty="0" smtClean="0">
              <a:latin typeface="Arial Narrow" pitchFamily="34" charset="0"/>
            </a:endParaRPr>
          </a:p>
          <a:p>
            <a:pPr>
              <a:buNone/>
            </a:pPr>
            <a:r>
              <a:rPr lang="en-CA" dirty="0" err="1" smtClean="0">
                <a:latin typeface="Arial Narrow" pitchFamily="34" charset="0"/>
              </a:rPr>
              <a:t>Pourquoi</a:t>
            </a:r>
            <a:r>
              <a:rPr lang="en-CA" dirty="0" smtClean="0">
                <a:latin typeface="Arial Narrow" pitchFamily="34" charset="0"/>
              </a:rPr>
              <a:t>? </a:t>
            </a:r>
            <a:r>
              <a:rPr lang="en-CA" dirty="0" err="1" smtClean="0">
                <a:latin typeface="Arial Narrow" pitchFamily="34" charset="0"/>
              </a:rPr>
              <a:t>Parce</a:t>
            </a:r>
            <a:r>
              <a:rPr lang="en-CA" dirty="0" smtClean="0">
                <a:latin typeface="Arial Narrow" pitchFamily="34" charset="0"/>
              </a:rPr>
              <a:t> </a:t>
            </a:r>
            <a:r>
              <a:rPr lang="en-CA" dirty="0" err="1" smtClean="0">
                <a:latin typeface="Arial Narrow" pitchFamily="34" charset="0"/>
              </a:rPr>
              <a:t>qu’à</a:t>
            </a:r>
            <a:r>
              <a:rPr lang="en-CA" dirty="0" smtClean="0">
                <a:latin typeface="Arial Narrow" pitchFamily="34" charset="0"/>
              </a:rPr>
              <a:t> 30cm le CI </a:t>
            </a:r>
            <a:r>
              <a:rPr lang="en-CA" dirty="0" err="1" smtClean="0">
                <a:latin typeface="Arial Narrow" pitchFamily="34" charset="0"/>
              </a:rPr>
              <a:t>aurait</a:t>
            </a:r>
            <a:r>
              <a:rPr lang="en-CA" dirty="0" smtClean="0">
                <a:latin typeface="Arial Narrow" pitchFamily="34" charset="0"/>
              </a:rPr>
              <a:t> </a:t>
            </a:r>
            <a:r>
              <a:rPr lang="en-CA" dirty="0" err="1" smtClean="0">
                <a:latin typeface="Arial Narrow" pitchFamily="34" charset="0"/>
              </a:rPr>
              <a:t>mesuré</a:t>
            </a:r>
            <a:r>
              <a:rPr lang="en-CA" dirty="0" smtClean="0">
                <a:latin typeface="Arial Narrow" pitchFamily="34" charset="0"/>
              </a:rPr>
              <a:t> 550 000µW/m² et </a:t>
            </a:r>
            <a:r>
              <a:rPr lang="en-CA" dirty="0" err="1" smtClean="0">
                <a:latin typeface="Arial Narrow" pitchFamily="34" charset="0"/>
              </a:rPr>
              <a:t>cela</a:t>
            </a:r>
            <a:r>
              <a:rPr lang="en-CA" dirty="0" smtClean="0">
                <a:latin typeface="Arial Narrow" pitchFamily="34" charset="0"/>
              </a:rPr>
              <a:t> pas en </a:t>
            </a:r>
            <a:r>
              <a:rPr lang="en-CA" dirty="0" err="1" smtClean="0">
                <a:latin typeface="Arial Narrow" pitchFamily="34" charset="0"/>
              </a:rPr>
              <a:t>pleine</a:t>
            </a:r>
            <a:r>
              <a:rPr lang="en-CA" dirty="0" smtClean="0">
                <a:latin typeface="Arial Narrow" pitchFamily="34" charset="0"/>
              </a:rPr>
              <a:t> </a:t>
            </a:r>
            <a:r>
              <a:rPr lang="en-CA" dirty="0" err="1" smtClean="0">
                <a:latin typeface="Arial Narrow" pitchFamily="34" charset="0"/>
              </a:rPr>
              <a:t>capacité</a:t>
            </a:r>
            <a:r>
              <a:rPr lang="en-CA" dirty="0" smtClean="0">
                <a:latin typeface="Arial Narrow" pitchFamily="34" charset="0"/>
              </a:rPr>
              <a:t> de </a:t>
            </a:r>
            <a:r>
              <a:rPr lang="en-CA" dirty="0" err="1" smtClean="0">
                <a:latin typeface="Arial Narrow" pitchFamily="34" charset="0"/>
              </a:rPr>
              <a:t>fonctionnement</a:t>
            </a:r>
            <a:r>
              <a:rPr lang="en-CA" dirty="0" smtClean="0">
                <a:latin typeface="Arial Narrow" pitchFamily="34" charset="0"/>
              </a:rPr>
              <a:t>...</a:t>
            </a:r>
            <a:endParaRPr lang="fr-CA" dirty="0">
              <a:latin typeface="Arial Narrow" pitchFamily="34" charset="0"/>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Conflits</a:t>
            </a:r>
            <a:r>
              <a:rPr lang="en-CA" dirty="0" smtClean="0"/>
              <a:t> </a:t>
            </a:r>
            <a:r>
              <a:rPr lang="en-CA" dirty="0" err="1" smtClean="0"/>
              <a:t>d’intérêts</a:t>
            </a:r>
            <a:r>
              <a:rPr lang="en-CA" dirty="0" smtClean="0"/>
              <a:t> au Québec</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algn="ctr">
              <a:buNone/>
            </a:pPr>
            <a:r>
              <a:rPr lang="fr-CA" sz="4300" b="1" dirty="0" smtClean="0">
                <a:latin typeface="Arial Narrow" pitchFamily="34" charset="0"/>
                <a:cs typeface="Arial" pitchFamily="34" charset="0"/>
              </a:rPr>
              <a:t>Lorne </a:t>
            </a:r>
            <a:r>
              <a:rPr lang="fr-CA" sz="4300" b="1" dirty="0" err="1" smtClean="0">
                <a:latin typeface="Arial Narrow" pitchFamily="34" charset="0"/>
                <a:cs typeface="Arial" pitchFamily="34" charset="0"/>
              </a:rPr>
              <a:t>Trottier</a:t>
            </a:r>
            <a:r>
              <a:rPr lang="fr-CA" sz="4300" dirty="0" smtClean="0">
                <a:latin typeface="Arial Narrow" pitchFamily="34" charset="0"/>
                <a:cs typeface="Arial" pitchFamily="34" charset="0"/>
              </a:rPr>
              <a:t> </a:t>
            </a:r>
          </a:p>
          <a:p>
            <a:pPr algn="ctr">
              <a:buNone/>
            </a:pPr>
            <a:endParaRPr lang="fr-CA" dirty="0" smtClean="0">
              <a:latin typeface="Arial Narrow" pitchFamily="34" charset="0"/>
              <a:cs typeface="Arial" pitchFamily="34" charset="0"/>
            </a:endParaRPr>
          </a:p>
          <a:p>
            <a:r>
              <a:rPr lang="fr-CA" dirty="0" smtClean="0">
                <a:latin typeface="Arial Narrow" pitchFamily="34" charset="0"/>
                <a:cs typeface="Arial" pitchFamily="34" charset="0"/>
              </a:rPr>
              <a:t>propriétaire de Matrox, client de </a:t>
            </a:r>
            <a:r>
              <a:rPr lang="fr-CA" b="1" dirty="0" smtClean="0">
                <a:latin typeface="Arial Narrow" pitchFamily="34" charset="0"/>
                <a:cs typeface="Arial" pitchFamily="34" charset="0"/>
              </a:rPr>
              <a:t>Rogers </a:t>
            </a:r>
            <a:r>
              <a:rPr lang="fr-CA" dirty="0" smtClean="0">
                <a:latin typeface="Arial Narrow" pitchFamily="34" charset="0"/>
                <a:cs typeface="Arial" pitchFamily="34" charset="0"/>
              </a:rPr>
              <a:t>et donateur de McGill et de </a:t>
            </a:r>
            <a:r>
              <a:rPr lang="fr-CA" b="1" dirty="0" smtClean="0">
                <a:latin typeface="Arial Narrow" pitchFamily="34" charset="0"/>
                <a:cs typeface="Arial" pitchFamily="34" charset="0"/>
              </a:rPr>
              <a:t>l’École polytechnique de MTL (10 millions chaque)</a:t>
            </a:r>
            <a:endParaRPr lang="fr-CA" dirty="0" smtClean="0">
              <a:latin typeface="Arial Narrow" pitchFamily="34" charset="0"/>
              <a:cs typeface="Arial" pitchFamily="34" charset="0"/>
            </a:endParaRPr>
          </a:p>
          <a:p>
            <a:r>
              <a:rPr lang="fr-CA" dirty="0" smtClean="0">
                <a:latin typeface="Arial Narrow" pitchFamily="34" charset="0"/>
                <a:cs typeface="Arial" pitchFamily="34" charset="0"/>
              </a:rPr>
              <a:t>instigateur d’une </a:t>
            </a:r>
            <a:r>
              <a:rPr lang="fr-CA" b="1" dirty="0" smtClean="0">
                <a:latin typeface="Arial Narrow" pitchFamily="34" charset="0"/>
                <a:cs typeface="Arial" pitchFamily="34" charset="0"/>
              </a:rPr>
              <a:t>lettre signée par 60 professeurs de McGill et de l’École Polytechnique</a:t>
            </a:r>
            <a:r>
              <a:rPr lang="fr-CA" dirty="0" smtClean="0">
                <a:latin typeface="Arial Narrow" pitchFamily="34" charset="0"/>
                <a:cs typeface="Arial" pitchFamily="34" charset="0"/>
              </a:rPr>
              <a:t> qui nient les effets biologiques des compteurs –aucun signataire à publié des études à cet effet.</a:t>
            </a:r>
          </a:p>
          <a:p>
            <a:r>
              <a:rPr lang="fr-CA" b="1" dirty="0" smtClean="0">
                <a:latin typeface="Arial Narrow" pitchFamily="34" charset="0"/>
              </a:rPr>
              <a:t>EMFandHealth.com. </a:t>
            </a:r>
          </a:p>
          <a:p>
            <a:r>
              <a:rPr lang="fr-CA" dirty="0" smtClean="0">
                <a:latin typeface="Arial Narrow" pitchFamily="34" charset="0"/>
              </a:rPr>
              <a:t>Conseil d’ </a:t>
            </a:r>
            <a:r>
              <a:rPr lang="fr-CA" b="1" dirty="0" err="1" smtClean="0">
                <a:latin typeface="Arial Narrow" pitchFamily="34" charset="0"/>
              </a:rPr>
              <a:t>MSBiV</a:t>
            </a:r>
            <a:r>
              <a:rPr lang="fr-CA" dirty="0" smtClean="0">
                <a:latin typeface="Arial Narrow" pitchFamily="34" charset="0"/>
              </a:rPr>
              <a:t> (</a:t>
            </a:r>
            <a:r>
              <a:rPr lang="fr-CA" dirty="0" err="1" smtClean="0">
                <a:latin typeface="Arial Narrow" pitchFamily="34" charset="0"/>
              </a:rPr>
              <a:t>iNovia</a:t>
            </a:r>
            <a:r>
              <a:rPr lang="fr-CA" dirty="0" smtClean="0">
                <a:latin typeface="Arial Narrow" pitchFamily="34" charset="0"/>
              </a:rPr>
              <a:t> Capital ?). </a:t>
            </a:r>
          </a:p>
          <a:p>
            <a:r>
              <a:rPr lang="fr-CA" dirty="0" err="1" smtClean="0">
                <a:latin typeface="Arial Narrow" pitchFamily="34" charset="0"/>
                <a:cs typeface="Arial" pitchFamily="34" charset="0"/>
              </a:rPr>
              <a:t>Donnateur</a:t>
            </a:r>
            <a:r>
              <a:rPr lang="fr-CA" dirty="0" smtClean="0">
                <a:latin typeface="Arial Narrow" pitchFamily="34" charset="0"/>
                <a:cs typeface="Arial" pitchFamily="34" charset="0"/>
              </a:rPr>
              <a:t> </a:t>
            </a:r>
            <a:r>
              <a:rPr lang="fr-CA" b="1" dirty="0" smtClean="0">
                <a:latin typeface="Arial Narrow" pitchFamily="34" charset="0"/>
                <a:cs typeface="Arial" pitchFamily="34" charset="0"/>
              </a:rPr>
              <a:t>Centre pour l’enquête Canada (Bad Science Watch)</a:t>
            </a:r>
          </a:p>
          <a:p>
            <a:r>
              <a:rPr lang="fr-CA" dirty="0" smtClean="0">
                <a:latin typeface="Arial Narrow" pitchFamily="34" charset="0"/>
                <a:cs typeface="Arial" pitchFamily="34" charset="0"/>
              </a:rPr>
              <a:t>Directeur </a:t>
            </a:r>
            <a:r>
              <a:rPr lang="fr-CA" b="1" dirty="0" err="1" smtClean="0">
                <a:latin typeface="Arial Narrow" pitchFamily="34" charset="0"/>
                <a:cs typeface="Arial" pitchFamily="34" charset="0"/>
              </a:rPr>
              <a:t>Oncozyme</a:t>
            </a:r>
            <a:r>
              <a:rPr lang="fr-CA" b="1" dirty="0" smtClean="0">
                <a:latin typeface="Arial Narrow" pitchFamily="34" charset="0"/>
                <a:cs typeface="Arial" pitchFamily="34" charset="0"/>
              </a:rPr>
              <a:t> Pharma</a:t>
            </a:r>
          </a:p>
          <a:p>
            <a:pPr lvl="0">
              <a:buNone/>
            </a:pPr>
            <a:r>
              <a:rPr lang="fr-CA" dirty="0" smtClean="0">
                <a:latin typeface="Arial" pitchFamily="34" charset="0"/>
                <a:cs typeface="Arial" pitchFamily="34" charset="0"/>
              </a:rPr>
              <a:t> </a:t>
            </a:r>
            <a:r>
              <a:rPr lang="fr-CA" sz="1400" dirty="0" smtClean="0">
                <a:latin typeface="Arial" pitchFamily="34" charset="0"/>
                <a:cs typeface="Arial" pitchFamily="34" charset="0"/>
              </a:rPr>
              <a:t>Source: http://opencorporates.com/officers/16269</a:t>
            </a:r>
            <a:endParaRPr lang="fr-CA" dirty="0"/>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QC suite</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lvl="0"/>
            <a:r>
              <a:rPr lang="fr-CA" b="1" dirty="0" smtClean="0">
                <a:latin typeface="Arial Narrow" pitchFamily="34" charset="0"/>
                <a:cs typeface="Arial" pitchFamily="34" charset="0"/>
              </a:rPr>
              <a:t>Michel Plante</a:t>
            </a:r>
            <a:r>
              <a:rPr lang="fr-CA" dirty="0" smtClean="0">
                <a:latin typeface="Arial Narrow" pitchFamily="34" charset="0"/>
                <a:cs typeface="Arial" pitchFamily="34" charset="0"/>
              </a:rPr>
              <a:t>, médecin-conseil d’</a:t>
            </a:r>
            <a:r>
              <a:rPr lang="fr-CA" b="1" dirty="0" smtClean="0">
                <a:latin typeface="Arial Narrow" pitchFamily="34" charset="0"/>
                <a:cs typeface="Arial" pitchFamily="34" charset="0"/>
              </a:rPr>
              <a:t>Hydro-Québec</a:t>
            </a:r>
            <a:r>
              <a:rPr lang="fr-CA" dirty="0" smtClean="0">
                <a:latin typeface="Arial Narrow" pitchFamily="34" charset="0"/>
                <a:cs typeface="Arial" pitchFamily="34" charset="0"/>
              </a:rPr>
              <a:t>, est conseiller pour </a:t>
            </a:r>
            <a:r>
              <a:rPr lang="fr-CA" b="1" dirty="0" smtClean="0">
                <a:latin typeface="Arial Narrow" pitchFamily="34" charset="0"/>
                <a:cs typeface="Arial" pitchFamily="34" charset="0"/>
              </a:rPr>
              <a:t>Rogers, Bell Mobilité </a:t>
            </a:r>
            <a:r>
              <a:rPr lang="fr-CA" dirty="0" smtClean="0">
                <a:latin typeface="Arial Narrow" pitchFamily="34" charset="0"/>
                <a:cs typeface="Arial" pitchFamily="34" charset="0"/>
              </a:rPr>
              <a:t>et</a:t>
            </a:r>
            <a:r>
              <a:rPr lang="fr-CA" b="1" dirty="0" smtClean="0">
                <a:latin typeface="Arial Narrow" pitchFamily="34" charset="0"/>
                <a:cs typeface="Arial" pitchFamily="34" charset="0"/>
              </a:rPr>
              <a:t> </a:t>
            </a:r>
            <a:r>
              <a:rPr lang="fr-CA" b="1" dirty="0" err="1" smtClean="0">
                <a:latin typeface="Arial Narrow" pitchFamily="34" charset="0"/>
                <a:cs typeface="Arial" pitchFamily="34" charset="0"/>
              </a:rPr>
              <a:t>Videotron</a:t>
            </a:r>
            <a:r>
              <a:rPr lang="fr-CA" b="1" dirty="0" smtClean="0">
                <a:latin typeface="Arial Narrow" pitchFamily="34" charset="0"/>
                <a:cs typeface="Arial" pitchFamily="34" charset="0"/>
              </a:rPr>
              <a:t>.</a:t>
            </a:r>
            <a:endParaRPr lang="fr-CA" dirty="0" smtClean="0">
              <a:latin typeface="Arial Narrow" pitchFamily="34" charset="0"/>
              <a:cs typeface="Arial" pitchFamily="34" charset="0"/>
            </a:endParaRPr>
          </a:p>
          <a:p>
            <a:pPr lvl="0"/>
            <a:r>
              <a:rPr lang="fr-CA" dirty="0" smtClean="0">
                <a:latin typeface="Arial Narrow" pitchFamily="34" charset="0"/>
                <a:cs typeface="Arial" pitchFamily="34" charset="0"/>
              </a:rPr>
              <a:t>Le régisseur </a:t>
            </a:r>
            <a:r>
              <a:rPr lang="fr-CA" b="1" dirty="0" smtClean="0">
                <a:latin typeface="Arial Narrow" pitchFamily="34" charset="0"/>
                <a:cs typeface="Arial" pitchFamily="34" charset="0"/>
              </a:rPr>
              <a:t>Richard </a:t>
            </a:r>
            <a:r>
              <a:rPr lang="fr-CA" b="1" dirty="0" err="1" smtClean="0">
                <a:latin typeface="Arial Narrow" pitchFamily="34" charset="0"/>
                <a:cs typeface="Arial" pitchFamily="34" charset="0"/>
              </a:rPr>
              <a:t>Lassonde</a:t>
            </a:r>
            <a:r>
              <a:rPr lang="fr-CA" dirty="0" smtClean="0">
                <a:latin typeface="Arial Narrow" pitchFamily="34" charset="0"/>
                <a:cs typeface="Arial" pitchFamily="34" charset="0"/>
              </a:rPr>
              <a:t> est un ami de longue date de </a:t>
            </a:r>
            <a:r>
              <a:rPr lang="fr-CA" b="1" dirty="0" smtClean="0">
                <a:latin typeface="Arial Narrow" pitchFamily="34" charset="0"/>
                <a:cs typeface="Arial" pitchFamily="34" charset="0"/>
              </a:rPr>
              <a:t>Thierry </a:t>
            </a:r>
            <a:r>
              <a:rPr lang="fr-CA" b="1" dirty="0" err="1" smtClean="0">
                <a:latin typeface="Arial Narrow" pitchFamily="34" charset="0"/>
                <a:cs typeface="Arial" pitchFamily="34" charset="0"/>
              </a:rPr>
              <a:t>Vandal</a:t>
            </a:r>
            <a:r>
              <a:rPr lang="fr-CA" dirty="0" smtClean="0">
                <a:latin typeface="Arial Narrow" pitchFamily="34" charset="0"/>
                <a:cs typeface="Arial" pitchFamily="34" charset="0"/>
              </a:rPr>
              <a:t>, PDG d’</a:t>
            </a:r>
            <a:r>
              <a:rPr lang="fr-CA" b="1" dirty="0" smtClean="0">
                <a:latin typeface="Arial Narrow" pitchFamily="34" charset="0"/>
                <a:cs typeface="Arial" pitchFamily="34" charset="0"/>
              </a:rPr>
              <a:t>Hydro-Québec</a:t>
            </a:r>
            <a:r>
              <a:rPr lang="fr-CA" dirty="0" smtClean="0">
                <a:latin typeface="Arial Narrow" pitchFamily="34" charset="0"/>
                <a:cs typeface="Arial" pitchFamily="34" charset="0"/>
              </a:rPr>
              <a:t> et diplômé en génie de </a:t>
            </a:r>
            <a:r>
              <a:rPr lang="fr-CA" b="1" dirty="0" smtClean="0">
                <a:latin typeface="Arial Narrow" pitchFamily="34" charset="0"/>
                <a:cs typeface="Arial" pitchFamily="34" charset="0"/>
              </a:rPr>
              <a:t>l’École polytechnique de Montréa</a:t>
            </a:r>
            <a:r>
              <a:rPr lang="fr-CA" dirty="0" smtClean="0">
                <a:latin typeface="Arial Narrow" pitchFamily="34" charset="0"/>
                <a:cs typeface="Arial" pitchFamily="34" charset="0"/>
              </a:rPr>
              <a:t>l- ce seul régisseur a décidé l’avenir et la santé du Québec sans exiger une seule étude d’impact environnemental ou la santé humaine à Hydro-Québec;</a:t>
            </a:r>
          </a:p>
          <a:p>
            <a:pPr lvl="0"/>
            <a:r>
              <a:rPr lang="fr-CA" b="1" dirty="0" smtClean="0">
                <a:latin typeface="Arial Narrow" pitchFamily="34" charset="0"/>
                <a:cs typeface="Arial" pitchFamily="34" charset="0"/>
              </a:rPr>
              <a:t>Thomas Gervais</a:t>
            </a:r>
            <a:r>
              <a:rPr lang="fr-CA" dirty="0" smtClean="0">
                <a:latin typeface="Arial Narrow" pitchFamily="34" charset="0"/>
                <a:cs typeface="Arial" pitchFamily="34" charset="0"/>
              </a:rPr>
              <a:t>, professeur adjoint du département de Génie physique à la </a:t>
            </a:r>
            <a:r>
              <a:rPr lang="fr-CA" b="1" dirty="0" smtClean="0">
                <a:latin typeface="Arial Narrow" pitchFamily="34" charset="0"/>
                <a:cs typeface="Arial" pitchFamily="34" charset="0"/>
              </a:rPr>
              <a:t>Polytechnique, </a:t>
            </a:r>
            <a:r>
              <a:rPr lang="fr-CA" dirty="0" smtClean="0">
                <a:latin typeface="Arial Narrow" pitchFamily="34" charset="0"/>
                <a:cs typeface="Arial" pitchFamily="34" charset="0"/>
              </a:rPr>
              <a:t>a formé en 2012, une brigade électro-urbaine composée d’étudiants au baccalauréat qui avait comme mandat de visiter les </a:t>
            </a:r>
            <a:r>
              <a:rPr lang="fr-CA" dirty="0" err="1" smtClean="0">
                <a:latin typeface="Arial Narrow" pitchFamily="34" charset="0"/>
                <a:cs typeface="Arial" pitchFamily="34" charset="0"/>
              </a:rPr>
              <a:t>électrosensibles</a:t>
            </a:r>
            <a:r>
              <a:rPr lang="fr-CA" dirty="0" smtClean="0">
                <a:latin typeface="Arial Narrow" pitchFamily="34" charset="0"/>
                <a:cs typeface="Arial" pitchFamily="34" charset="0"/>
              </a:rPr>
              <a:t>, prendre les mesures de leur demeure et leur dire que leurs symptômes étaient psychosomatiques. Ce projet a eu lieu grâce à un don de la </a:t>
            </a:r>
            <a:r>
              <a:rPr lang="fr-CA" b="1" dirty="0" smtClean="0">
                <a:latin typeface="Arial Narrow" pitchFamily="34" charset="0"/>
                <a:cs typeface="Arial" pitchFamily="34" charset="0"/>
              </a:rPr>
              <a:t>Fondation familiale </a:t>
            </a:r>
            <a:r>
              <a:rPr lang="fr-CA" b="1" dirty="0" err="1" smtClean="0">
                <a:latin typeface="Arial Narrow" pitchFamily="34" charset="0"/>
                <a:cs typeface="Arial" pitchFamily="34" charset="0"/>
              </a:rPr>
              <a:t>Trottier</a:t>
            </a:r>
            <a:r>
              <a:rPr lang="fr-CA" dirty="0" smtClean="0">
                <a:latin typeface="Arial Narrow" pitchFamily="34" charset="0"/>
                <a:cs typeface="Arial" pitchFamily="34" charset="0"/>
              </a:rPr>
              <a:t>;</a:t>
            </a:r>
          </a:p>
          <a:p>
            <a:endParaRPr lang="fr-CA"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La </a:t>
            </a:r>
            <a:r>
              <a:rPr lang="en-CA" dirty="0" err="1" smtClean="0"/>
              <a:t>régie</a:t>
            </a:r>
            <a:r>
              <a:rPr lang="en-CA" dirty="0" smtClean="0"/>
              <a:t> de </a:t>
            </a:r>
            <a:r>
              <a:rPr lang="en-CA" dirty="0" err="1" smtClean="0"/>
              <a:t>l’Énergie</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en-CA" dirty="0" smtClean="0">
                <a:latin typeface="Arial" pitchFamily="34" charset="0"/>
                <a:cs typeface="Arial" pitchFamily="34" charset="0"/>
              </a:rPr>
              <a:t>La </a:t>
            </a:r>
            <a:r>
              <a:rPr lang="en-CA" dirty="0" err="1" smtClean="0">
                <a:latin typeface="Arial" pitchFamily="34" charset="0"/>
                <a:cs typeface="Arial" pitchFamily="34" charset="0"/>
              </a:rPr>
              <a:t>Régie</a:t>
            </a:r>
            <a:r>
              <a:rPr lang="en-CA" dirty="0" smtClean="0">
                <a:latin typeface="Arial" pitchFamily="34" charset="0"/>
                <a:cs typeface="Arial" pitchFamily="34" charset="0"/>
              </a:rPr>
              <a:t> a </a:t>
            </a:r>
            <a:r>
              <a:rPr lang="en-CA" dirty="0" err="1" smtClean="0">
                <a:latin typeface="Arial" pitchFamily="34" charset="0"/>
                <a:cs typeface="Arial" pitchFamily="34" charset="0"/>
              </a:rPr>
              <a:t>accepté</a:t>
            </a:r>
            <a:r>
              <a:rPr lang="en-CA" dirty="0" smtClean="0">
                <a:latin typeface="Arial" pitchFamily="34" charset="0"/>
                <a:cs typeface="Arial" pitchFamily="34" charset="0"/>
              </a:rPr>
              <a:t> le </a:t>
            </a:r>
            <a:r>
              <a:rPr lang="en-CA" dirty="0" err="1" smtClean="0">
                <a:latin typeface="Arial" pitchFamily="34" charset="0"/>
                <a:cs typeface="Arial" pitchFamily="34" charset="0"/>
              </a:rPr>
              <a:t>témoignage</a:t>
            </a:r>
            <a:r>
              <a:rPr lang="en-CA" dirty="0" smtClean="0">
                <a:latin typeface="Arial" pitchFamily="34" charset="0"/>
                <a:cs typeface="Arial" pitchFamily="34" charset="0"/>
              </a:rPr>
              <a:t> oral de Michel </a:t>
            </a:r>
            <a:r>
              <a:rPr lang="en-CA" dirty="0" err="1" smtClean="0">
                <a:latin typeface="Arial" pitchFamily="34" charset="0"/>
                <a:cs typeface="Arial" pitchFamily="34" charset="0"/>
              </a:rPr>
              <a:t>Plante</a:t>
            </a:r>
            <a:r>
              <a:rPr lang="en-CA" dirty="0" smtClean="0">
                <a:latin typeface="Arial" pitchFamily="34" charset="0"/>
                <a:cs typeface="Arial" pitchFamily="34" charset="0"/>
              </a:rPr>
              <a:t> qui </a:t>
            </a:r>
            <a:r>
              <a:rPr lang="en-CA" dirty="0" err="1" smtClean="0">
                <a:latin typeface="Arial" pitchFamily="34" charset="0"/>
                <a:cs typeface="Arial" pitchFamily="34" charset="0"/>
              </a:rPr>
              <a:t>affirmait</a:t>
            </a:r>
            <a:r>
              <a:rPr lang="en-CA" dirty="0" smtClean="0">
                <a:latin typeface="Arial" pitchFamily="34" charset="0"/>
                <a:cs typeface="Arial" pitchFamily="34" charset="0"/>
              </a:rPr>
              <a:t> </a:t>
            </a:r>
            <a:r>
              <a:rPr lang="en-CA" dirty="0" err="1" smtClean="0">
                <a:latin typeface="Arial" pitchFamily="34" charset="0"/>
                <a:cs typeface="Arial" pitchFamily="34" charset="0"/>
              </a:rPr>
              <a:t>que</a:t>
            </a:r>
            <a:r>
              <a:rPr lang="en-CA" dirty="0" smtClean="0">
                <a:latin typeface="Arial" pitchFamily="34" charset="0"/>
                <a:cs typeface="Arial" pitchFamily="34" charset="0"/>
              </a:rPr>
              <a:t> les compteurs </a:t>
            </a:r>
            <a:r>
              <a:rPr lang="en-CA" dirty="0" err="1" smtClean="0">
                <a:latin typeface="Arial" pitchFamily="34" charset="0"/>
                <a:cs typeface="Arial" pitchFamily="34" charset="0"/>
              </a:rPr>
              <a:t>intelligents</a:t>
            </a:r>
            <a:r>
              <a:rPr lang="en-CA" dirty="0" smtClean="0">
                <a:latin typeface="Arial" pitchFamily="34" charset="0"/>
                <a:cs typeface="Arial" pitchFamily="34" charset="0"/>
              </a:rPr>
              <a:t> </a:t>
            </a:r>
            <a:r>
              <a:rPr lang="en-CA" dirty="0" err="1" smtClean="0">
                <a:latin typeface="Arial" pitchFamily="34" charset="0"/>
                <a:cs typeface="Arial" pitchFamily="34" charset="0"/>
              </a:rPr>
              <a:t>étaient</a:t>
            </a:r>
            <a:r>
              <a:rPr lang="en-CA" dirty="0" smtClean="0">
                <a:latin typeface="Arial" pitchFamily="34" charset="0"/>
                <a:cs typeface="Arial" pitchFamily="34" charset="0"/>
              </a:rPr>
              <a:t> sans danger et</a:t>
            </a:r>
          </a:p>
          <a:p>
            <a:r>
              <a:rPr lang="en-CA" dirty="0" smtClean="0">
                <a:latin typeface="Arial" pitchFamily="34" charset="0"/>
                <a:cs typeface="Arial" pitchFamily="34" charset="0"/>
              </a:rPr>
              <a:t>La </a:t>
            </a:r>
            <a:r>
              <a:rPr lang="en-CA" dirty="0" err="1" smtClean="0">
                <a:latin typeface="Arial" pitchFamily="34" charset="0"/>
                <a:cs typeface="Arial" pitchFamily="34" charset="0"/>
              </a:rPr>
              <a:t>Régie</a:t>
            </a:r>
            <a:r>
              <a:rPr lang="en-CA" dirty="0" smtClean="0">
                <a:latin typeface="Arial" pitchFamily="34" charset="0"/>
                <a:cs typeface="Arial" pitchFamily="34" charset="0"/>
              </a:rPr>
              <a:t> a </a:t>
            </a:r>
            <a:r>
              <a:rPr lang="en-CA" dirty="0" err="1" smtClean="0">
                <a:latin typeface="Arial" pitchFamily="34" charset="0"/>
                <a:cs typeface="Arial" pitchFamily="34" charset="0"/>
              </a:rPr>
              <a:t>refusé</a:t>
            </a:r>
            <a:r>
              <a:rPr lang="en-CA" dirty="0" smtClean="0">
                <a:latin typeface="Arial" pitchFamily="34" charset="0"/>
                <a:cs typeface="Arial" pitchFamily="34" charset="0"/>
              </a:rPr>
              <a:t> </a:t>
            </a:r>
            <a:r>
              <a:rPr lang="en-CA" dirty="0" err="1" smtClean="0">
                <a:latin typeface="Arial" pitchFamily="34" charset="0"/>
                <a:cs typeface="Arial" pitchFamily="34" charset="0"/>
              </a:rPr>
              <a:t>d’inclure</a:t>
            </a:r>
            <a:r>
              <a:rPr lang="en-CA" dirty="0" smtClean="0">
                <a:latin typeface="Arial" pitchFamily="34" charset="0"/>
                <a:cs typeface="Arial" pitchFamily="34" charset="0"/>
              </a:rPr>
              <a:t>, </a:t>
            </a:r>
            <a:r>
              <a:rPr lang="en-CA" dirty="0" err="1" smtClean="0">
                <a:latin typeface="Arial" pitchFamily="34" charset="0"/>
                <a:cs typeface="Arial" pitchFamily="34" charset="0"/>
              </a:rPr>
              <a:t>réviser</a:t>
            </a:r>
            <a:r>
              <a:rPr lang="en-CA" dirty="0" smtClean="0">
                <a:latin typeface="Arial" pitchFamily="34" charset="0"/>
                <a:cs typeface="Arial" pitchFamily="34" charset="0"/>
              </a:rPr>
              <a:t>, lire,  les 85 </a:t>
            </a:r>
            <a:r>
              <a:rPr lang="en-CA" dirty="0" err="1" smtClean="0">
                <a:latin typeface="Arial" pitchFamily="34" charset="0"/>
                <a:cs typeface="Arial" pitchFamily="34" charset="0"/>
              </a:rPr>
              <a:t>études</a:t>
            </a:r>
            <a:r>
              <a:rPr lang="en-CA" dirty="0" smtClean="0">
                <a:latin typeface="Arial" pitchFamily="34" charset="0"/>
                <a:cs typeface="Arial" pitchFamily="34" charset="0"/>
              </a:rPr>
              <a:t> </a:t>
            </a:r>
            <a:r>
              <a:rPr lang="en-CA" dirty="0" err="1" smtClean="0">
                <a:latin typeface="Arial" pitchFamily="34" charset="0"/>
                <a:cs typeface="Arial" pitchFamily="34" charset="0"/>
              </a:rPr>
              <a:t>que</a:t>
            </a:r>
            <a:r>
              <a:rPr lang="en-CA" dirty="0" smtClean="0">
                <a:latin typeface="Arial" pitchFamily="34" charset="0"/>
                <a:cs typeface="Arial" pitchFamily="34" charset="0"/>
              </a:rPr>
              <a:t> </a:t>
            </a:r>
            <a:r>
              <a:rPr lang="en-CA" dirty="0" err="1" smtClean="0">
                <a:latin typeface="Arial" pitchFamily="34" charset="0"/>
                <a:cs typeface="Arial" pitchFamily="34" charset="0"/>
              </a:rPr>
              <a:t>l’expert</a:t>
            </a:r>
            <a:r>
              <a:rPr lang="en-CA" dirty="0" smtClean="0">
                <a:latin typeface="Arial" pitchFamily="34" charset="0"/>
                <a:cs typeface="Arial" pitchFamily="34" charset="0"/>
              </a:rPr>
              <a:t> de </a:t>
            </a:r>
            <a:r>
              <a:rPr lang="en-CA" dirty="0" err="1" smtClean="0">
                <a:latin typeface="Arial" pitchFamily="34" charset="0"/>
                <a:cs typeface="Arial" pitchFamily="34" charset="0"/>
              </a:rPr>
              <a:t>l’AQLPA</a:t>
            </a:r>
            <a:r>
              <a:rPr lang="en-CA" dirty="0" smtClean="0">
                <a:latin typeface="Arial" pitchFamily="34" charset="0"/>
                <a:cs typeface="Arial" pitchFamily="34" charset="0"/>
              </a:rPr>
              <a:t> </a:t>
            </a:r>
            <a:r>
              <a:rPr lang="en-CA" dirty="0" err="1" smtClean="0">
                <a:latin typeface="Arial" pitchFamily="34" charset="0"/>
                <a:cs typeface="Arial" pitchFamily="34" charset="0"/>
              </a:rPr>
              <a:t>avait</a:t>
            </a:r>
            <a:r>
              <a:rPr lang="en-CA" dirty="0" smtClean="0">
                <a:latin typeface="Arial" pitchFamily="34" charset="0"/>
                <a:cs typeface="Arial" pitchFamily="34" charset="0"/>
              </a:rPr>
              <a:t> </a:t>
            </a:r>
            <a:r>
              <a:rPr lang="en-CA" dirty="0" err="1" smtClean="0">
                <a:latin typeface="Arial" pitchFamily="34" charset="0"/>
                <a:cs typeface="Arial" pitchFamily="34" charset="0"/>
              </a:rPr>
              <a:t>présentées</a:t>
            </a:r>
            <a:r>
              <a:rPr lang="en-CA" dirty="0" smtClean="0">
                <a:latin typeface="Arial" pitchFamily="34" charset="0"/>
                <a:cs typeface="Arial" pitchFamily="34" charset="0"/>
              </a:rPr>
              <a:t>.</a:t>
            </a:r>
          </a:p>
          <a:p>
            <a:endParaRPr lang="en-CA" dirty="0" smtClean="0">
              <a:latin typeface="Arial" pitchFamily="34" charset="0"/>
              <a:cs typeface="Arial" pitchFamily="34" charset="0"/>
            </a:endParaRPr>
          </a:p>
          <a:p>
            <a:r>
              <a:rPr lang="en-CA" dirty="0" smtClean="0">
                <a:latin typeface="Arial" pitchFamily="34" charset="0"/>
                <a:cs typeface="Arial" pitchFamily="34" charset="0"/>
              </a:rPr>
              <a:t>Les </a:t>
            </a:r>
            <a:r>
              <a:rPr lang="en-CA" dirty="0" err="1" smtClean="0">
                <a:latin typeface="Arial" pitchFamily="34" charset="0"/>
                <a:cs typeface="Arial" pitchFamily="34" charset="0"/>
              </a:rPr>
              <a:t>effets</a:t>
            </a:r>
            <a:r>
              <a:rPr lang="en-CA" dirty="0" smtClean="0">
                <a:latin typeface="Arial" pitchFamily="34" charset="0"/>
                <a:cs typeface="Arial" pitchFamily="34" charset="0"/>
              </a:rPr>
              <a:t> des compteurs </a:t>
            </a:r>
            <a:r>
              <a:rPr lang="en-CA" dirty="0" err="1" smtClean="0">
                <a:latin typeface="Arial" pitchFamily="34" charset="0"/>
                <a:cs typeface="Arial" pitchFamily="34" charset="0"/>
              </a:rPr>
              <a:t>intelligents</a:t>
            </a:r>
            <a:r>
              <a:rPr lang="en-CA" dirty="0" smtClean="0">
                <a:latin typeface="Arial" pitchFamily="34" charset="0"/>
                <a:cs typeface="Arial" pitchFamily="34" charset="0"/>
              </a:rPr>
              <a:t> </a:t>
            </a:r>
            <a:r>
              <a:rPr lang="en-CA" dirty="0" err="1" smtClean="0">
                <a:latin typeface="Arial" pitchFamily="34" charset="0"/>
                <a:cs typeface="Arial" pitchFamily="34" charset="0"/>
              </a:rPr>
              <a:t>sur</a:t>
            </a:r>
            <a:r>
              <a:rPr lang="en-CA" dirty="0" smtClean="0">
                <a:latin typeface="Arial" pitchFamily="34" charset="0"/>
                <a:cs typeface="Arial" pitchFamily="34" charset="0"/>
              </a:rPr>
              <a:t> la santé </a:t>
            </a:r>
            <a:r>
              <a:rPr lang="en-CA" dirty="0" err="1" smtClean="0">
                <a:latin typeface="Arial" pitchFamily="34" charset="0"/>
                <a:cs typeface="Arial" pitchFamily="34" charset="0"/>
              </a:rPr>
              <a:t>n’ont</a:t>
            </a:r>
            <a:r>
              <a:rPr lang="en-CA" dirty="0" smtClean="0">
                <a:latin typeface="Arial" pitchFamily="34" charset="0"/>
                <a:cs typeface="Arial" pitchFamily="34" charset="0"/>
              </a:rPr>
              <a:t> pas </a:t>
            </a:r>
            <a:r>
              <a:rPr lang="en-CA" dirty="0" err="1" smtClean="0">
                <a:latin typeface="Arial" pitchFamily="34" charset="0"/>
                <a:cs typeface="Arial" pitchFamily="34" charset="0"/>
              </a:rPr>
              <a:t>été</a:t>
            </a:r>
            <a:r>
              <a:rPr lang="en-CA" dirty="0" smtClean="0">
                <a:latin typeface="Arial" pitchFamily="34" charset="0"/>
                <a:cs typeface="Arial" pitchFamily="34" charset="0"/>
              </a:rPr>
              <a:t> </a:t>
            </a:r>
            <a:r>
              <a:rPr lang="en-CA" dirty="0" err="1" smtClean="0">
                <a:latin typeface="Arial" pitchFamily="34" charset="0"/>
                <a:cs typeface="Arial" pitchFamily="34" charset="0"/>
              </a:rPr>
              <a:t>pris</a:t>
            </a:r>
            <a:r>
              <a:rPr lang="en-CA" dirty="0" smtClean="0">
                <a:latin typeface="Arial" pitchFamily="34" charset="0"/>
                <a:cs typeface="Arial" pitchFamily="34" charset="0"/>
              </a:rPr>
              <a:t> en </a:t>
            </a:r>
            <a:r>
              <a:rPr lang="en-CA" dirty="0" err="1" smtClean="0">
                <a:latin typeface="Arial" pitchFamily="34" charset="0"/>
                <a:cs typeface="Arial" pitchFamily="34" charset="0"/>
              </a:rPr>
              <a:t>considération</a:t>
            </a:r>
            <a:r>
              <a:rPr lang="en-CA" dirty="0" smtClean="0">
                <a:latin typeface="Arial" pitchFamily="34" charset="0"/>
                <a:cs typeface="Arial" pitchFamily="34" charset="0"/>
              </a:rPr>
              <a:t> par la </a:t>
            </a:r>
            <a:r>
              <a:rPr lang="en-CA" dirty="0" err="1" smtClean="0">
                <a:latin typeface="Arial" pitchFamily="34" charset="0"/>
                <a:cs typeface="Arial" pitchFamily="34" charset="0"/>
              </a:rPr>
              <a:t>Régie</a:t>
            </a:r>
            <a:r>
              <a:rPr lang="en-CA" dirty="0" smtClean="0">
                <a:latin typeface="Arial" pitchFamily="34" charset="0"/>
                <a:cs typeface="Arial" pitchFamily="34" charset="0"/>
              </a:rPr>
              <a:t> pour </a:t>
            </a:r>
            <a:r>
              <a:rPr lang="en-CA" dirty="0" err="1" smtClean="0">
                <a:latin typeface="Arial" pitchFamily="34" charset="0"/>
                <a:cs typeface="Arial" pitchFamily="34" charset="0"/>
              </a:rPr>
              <a:t>prendre</a:t>
            </a:r>
            <a:r>
              <a:rPr lang="en-CA" dirty="0" smtClean="0">
                <a:latin typeface="Arial" pitchFamily="34" charset="0"/>
                <a:cs typeface="Arial" pitchFamily="34" charset="0"/>
              </a:rPr>
              <a:t> </a:t>
            </a:r>
            <a:r>
              <a:rPr lang="en-CA" dirty="0" err="1" smtClean="0">
                <a:latin typeface="Arial" pitchFamily="34" charset="0"/>
                <a:cs typeface="Arial" pitchFamily="34" charset="0"/>
              </a:rPr>
              <a:t>leur</a:t>
            </a:r>
            <a:r>
              <a:rPr lang="en-CA" dirty="0" smtClean="0">
                <a:latin typeface="Arial" pitchFamily="34" charset="0"/>
                <a:cs typeface="Arial" pitchFamily="34" charset="0"/>
              </a:rPr>
              <a:t> </a:t>
            </a:r>
            <a:r>
              <a:rPr lang="en-CA" dirty="0" err="1" smtClean="0">
                <a:latin typeface="Arial" pitchFamily="34" charset="0"/>
                <a:cs typeface="Arial" pitchFamily="34" charset="0"/>
              </a:rPr>
              <a:t>décision</a:t>
            </a:r>
            <a:r>
              <a:rPr lang="en-CA" dirty="0" smtClean="0">
                <a:latin typeface="Arial" pitchFamily="34" charset="0"/>
                <a:cs typeface="Arial" pitchFamily="34" charset="0"/>
              </a:rPr>
              <a:t>. </a:t>
            </a:r>
          </a:p>
          <a:p>
            <a:r>
              <a:rPr lang="en-CA" dirty="0" err="1" smtClean="0">
                <a:latin typeface="Arial" pitchFamily="34" charset="0"/>
                <a:cs typeface="Arial" pitchFamily="34" charset="0"/>
              </a:rPr>
              <a:t>Que</a:t>
            </a:r>
            <a:r>
              <a:rPr lang="en-CA" dirty="0" smtClean="0">
                <a:latin typeface="Arial" pitchFamily="34" charset="0"/>
                <a:cs typeface="Arial" pitchFamily="34" charset="0"/>
              </a:rPr>
              <a:t> le </a:t>
            </a:r>
            <a:r>
              <a:rPr lang="en-CA" dirty="0" err="1" smtClean="0">
                <a:latin typeface="Arial" pitchFamily="34" charset="0"/>
                <a:cs typeface="Arial" pitchFamily="34" charset="0"/>
              </a:rPr>
              <a:t>peuple</a:t>
            </a:r>
            <a:r>
              <a:rPr lang="en-CA" dirty="0" smtClean="0">
                <a:latin typeface="Arial" pitchFamily="34" charset="0"/>
                <a:cs typeface="Arial" pitchFamily="34" charset="0"/>
              </a:rPr>
              <a:t> assume les </a:t>
            </a:r>
            <a:r>
              <a:rPr lang="en-CA" dirty="0" err="1" smtClean="0">
                <a:latin typeface="Arial" pitchFamily="34" charset="0"/>
                <a:cs typeface="Arial" pitchFamily="34" charset="0"/>
              </a:rPr>
              <a:t>dépenses</a:t>
            </a:r>
            <a:r>
              <a:rPr lang="en-CA" dirty="0" smtClean="0">
                <a:latin typeface="Arial" pitchFamily="34" charset="0"/>
                <a:cs typeface="Arial" pitchFamily="34" charset="0"/>
              </a:rPr>
              <a:t> et </a:t>
            </a:r>
            <a:r>
              <a:rPr lang="en-CA" dirty="0" err="1" smtClean="0">
                <a:latin typeface="Arial" pitchFamily="34" charset="0"/>
                <a:cs typeface="Arial" pitchFamily="34" charset="0"/>
              </a:rPr>
              <a:t>conséquences</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Conflits d'intérêts à la Société royale du Canada - Révision Code 6</a:t>
            </a:r>
            <a:endParaRPr lang="fr-CA" dirty="0"/>
          </a:p>
        </p:txBody>
      </p:sp>
      <p:sp>
        <p:nvSpPr>
          <p:cNvPr id="3" name="Espace réservé du contenu 2"/>
          <p:cNvSpPr>
            <a:spLocks noGrp="1"/>
          </p:cNvSpPr>
          <p:nvPr>
            <p:ph idx="1"/>
            <p:custDataLst>
              <p:tags r:id="rId2"/>
            </p:custDataLst>
          </p:nvPr>
        </p:nvSpPr>
        <p:spPr/>
        <p:txBody>
          <a:bodyPr/>
          <a:lstStyle/>
          <a:p>
            <a:r>
              <a:rPr lang="fr-CA" b="1" dirty="0" smtClean="0">
                <a:latin typeface="Arial" pitchFamily="34" charset="0"/>
                <a:cs typeface="Arial" pitchFamily="34" charset="0"/>
              </a:rPr>
              <a:t>Daniel </a:t>
            </a:r>
            <a:r>
              <a:rPr lang="fr-CA" b="1" dirty="0" err="1" smtClean="0">
                <a:latin typeface="Arial" pitchFamily="34" charset="0"/>
                <a:cs typeface="Arial" pitchFamily="34" charset="0"/>
              </a:rPr>
              <a:t>Krewski</a:t>
            </a:r>
            <a:r>
              <a:rPr lang="fr-CA" b="1" dirty="0" smtClean="0">
                <a:latin typeface="Arial" pitchFamily="34" charset="0"/>
                <a:cs typeface="Arial" pitchFamily="34" charset="0"/>
              </a:rPr>
              <a:t> +</a:t>
            </a:r>
            <a:r>
              <a:rPr lang="fr-CA" dirty="0" smtClean="0">
                <a:latin typeface="Arial" pitchFamily="34" charset="0"/>
                <a:cs typeface="Arial" pitchFamily="34" charset="0"/>
              </a:rPr>
              <a:t> l’Association canadienne des télécommunications sans fil</a:t>
            </a:r>
          </a:p>
          <a:p>
            <a:r>
              <a:rPr lang="fr-CA" b="1" dirty="0" smtClean="0">
                <a:latin typeface="Arial" pitchFamily="34" charset="0"/>
                <a:cs typeface="Arial" pitchFamily="34" charset="0"/>
              </a:rPr>
              <a:t>Louise </a:t>
            </a:r>
            <a:r>
              <a:rPr lang="fr-CA" b="1" dirty="0" err="1" smtClean="0">
                <a:latin typeface="Arial" pitchFamily="34" charset="0"/>
                <a:cs typeface="Arial" pitchFamily="34" charset="0"/>
              </a:rPr>
              <a:t>Lemyre</a:t>
            </a:r>
            <a:r>
              <a:rPr lang="fr-CA" b="1" dirty="0" smtClean="0">
                <a:latin typeface="Arial" pitchFamily="34" charset="0"/>
                <a:cs typeface="Arial" pitchFamily="34" charset="0"/>
              </a:rPr>
              <a:t> </a:t>
            </a:r>
            <a:r>
              <a:rPr lang="fr-CA" dirty="0" smtClean="0">
                <a:latin typeface="Arial" pitchFamily="34" charset="0"/>
                <a:cs typeface="Arial" pitchFamily="34" charset="0"/>
              </a:rPr>
              <a:t>sa spécialisation en psychologie sociale semblant mal adaptée à l'étude des effets biologiques des radiations de radiofréquences</a:t>
            </a:r>
          </a:p>
          <a:p>
            <a:r>
              <a:rPr lang="fr-CA" b="1" dirty="0" smtClean="0">
                <a:latin typeface="Arial" pitchFamily="34" charset="0"/>
                <a:cs typeface="Arial" pitchFamily="34" charset="0"/>
              </a:rPr>
              <a:t>Kenneth Foster </a:t>
            </a:r>
            <a:r>
              <a:rPr lang="fr-CA" dirty="0" smtClean="0">
                <a:latin typeface="Arial" pitchFamily="34" charset="0"/>
                <a:cs typeface="Arial" pitchFamily="34" charset="0"/>
              </a:rPr>
              <a:t>exprime son scepticisme sur les effets  sanitaires nocifs CEM</a:t>
            </a:r>
          </a:p>
          <a:p>
            <a:r>
              <a:rPr lang="fr-CA" b="1" dirty="0" smtClean="0">
                <a:latin typeface="Arial" pitchFamily="34" charset="0"/>
                <a:cs typeface="Arial" pitchFamily="34" charset="0"/>
              </a:rPr>
              <a:t>John </a:t>
            </a:r>
            <a:r>
              <a:rPr lang="fr-CA" b="1" dirty="0" err="1" smtClean="0">
                <a:latin typeface="Arial" pitchFamily="34" charset="0"/>
                <a:cs typeface="Arial" pitchFamily="34" charset="0"/>
              </a:rPr>
              <a:t>Moulder</a:t>
            </a:r>
            <a:r>
              <a:rPr lang="fr-CA" b="1" dirty="0" smtClean="0">
                <a:latin typeface="Arial" pitchFamily="34" charset="0"/>
                <a:cs typeface="Arial" pitchFamily="34" charset="0"/>
              </a:rPr>
              <a:t> </a:t>
            </a:r>
            <a:r>
              <a:rPr lang="fr-CA" dirty="0" smtClean="0">
                <a:latin typeface="Arial" pitchFamily="34" charset="0"/>
                <a:cs typeface="Arial" pitchFamily="34" charset="0"/>
              </a:rPr>
              <a:t>contestation $$$$$$</a:t>
            </a:r>
          </a:p>
          <a:p>
            <a:r>
              <a:rPr lang="fr-CA" b="1" dirty="0" smtClean="0">
                <a:latin typeface="Arial" pitchFamily="34" charset="0"/>
                <a:cs typeface="Arial" pitchFamily="34" charset="0"/>
              </a:rPr>
              <a:t>Frank Prato </a:t>
            </a:r>
            <a:r>
              <a:rPr lang="fr-CA" dirty="0" smtClean="0">
                <a:latin typeface="Arial" pitchFamily="34" charset="0"/>
                <a:cs typeface="Arial" pitchFamily="34" charset="0"/>
              </a:rPr>
              <a:t>met en question la sagesse des mesures de précaution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Révision</a:t>
            </a:r>
            <a:r>
              <a:rPr lang="en-CA" dirty="0" smtClean="0"/>
              <a:t> Code 6</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en-CA" dirty="0" err="1" smtClean="0">
                <a:latin typeface="Arial" pitchFamily="34" charset="0"/>
                <a:cs typeface="Arial" pitchFamily="34" charset="0"/>
              </a:rPr>
              <a:t>Puisque</a:t>
            </a:r>
            <a:r>
              <a:rPr lang="en-CA" dirty="0" smtClean="0">
                <a:latin typeface="Arial" pitchFamily="34" charset="0"/>
                <a:cs typeface="Arial" pitchFamily="34" charset="0"/>
              </a:rPr>
              <a:t> les </a:t>
            </a:r>
            <a:r>
              <a:rPr lang="en-CA" dirty="0" err="1" smtClean="0">
                <a:latin typeface="Arial" pitchFamily="34" charset="0"/>
                <a:cs typeface="Arial" pitchFamily="34" charset="0"/>
              </a:rPr>
              <a:t>conflits</a:t>
            </a:r>
            <a:r>
              <a:rPr lang="en-CA" dirty="0" smtClean="0">
                <a:latin typeface="Arial" pitchFamily="34" charset="0"/>
                <a:cs typeface="Arial" pitchFamily="34" charset="0"/>
              </a:rPr>
              <a:t> </a:t>
            </a:r>
            <a:r>
              <a:rPr lang="en-CA" dirty="0" err="1" smtClean="0">
                <a:latin typeface="Arial" pitchFamily="34" charset="0"/>
                <a:cs typeface="Arial" pitchFamily="34" charset="0"/>
              </a:rPr>
              <a:t>d’intérêts</a:t>
            </a:r>
            <a:r>
              <a:rPr lang="en-CA" dirty="0" smtClean="0">
                <a:latin typeface="Arial" pitchFamily="34" charset="0"/>
                <a:cs typeface="Arial" pitchFamily="34" charset="0"/>
              </a:rPr>
              <a:t> des </a:t>
            </a:r>
            <a:r>
              <a:rPr lang="en-CA" dirty="0" err="1" smtClean="0">
                <a:latin typeface="Arial" pitchFamily="34" charset="0"/>
                <a:cs typeface="Arial" pitchFamily="34" charset="0"/>
              </a:rPr>
              <a:t>membres</a:t>
            </a:r>
            <a:r>
              <a:rPr lang="en-CA" dirty="0" smtClean="0">
                <a:latin typeface="Arial" pitchFamily="34" charset="0"/>
                <a:cs typeface="Arial" pitchFamily="34" charset="0"/>
              </a:rPr>
              <a:t> du </a:t>
            </a:r>
            <a:r>
              <a:rPr lang="en-CA" dirty="0" err="1" smtClean="0">
                <a:latin typeface="Arial" pitchFamily="34" charset="0"/>
                <a:cs typeface="Arial" pitchFamily="34" charset="0"/>
              </a:rPr>
              <a:t>comité</a:t>
            </a:r>
            <a:r>
              <a:rPr lang="en-CA" dirty="0" smtClean="0">
                <a:latin typeface="Arial" pitchFamily="34" charset="0"/>
                <a:cs typeface="Arial" pitchFamily="34" charset="0"/>
              </a:rPr>
              <a:t> de </a:t>
            </a:r>
            <a:r>
              <a:rPr lang="en-CA" dirty="0" err="1" smtClean="0">
                <a:latin typeface="Arial" pitchFamily="34" charset="0"/>
                <a:cs typeface="Arial" pitchFamily="34" charset="0"/>
              </a:rPr>
              <a:t>révision</a:t>
            </a:r>
            <a:r>
              <a:rPr lang="en-CA" dirty="0" smtClean="0">
                <a:latin typeface="Arial" pitchFamily="34" charset="0"/>
                <a:cs typeface="Arial" pitchFamily="34" charset="0"/>
              </a:rPr>
              <a:t> </a:t>
            </a:r>
            <a:r>
              <a:rPr lang="en-CA" dirty="0" err="1" smtClean="0">
                <a:latin typeface="Arial" pitchFamily="34" charset="0"/>
                <a:cs typeface="Arial" pitchFamily="34" charset="0"/>
              </a:rPr>
              <a:t>sont</a:t>
            </a:r>
            <a:r>
              <a:rPr lang="en-CA" dirty="0" smtClean="0">
                <a:latin typeface="Arial" pitchFamily="34" charset="0"/>
                <a:cs typeface="Arial" pitchFamily="34" charset="0"/>
              </a:rPr>
              <a:t> </a:t>
            </a:r>
            <a:r>
              <a:rPr lang="en-CA" dirty="0" err="1" smtClean="0">
                <a:latin typeface="Arial" pitchFamily="34" charset="0"/>
                <a:cs typeface="Arial" pitchFamily="34" charset="0"/>
              </a:rPr>
              <a:t>évidents</a:t>
            </a:r>
            <a:r>
              <a:rPr lang="en-CA" dirty="0" smtClean="0">
                <a:latin typeface="Arial" pitchFamily="34" charset="0"/>
                <a:cs typeface="Arial" pitchFamily="34" charset="0"/>
              </a:rPr>
              <a:t>;</a:t>
            </a:r>
          </a:p>
          <a:p>
            <a:r>
              <a:rPr lang="en-CA" dirty="0" err="1" smtClean="0">
                <a:latin typeface="Arial" pitchFamily="34" charset="0"/>
                <a:cs typeface="Arial" pitchFamily="34" charset="0"/>
              </a:rPr>
              <a:t>Puisque</a:t>
            </a:r>
            <a:r>
              <a:rPr lang="en-CA" dirty="0" smtClean="0">
                <a:latin typeface="Arial" pitchFamily="34" charset="0"/>
                <a:cs typeface="Arial" pitchFamily="34" charset="0"/>
              </a:rPr>
              <a:t> Santé Canada, au lieu du corps </a:t>
            </a:r>
            <a:r>
              <a:rPr lang="en-CA" dirty="0" err="1" smtClean="0">
                <a:latin typeface="Arial" pitchFamily="34" charset="0"/>
                <a:cs typeface="Arial" pitchFamily="34" charset="0"/>
              </a:rPr>
              <a:t>indépendant</a:t>
            </a:r>
            <a:r>
              <a:rPr lang="en-CA" dirty="0" smtClean="0">
                <a:latin typeface="Arial" pitchFamily="34" charset="0"/>
                <a:cs typeface="Arial" pitchFamily="34" charset="0"/>
              </a:rPr>
              <a:t> </a:t>
            </a:r>
            <a:r>
              <a:rPr lang="en-CA" dirty="0" err="1" smtClean="0">
                <a:latin typeface="Arial" pitchFamily="34" charset="0"/>
                <a:cs typeface="Arial" pitchFamily="34" charset="0"/>
              </a:rPr>
              <a:t>que</a:t>
            </a:r>
            <a:r>
              <a:rPr lang="en-CA" dirty="0" smtClean="0">
                <a:latin typeface="Arial" pitchFamily="34" charset="0"/>
                <a:cs typeface="Arial" pitchFamily="34" charset="0"/>
              </a:rPr>
              <a:t> la </a:t>
            </a:r>
            <a:r>
              <a:rPr lang="en-CA" dirty="0" err="1" smtClean="0">
                <a:latin typeface="Arial" pitchFamily="34" charset="0"/>
                <a:cs typeface="Arial" pitchFamily="34" charset="0"/>
              </a:rPr>
              <a:t>Socièté</a:t>
            </a:r>
            <a:r>
              <a:rPr lang="en-CA" dirty="0" smtClean="0">
                <a:latin typeface="Arial" pitchFamily="34" charset="0"/>
                <a:cs typeface="Arial" pitchFamily="34" charset="0"/>
              </a:rPr>
              <a:t> </a:t>
            </a:r>
            <a:r>
              <a:rPr lang="en-CA" dirty="0" err="1" smtClean="0">
                <a:latin typeface="Arial" pitchFamily="34" charset="0"/>
                <a:cs typeface="Arial" pitchFamily="34" charset="0"/>
              </a:rPr>
              <a:t>royale</a:t>
            </a:r>
            <a:r>
              <a:rPr lang="en-CA" dirty="0" smtClean="0">
                <a:latin typeface="Arial" pitchFamily="34" charset="0"/>
                <a:cs typeface="Arial" pitchFamily="34" charset="0"/>
              </a:rPr>
              <a:t> du Canada </a:t>
            </a:r>
            <a:r>
              <a:rPr lang="en-CA" dirty="0" err="1" smtClean="0">
                <a:latin typeface="Arial" pitchFamily="34" charset="0"/>
                <a:cs typeface="Arial" pitchFamily="34" charset="0"/>
              </a:rPr>
              <a:t>doit</a:t>
            </a:r>
            <a:r>
              <a:rPr lang="en-CA" dirty="0" smtClean="0">
                <a:latin typeface="Arial" pitchFamily="34" charset="0"/>
                <a:cs typeface="Arial" pitchFamily="34" charset="0"/>
              </a:rPr>
              <a:t> </a:t>
            </a:r>
            <a:r>
              <a:rPr lang="en-CA" dirty="0" err="1" smtClean="0">
                <a:latin typeface="Arial" pitchFamily="34" charset="0"/>
                <a:cs typeface="Arial" pitchFamily="34" charset="0"/>
              </a:rPr>
              <a:t>être</a:t>
            </a:r>
            <a:r>
              <a:rPr lang="en-CA" dirty="0" smtClean="0">
                <a:latin typeface="Arial" pitchFamily="34" charset="0"/>
                <a:cs typeface="Arial" pitchFamily="34" charset="0"/>
              </a:rPr>
              <a:t>,  </a:t>
            </a:r>
            <a:r>
              <a:rPr lang="en-CA" dirty="0" err="1" smtClean="0">
                <a:latin typeface="Arial" pitchFamily="34" charset="0"/>
                <a:cs typeface="Arial" pitchFamily="34" charset="0"/>
              </a:rPr>
              <a:t>choisit</a:t>
            </a:r>
            <a:r>
              <a:rPr lang="en-CA" dirty="0" smtClean="0">
                <a:latin typeface="Arial" pitchFamily="34" charset="0"/>
                <a:cs typeface="Arial" pitchFamily="34" charset="0"/>
              </a:rPr>
              <a:t> les </a:t>
            </a:r>
            <a:r>
              <a:rPr lang="en-CA" dirty="0" err="1" smtClean="0">
                <a:latin typeface="Arial" pitchFamily="34" charset="0"/>
                <a:cs typeface="Arial" pitchFamily="34" charset="0"/>
              </a:rPr>
              <a:t>membres</a:t>
            </a:r>
            <a:r>
              <a:rPr lang="en-CA" dirty="0" smtClean="0">
                <a:latin typeface="Arial" pitchFamily="34" charset="0"/>
                <a:cs typeface="Arial" pitchFamily="34" charset="0"/>
              </a:rPr>
              <a:t> du </a:t>
            </a:r>
            <a:r>
              <a:rPr lang="en-CA" dirty="0" err="1" smtClean="0">
                <a:latin typeface="Arial" pitchFamily="34" charset="0"/>
                <a:cs typeface="Arial" pitchFamily="34" charset="0"/>
              </a:rPr>
              <a:t>comité</a:t>
            </a:r>
            <a:r>
              <a:rPr lang="en-CA" dirty="0" smtClean="0">
                <a:latin typeface="Arial" pitchFamily="34" charset="0"/>
                <a:cs typeface="Arial" pitchFamily="34" charset="0"/>
              </a:rPr>
              <a:t> et les </a:t>
            </a:r>
            <a:r>
              <a:rPr lang="en-CA" dirty="0" err="1" smtClean="0">
                <a:latin typeface="Arial" pitchFamily="34" charset="0"/>
                <a:cs typeface="Arial" pitchFamily="34" charset="0"/>
              </a:rPr>
              <a:t>études</a:t>
            </a:r>
            <a:r>
              <a:rPr lang="en-CA" dirty="0" smtClean="0">
                <a:latin typeface="Arial" pitchFamily="34" charset="0"/>
                <a:cs typeface="Arial" pitchFamily="34" charset="0"/>
              </a:rPr>
              <a:t> à </a:t>
            </a:r>
            <a:r>
              <a:rPr lang="en-CA" dirty="0" err="1" smtClean="0">
                <a:latin typeface="Arial" pitchFamily="34" charset="0"/>
                <a:cs typeface="Arial" pitchFamily="34" charset="0"/>
              </a:rPr>
              <a:t>réviser</a:t>
            </a:r>
            <a:r>
              <a:rPr lang="en-CA" dirty="0" smtClean="0">
                <a:latin typeface="Arial" pitchFamily="34" charset="0"/>
                <a:cs typeface="Arial" pitchFamily="34" charset="0"/>
              </a:rPr>
              <a:t>;</a:t>
            </a:r>
          </a:p>
          <a:p>
            <a:r>
              <a:rPr lang="en-CA" dirty="0" err="1" smtClean="0">
                <a:latin typeface="Arial" pitchFamily="34" charset="0"/>
                <a:cs typeface="Arial" pitchFamily="34" charset="0"/>
              </a:rPr>
              <a:t>Puisque</a:t>
            </a:r>
            <a:r>
              <a:rPr lang="en-CA" dirty="0" smtClean="0">
                <a:latin typeface="Arial" pitchFamily="34" charset="0"/>
                <a:cs typeface="Arial" pitchFamily="34" charset="0"/>
              </a:rPr>
              <a:t> la SRC ne </a:t>
            </a:r>
            <a:r>
              <a:rPr lang="en-CA" dirty="0" err="1" smtClean="0">
                <a:latin typeface="Arial" pitchFamily="34" charset="0"/>
                <a:cs typeface="Arial" pitchFamily="34" charset="0"/>
              </a:rPr>
              <a:t>permet</a:t>
            </a:r>
            <a:r>
              <a:rPr lang="en-CA" dirty="0" smtClean="0">
                <a:latin typeface="Arial" pitchFamily="34" charset="0"/>
                <a:cs typeface="Arial" pitchFamily="34" charset="0"/>
              </a:rPr>
              <a:t> pas aux </a:t>
            </a:r>
            <a:r>
              <a:rPr lang="en-CA" dirty="0" err="1" smtClean="0">
                <a:latin typeface="Arial" pitchFamily="34" charset="0"/>
                <a:cs typeface="Arial" pitchFamily="34" charset="0"/>
              </a:rPr>
              <a:t>citoyens</a:t>
            </a:r>
            <a:r>
              <a:rPr lang="en-CA" dirty="0" smtClean="0">
                <a:latin typeface="Arial" pitchFamily="34" charset="0"/>
                <a:cs typeface="Arial" pitchFamily="34" charset="0"/>
              </a:rPr>
              <a:t> </a:t>
            </a:r>
            <a:r>
              <a:rPr lang="en-CA" dirty="0" err="1" smtClean="0">
                <a:latin typeface="Arial" pitchFamily="34" charset="0"/>
                <a:cs typeface="Arial" pitchFamily="34" charset="0"/>
              </a:rPr>
              <a:t>ni</a:t>
            </a:r>
            <a:r>
              <a:rPr lang="en-CA" dirty="0" smtClean="0">
                <a:latin typeface="Arial" pitchFamily="34" charset="0"/>
                <a:cs typeface="Arial" pitchFamily="34" charset="0"/>
              </a:rPr>
              <a:t> aux ONG de </a:t>
            </a:r>
            <a:r>
              <a:rPr lang="en-CA" dirty="0" err="1" smtClean="0">
                <a:latin typeface="Arial" pitchFamily="34" charset="0"/>
                <a:cs typeface="Arial" pitchFamily="34" charset="0"/>
              </a:rPr>
              <a:t>siéger</a:t>
            </a:r>
            <a:r>
              <a:rPr lang="en-CA" dirty="0" smtClean="0">
                <a:latin typeface="Arial" pitchFamily="34" charset="0"/>
                <a:cs typeface="Arial" pitchFamily="34" charset="0"/>
              </a:rPr>
              <a:t> </a:t>
            </a:r>
            <a:r>
              <a:rPr lang="en-CA" dirty="0" err="1" smtClean="0">
                <a:latin typeface="Arial" pitchFamily="34" charset="0"/>
                <a:cs typeface="Arial" pitchFamily="34" charset="0"/>
              </a:rPr>
              <a:t>ni</a:t>
            </a:r>
            <a:r>
              <a:rPr lang="en-CA" dirty="0" smtClean="0">
                <a:latin typeface="Arial" pitchFamily="34" charset="0"/>
                <a:cs typeface="Arial" pitchFamily="34" charset="0"/>
              </a:rPr>
              <a:t> </a:t>
            </a:r>
            <a:r>
              <a:rPr lang="en-CA" dirty="0" err="1" smtClean="0">
                <a:latin typeface="Arial" pitchFamily="34" charset="0"/>
                <a:cs typeface="Arial" pitchFamily="34" charset="0"/>
              </a:rPr>
              <a:t>connaître</a:t>
            </a:r>
            <a:r>
              <a:rPr lang="en-CA" dirty="0" smtClean="0">
                <a:latin typeface="Arial" pitchFamily="34" charset="0"/>
                <a:cs typeface="Arial" pitchFamily="34" charset="0"/>
              </a:rPr>
              <a:t> les bases de </a:t>
            </a:r>
            <a:r>
              <a:rPr lang="en-CA" dirty="0" err="1" smtClean="0">
                <a:latin typeface="Arial" pitchFamily="34" charset="0"/>
                <a:cs typeface="Arial" pitchFamily="34" charset="0"/>
              </a:rPr>
              <a:t>leurs</a:t>
            </a:r>
            <a:r>
              <a:rPr lang="en-CA" dirty="0" smtClean="0">
                <a:latin typeface="Arial" pitchFamily="34" charset="0"/>
                <a:cs typeface="Arial" pitchFamily="34" charset="0"/>
              </a:rPr>
              <a:t> conclusions;</a:t>
            </a:r>
          </a:p>
          <a:p>
            <a:r>
              <a:rPr lang="en-CA" dirty="0" smtClean="0">
                <a:latin typeface="Arial" pitchFamily="34" charset="0"/>
                <a:cs typeface="Arial" pitchFamily="34" charset="0"/>
              </a:rPr>
              <a:t>Nous ne </a:t>
            </a:r>
            <a:r>
              <a:rPr lang="en-CA" dirty="0" err="1" smtClean="0">
                <a:latin typeface="Arial" pitchFamily="34" charset="0"/>
                <a:cs typeface="Arial" pitchFamily="34" charset="0"/>
              </a:rPr>
              <a:t>pouvons</a:t>
            </a:r>
            <a:r>
              <a:rPr lang="en-CA" dirty="0" smtClean="0">
                <a:latin typeface="Arial" pitchFamily="34" charset="0"/>
                <a:cs typeface="Arial" pitchFamily="34" charset="0"/>
              </a:rPr>
              <a:t> pas faire </a:t>
            </a:r>
            <a:r>
              <a:rPr lang="en-CA" dirty="0" err="1" smtClean="0">
                <a:latin typeface="Arial" pitchFamily="34" charset="0"/>
                <a:cs typeface="Arial" pitchFamily="34" charset="0"/>
              </a:rPr>
              <a:t>confiance</a:t>
            </a:r>
            <a:r>
              <a:rPr lang="en-CA" dirty="0" smtClean="0">
                <a:latin typeface="Arial" pitchFamily="34" charset="0"/>
                <a:cs typeface="Arial" pitchFamily="34" charset="0"/>
              </a:rPr>
              <a:t> à </a:t>
            </a:r>
            <a:r>
              <a:rPr lang="en-CA" dirty="0" err="1" smtClean="0">
                <a:latin typeface="Arial" pitchFamily="34" charset="0"/>
                <a:cs typeface="Arial" pitchFamily="34" charset="0"/>
              </a:rPr>
              <a:t>ces</a:t>
            </a:r>
            <a:r>
              <a:rPr lang="en-CA" dirty="0" smtClean="0">
                <a:latin typeface="Arial" pitchFamily="34" charset="0"/>
                <a:cs typeface="Arial" pitchFamily="34" charset="0"/>
              </a:rPr>
              <a:t> institutions, encore </a:t>
            </a:r>
            <a:r>
              <a:rPr lang="en-CA" dirty="0" err="1" smtClean="0">
                <a:latin typeface="Arial" pitchFamily="34" charset="0"/>
                <a:cs typeface="Arial" pitchFamily="34" charset="0"/>
              </a:rPr>
              <a:t>moins</a:t>
            </a:r>
            <a:r>
              <a:rPr lang="en-CA" dirty="0" smtClean="0">
                <a:latin typeface="Arial" pitchFamily="34" charset="0"/>
                <a:cs typeface="Arial" pitchFamily="34" charset="0"/>
              </a:rPr>
              <a:t> </a:t>
            </a:r>
            <a:r>
              <a:rPr lang="en-CA" dirty="0" err="1" smtClean="0">
                <a:latin typeface="Arial" pitchFamily="34" charset="0"/>
                <a:cs typeface="Arial" pitchFamily="34" charset="0"/>
              </a:rPr>
              <a:t>suivre</a:t>
            </a:r>
            <a:r>
              <a:rPr lang="en-CA" dirty="0" smtClean="0">
                <a:latin typeface="Arial" pitchFamily="34" charset="0"/>
                <a:cs typeface="Arial" pitchFamily="34" charset="0"/>
              </a:rPr>
              <a:t> </a:t>
            </a:r>
            <a:r>
              <a:rPr lang="en-CA" dirty="0" err="1" smtClean="0">
                <a:latin typeface="Arial" pitchFamily="34" charset="0"/>
                <a:cs typeface="Arial" pitchFamily="34" charset="0"/>
              </a:rPr>
              <a:t>leurs</a:t>
            </a:r>
            <a:r>
              <a:rPr lang="en-CA" dirty="0" smtClean="0">
                <a:latin typeface="Arial" pitchFamily="34" charset="0"/>
                <a:cs typeface="Arial" pitchFamily="34" charset="0"/>
              </a:rPr>
              <a:t> </a:t>
            </a:r>
            <a:r>
              <a:rPr lang="en-CA" dirty="0" err="1" smtClean="0">
                <a:latin typeface="Arial" pitchFamily="34" charset="0"/>
                <a:cs typeface="Arial" pitchFamily="34" charset="0"/>
              </a:rPr>
              <a:t>normes</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Autres</a:t>
            </a:r>
            <a:r>
              <a:rPr lang="en-CA" dirty="0" smtClean="0"/>
              <a:t> </a:t>
            </a:r>
            <a:r>
              <a:rPr lang="en-CA" dirty="0" err="1" smtClean="0"/>
              <a:t>organismes</a:t>
            </a:r>
            <a:endParaRPr lang="fr-CA" dirty="0"/>
          </a:p>
        </p:txBody>
      </p:sp>
      <p:sp>
        <p:nvSpPr>
          <p:cNvPr id="3" name="Espace réservé du contenu 2"/>
          <p:cNvSpPr>
            <a:spLocks noGrp="1"/>
          </p:cNvSpPr>
          <p:nvPr>
            <p:ph sz="half" idx="1"/>
            <p:custDataLst>
              <p:tags r:id="rId2"/>
            </p:custDataLst>
          </p:nvPr>
        </p:nvSpPr>
        <p:spPr/>
        <p:txBody>
          <a:bodyPr>
            <a:normAutofit fontScale="92500" lnSpcReduction="10000"/>
          </a:bodyPr>
          <a:lstStyle/>
          <a:p>
            <a:r>
              <a:rPr lang="en-CA" b="1" dirty="0" smtClean="0">
                <a:latin typeface="Arial Narrow" pitchFamily="34" charset="0"/>
              </a:rPr>
              <a:t>UK HPA's AGNIR Report is NOT Independent</a:t>
            </a:r>
          </a:p>
          <a:p>
            <a:pPr>
              <a:buNone/>
            </a:pPr>
            <a:endParaRPr lang="fr-CA" dirty="0" smtClean="0">
              <a:latin typeface="Arial Narrow" pitchFamily="34" charset="0"/>
            </a:endParaRPr>
          </a:p>
          <a:p>
            <a:pPr lvl="1"/>
            <a:r>
              <a:rPr lang="en-CA" dirty="0" smtClean="0">
                <a:latin typeface="Arial Narrow" pitchFamily="34" charset="0"/>
              </a:rPr>
              <a:t>Anthony </a:t>
            </a:r>
            <a:r>
              <a:rPr lang="en-CA" dirty="0" err="1" smtClean="0">
                <a:latin typeface="Arial Narrow" pitchFamily="34" charset="0"/>
              </a:rPr>
              <a:t>Swerdlow</a:t>
            </a:r>
            <a:r>
              <a:rPr lang="en-CA" dirty="0" smtClean="0">
                <a:latin typeface="Arial Narrow" pitchFamily="34" charset="0"/>
              </a:rPr>
              <a:t>- </a:t>
            </a:r>
            <a:r>
              <a:rPr lang="en-CA" dirty="0" err="1" smtClean="0">
                <a:latin typeface="Arial Narrow" pitchFamily="34" charset="0"/>
              </a:rPr>
              <a:t>Président</a:t>
            </a:r>
            <a:r>
              <a:rPr lang="en-CA" dirty="0" smtClean="0">
                <a:latin typeface="Arial Narrow" pitchFamily="34" charset="0"/>
              </a:rPr>
              <a:t> du </a:t>
            </a:r>
            <a:r>
              <a:rPr lang="en-CA" dirty="0" err="1" smtClean="0">
                <a:latin typeface="Arial Narrow" pitchFamily="34" charset="0"/>
              </a:rPr>
              <a:t>conseil</a:t>
            </a:r>
            <a:r>
              <a:rPr lang="en-CA" dirty="0" smtClean="0">
                <a:latin typeface="Arial Narrow" pitchFamily="34" charset="0"/>
              </a:rPr>
              <a:t> </a:t>
            </a:r>
            <a:r>
              <a:rPr lang="en-CA" dirty="0" err="1" smtClean="0">
                <a:latin typeface="Arial Narrow" pitchFamily="34" charset="0"/>
              </a:rPr>
              <a:t>d’aministration</a:t>
            </a:r>
            <a:endParaRPr lang="en-CA" dirty="0" smtClean="0">
              <a:latin typeface="Arial Narrow" pitchFamily="34" charset="0"/>
            </a:endParaRPr>
          </a:p>
          <a:p>
            <a:pPr lvl="1">
              <a:buNone/>
            </a:pPr>
            <a:r>
              <a:rPr lang="en-CA" dirty="0" smtClean="0">
                <a:latin typeface="Arial Narrow" pitchFamily="34" charset="0"/>
              </a:rPr>
              <a:t>                                      </a:t>
            </a:r>
            <a:r>
              <a:rPr lang="en-CA" dirty="0" err="1" smtClean="0">
                <a:latin typeface="Arial Narrow" pitchFamily="34" charset="0"/>
              </a:rPr>
              <a:t>Épidémiologiste</a:t>
            </a:r>
            <a:r>
              <a:rPr lang="en-CA" dirty="0" smtClean="0">
                <a:latin typeface="Arial Narrow" pitchFamily="34" charset="0"/>
              </a:rPr>
              <a:t> Inst </a:t>
            </a:r>
            <a:r>
              <a:rPr lang="en-CA" dirty="0" err="1" smtClean="0">
                <a:latin typeface="Arial Narrow" pitchFamily="34" charset="0"/>
              </a:rPr>
              <a:t>Rech</a:t>
            </a:r>
            <a:r>
              <a:rPr lang="en-CA" dirty="0" smtClean="0">
                <a:latin typeface="Arial Narrow" pitchFamily="34" charset="0"/>
              </a:rPr>
              <a:t> Cancer</a:t>
            </a:r>
          </a:p>
          <a:p>
            <a:pPr lvl="1">
              <a:buNone/>
            </a:pPr>
            <a:r>
              <a:rPr lang="en-CA" dirty="0" err="1" smtClean="0">
                <a:latin typeface="Arial Narrow" pitchFamily="34" charset="0"/>
              </a:rPr>
              <a:t>Actionnaire</a:t>
            </a:r>
            <a:r>
              <a:rPr lang="en-CA" dirty="0" smtClean="0">
                <a:latin typeface="Arial Narrow" pitchFamily="34" charset="0"/>
              </a:rPr>
              <a:t>:  Cable and Wireless Worldwide et Cable and Wireless Communications. </a:t>
            </a:r>
          </a:p>
          <a:p>
            <a:pPr lvl="1">
              <a:buNone/>
            </a:pPr>
            <a:r>
              <a:rPr lang="en-CA" dirty="0" smtClean="0">
                <a:latin typeface="Arial Narrow" pitchFamily="34" charset="0"/>
              </a:rPr>
              <a:t>Sa femme: </a:t>
            </a:r>
            <a:r>
              <a:rPr lang="en-CA" dirty="0" err="1" smtClean="0">
                <a:latin typeface="Arial Narrow" pitchFamily="34" charset="0"/>
              </a:rPr>
              <a:t>actionnaire</a:t>
            </a:r>
            <a:r>
              <a:rPr lang="en-CA" dirty="0" smtClean="0">
                <a:latin typeface="Arial Narrow" pitchFamily="34" charset="0"/>
              </a:rPr>
              <a:t> BT group</a:t>
            </a:r>
            <a:endParaRPr lang="fr-CA" dirty="0">
              <a:latin typeface="Arial Narrow" pitchFamily="34" charset="0"/>
            </a:endParaRPr>
          </a:p>
        </p:txBody>
      </p:sp>
      <p:sp>
        <p:nvSpPr>
          <p:cNvPr id="4" name="Espace réservé du contenu 3"/>
          <p:cNvSpPr>
            <a:spLocks noGrp="1"/>
          </p:cNvSpPr>
          <p:nvPr>
            <p:ph sz="half" idx="2"/>
            <p:custDataLst>
              <p:tags r:id="rId3"/>
            </p:custDataLst>
          </p:nvPr>
        </p:nvSpPr>
        <p:spPr/>
        <p:txBody>
          <a:bodyPr>
            <a:normAutofit fontScale="92500" lnSpcReduction="10000"/>
          </a:bodyPr>
          <a:lstStyle/>
          <a:p>
            <a:r>
              <a:rPr lang="en-CA" b="1" dirty="0" smtClean="0">
                <a:latin typeface="Arial Narrow" pitchFamily="34" charset="0"/>
              </a:rPr>
              <a:t>Dr. Daniel </a:t>
            </a:r>
            <a:r>
              <a:rPr lang="en-CA" b="1" dirty="0" err="1" smtClean="0">
                <a:latin typeface="Arial Narrow" pitchFamily="34" charset="0"/>
              </a:rPr>
              <a:t>Krewski</a:t>
            </a:r>
            <a:r>
              <a:rPr lang="en-CA" b="1" dirty="0" smtClean="0">
                <a:latin typeface="Arial Narrow" pitchFamily="34" charset="0"/>
              </a:rPr>
              <a:t> - McLaughlin Centre (a.k.a. RFcom.ca or Wireless Information Resource Centre</a:t>
            </a:r>
          </a:p>
          <a:p>
            <a:r>
              <a:rPr lang="en-CA" dirty="0" err="1" smtClean="0">
                <a:latin typeface="Arial Narrow" pitchFamily="34" charset="0"/>
              </a:rPr>
              <a:t>Fondée</a:t>
            </a:r>
            <a:r>
              <a:rPr lang="en-CA" dirty="0" smtClean="0">
                <a:latin typeface="Arial Narrow" pitchFamily="34" charset="0"/>
              </a:rPr>
              <a:t> par la Canadian Wireless Telecommunications Association (CWTA)</a:t>
            </a:r>
          </a:p>
          <a:p>
            <a:r>
              <a:rPr lang="en-CA" dirty="0" err="1" smtClean="0">
                <a:latin typeface="Arial Narrow" pitchFamily="34" charset="0"/>
              </a:rPr>
              <a:t>Représenté</a:t>
            </a:r>
            <a:r>
              <a:rPr lang="en-CA" dirty="0" smtClean="0">
                <a:latin typeface="Arial Narrow" pitchFamily="34" charset="0"/>
              </a:rPr>
              <a:t> le CAN –</a:t>
            </a:r>
            <a:r>
              <a:rPr lang="en-CA" dirty="0" err="1" smtClean="0">
                <a:latin typeface="Arial Narrow" pitchFamily="34" charset="0"/>
              </a:rPr>
              <a:t>Interphonne</a:t>
            </a:r>
            <a:r>
              <a:rPr lang="en-CA" dirty="0" smtClean="0">
                <a:latin typeface="Arial Narrow" pitchFamily="34" charset="0"/>
              </a:rPr>
              <a:t>; des 13 pays sub. par </a:t>
            </a:r>
            <a:r>
              <a:rPr lang="en-CA" dirty="0" err="1" smtClean="0">
                <a:latin typeface="Arial Narrow" pitchFamily="34" charset="0"/>
              </a:rPr>
              <a:t>l’industrie</a:t>
            </a:r>
            <a:endParaRPr lang="fr-CA" dirty="0">
              <a:latin typeface="Arial Narrow" pitchFamily="34" charset="0"/>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Bad Science Watch – L </a:t>
            </a:r>
            <a:r>
              <a:rPr lang="fr-CA" dirty="0" err="1" smtClean="0"/>
              <a:t>Trottier</a:t>
            </a:r>
            <a:endParaRPr lang="fr-CA" dirty="0"/>
          </a:p>
        </p:txBody>
      </p:sp>
      <p:sp>
        <p:nvSpPr>
          <p:cNvPr id="5" name="Espace réservé du texte 4"/>
          <p:cNvSpPr>
            <a:spLocks noGrp="1"/>
          </p:cNvSpPr>
          <p:nvPr>
            <p:ph type="body" idx="1"/>
            <p:custDataLst>
              <p:tags r:id="rId2"/>
            </p:custDataLst>
          </p:nvPr>
        </p:nvSpPr>
        <p:spPr/>
        <p:txBody>
          <a:bodyPr/>
          <a:lstStyle/>
          <a:p>
            <a:r>
              <a:rPr lang="en-CA" dirty="0" err="1" smtClean="0"/>
              <a:t>Conflit</a:t>
            </a:r>
            <a:r>
              <a:rPr lang="en-CA" dirty="0" smtClean="0"/>
              <a:t> </a:t>
            </a:r>
            <a:r>
              <a:rPr lang="en-CA" dirty="0" err="1" smtClean="0"/>
              <a:t>d’intérêts</a:t>
            </a:r>
            <a:endParaRPr lang="fr-CA" dirty="0"/>
          </a:p>
        </p:txBody>
      </p:sp>
      <p:sp>
        <p:nvSpPr>
          <p:cNvPr id="6" name="Espace réservé du texte 5"/>
          <p:cNvSpPr>
            <a:spLocks noGrp="1"/>
          </p:cNvSpPr>
          <p:nvPr>
            <p:ph type="body" sz="half" idx="3"/>
            <p:custDataLst>
              <p:tags r:id="rId3"/>
            </p:custDataLst>
          </p:nvPr>
        </p:nvSpPr>
        <p:spPr/>
        <p:txBody>
          <a:bodyPr/>
          <a:lstStyle/>
          <a:p>
            <a:r>
              <a:rPr lang="en-CA" dirty="0" err="1" smtClean="0">
                <a:latin typeface="Arial" pitchFamily="34" charset="0"/>
                <a:cs typeface="Arial" pitchFamily="34" charset="0"/>
              </a:rPr>
              <a:t>Expérience</a:t>
            </a:r>
            <a:r>
              <a:rPr lang="en-CA" dirty="0" smtClean="0">
                <a:latin typeface="Arial" pitchFamily="34" charset="0"/>
                <a:cs typeface="Arial" pitchFamily="34" charset="0"/>
              </a:rPr>
              <a:t> </a:t>
            </a:r>
            <a:r>
              <a:rPr lang="en-CA" dirty="0" err="1" smtClean="0">
                <a:latin typeface="Arial" pitchFamily="34" charset="0"/>
                <a:cs typeface="Arial" pitchFamily="34" charset="0"/>
              </a:rPr>
              <a:t>effets</a:t>
            </a:r>
            <a:r>
              <a:rPr lang="en-CA" dirty="0" smtClean="0">
                <a:latin typeface="Arial" pitchFamily="34" charset="0"/>
                <a:cs typeface="Arial" pitchFamily="34" charset="0"/>
              </a:rPr>
              <a:t> bio CEM</a:t>
            </a:r>
            <a:endParaRPr lang="fr-CA" dirty="0">
              <a:latin typeface="Arial" pitchFamily="34" charset="0"/>
              <a:cs typeface="Arial" pitchFamily="34" charset="0"/>
            </a:endParaRPr>
          </a:p>
        </p:txBody>
      </p:sp>
      <p:sp>
        <p:nvSpPr>
          <p:cNvPr id="3" name="Espace réservé du contenu 2"/>
          <p:cNvSpPr>
            <a:spLocks noGrp="1"/>
          </p:cNvSpPr>
          <p:nvPr>
            <p:ph sz="quarter" idx="2"/>
            <p:custDataLst>
              <p:tags r:id="rId4"/>
            </p:custDataLst>
          </p:nvPr>
        </p:nvSpPr>
        <p:spPr/>
        <p:txBody>
          <a:bodyPr/>
          <a:lstStyle/>
          <a:p>
            <a:r>
              <a:rPr lang="fr-CA" dirty="0" smtClean="0">
                <a:latin typeface="Arial Narrow" pitchFamily="34" charset="0"/>
              </a:rPr>
              <a:t>Gem Newman</a:t>
            </a:r>
          </a:p>
          <a:p>
            <a:pPr lvl="1"/>
            <a:r>
              <a:rPr lang="fr-CA" dirty="0" err="1" smtClean="0">
                <a:latin typeface="Arial Narrow" pitchFamily="34" charset="0"/>
              </a:rPr>
              <a:t>Invenia</a:t>
            </a:r>
            <a:r>
              <a:rPr lang="fr-CA" dirty="0" smtClean="0">
                <a:latin typeface="Arial Narrow" pitchFamily="34" charset="0"/>
              </a:rPr>
              <a:t> </a:t>
            </a:r>
            <a:r>
              <a:rPr lang="fr-CA" dirty="0" err="1" smtClean="0">
                <a:latin typeface="Arial Narrow" pitchFamily="34" charset="0"/>
              </a:rPr>
              <a:t>Technical</a:t>
            </a:r>
            <a:r>
              <a:rPr lang="fr-CA" dirty="0" smtClean="0">
                <a:latin typeface="Arial Narrow" pitchFamily="34" charset="0"/>
              </a:rPr>
              <a:t> </a:t>
            </a:r>
            <a:r>
              <a:rPr lang="fr-CA" dirty="0" err="1" smtClean="0">
                <a:latin typeface="Arial Narrow" pitchFamily="34" charset="0"/>
              </a:rPr>
              <a:t>Computing</a:t>
            </a:r>
            <a:r>
              <a:rPr lang="fr-CA" dirty="0" smtClean="0">
                <a:latin typeface="Arial Narrow" pitchFamily="34" charset="0"/>
              </a:rPr>
              <a:t>…CI</a:t>
            </a:r>
          </a:p>
          <a:p>
            <a:r>
              <a:rPr lang="fr-CA" dirty="0" smtClean="0">
                <a:latin typeface="Arial Narrow" pitchFamily="34" charset="0"/>
              </a:rPr>
              <a:t>Adrian Powell</a:t>
            </a:r>
          </a:p>
          <a:p>
            <a:pPr lvl="1"/>
            <a:r>
              <a:rPr lang="en-CA" dirty="0" smtClean="0">
                <a:latin typeface="Arial Narrow" pitchFamily="34" charset="0"/>
              </a:rPr>
              <a:t>Entrepreneur </a:t>
            </a:r>
            <a:r>
              <a:rPr lang="en-CA" dirty="0" err="1" smtClean="0">
                <a:latin typeface="Arial Narrow" pitchFamily="34" charset="0"/>
              </a:rPr>
              <a:t>logiciels</a:t>
            </a:r>
            <a:endParaRPr lang="en-CA" dirty="0" smtClean="0">
              <a:latin typeface="Arial Narrow" pitchFamily="34" charset="0"/>
            </a:endParaRPr>
          </a:p>
          <a:p>
            <a:r>
              <a:rPr lang="fr-CA" dirty="0" smtClean="0">
                <a:latin typeface="Arial Narrow" pitchFamily="34" charset="0"/>
              </a:rPr>
              <a:t>Jamie Williams</a:t>
            </a:r>
          </a:p>
          <a:p>
            <a:pPr lvl="1"/>
            <a:r>
              <a:rPr lang="fr-CA" dirty="0" smtClean="0">
                <a:latin typeface="Arial Narrow" pitchFamily="34" charset="0"/>
              </a:rPr>
              <a:t>Layer 7 Technologies</a:t>
            </a:r>
          </a:p>
          <a:p>
            <a:pPr lvl="1"/>
            <a:endParaRPr lang="fr-CA" dirty="0"/>
          </a:p>
        </p:txBody>
      </p:sp>
      <p:sp>
        <p:nvSpPr>
          <p:cNvPr id="7" name="Espace réservé du contenu 6"/>
          <p:cNvSpPr>
            <a:spLocks noGrp="1"/>
          </p:cNvSpPr>
          <p:nvPr>
            <p:ph sz="quarter" idx="4"/>
            <p:custDataLst>
              <p:tags r:id="rId5"/>
            </p:custDataLst>
          </p:nvPr>
        </p:nvSpPr>
        <p:spPr/>
        <p:txBody>
          <a:bodyPr/>
          <a:lstStyle/>
          <a:p>
            <a:pPr algn="ctr">
              <a:buNone/>
            </a:pPr>
            <a:r>
              <a:rPr lang="en-CA" dirty="0" err="1" smtClean="0">
                <a:latin typeface="Arial" pitchFamily="34" charset="0"/>
                <a:cs typeface="Arial" pitchFamily="34" charset="0"/>
              </a:rPr>
              <a:t>Aucune</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i="1" dirty="0" smtClean="0"/>
              <a:t>21</a:t>
            </a:r>
            <a:r>
              <a:rPr lang="fr-CA" i="1" baseline="30000" dirty="0" smtClean="0"/>
              <a:t>st</a:t>
            </a:r>
            <a:r>
              <a:rPr lang="fr-CA" i="1" dirty="0" smtClean="0"/>
              <a:t>Century Learning</a:t>
            </a:r>
            <a:endParaRPr lang="fr-CA" dirty="0"/>
          </a:p>
        </p:txBody>
      </p:sp>
      <p:sp>
        <p:nvSpPr>
          <p:cNvPr id="3" name="Espace réservé du contenu 2"/>
          <p:cNvSpPr>
            <a:spLocks noGrp="1"/>
          </p:cNvSpPr>
          <p:nvPr>
            <p:ph idx="1"/>
            <p:custDataLst>
              <p:tags r:id="rId2"/>
            </p:custDataLst>
          </p:nvPr>
        </p:nvSpPr>
        <p:spPr/>
        <p:txBody>
          <a:bodyPr/>
          <a:lstStyle/>
          <a:p>
            <a:pPr algn="ctr">
              <a:buNone/>
            </a:pPr>
            <a:r>
              <a:rPr lang="en-US" i="1" dirty="0" smtClean="0">
                <a:latin typeface="Arial Narrow" pitchFamily="34" charset="0"/>
              </a:rPr>
              <a:t>Global Education Leaders' Program</a:t>
            </a:r>
            <a:r>
              <a:rPr lang="en-US" dirty="0" smtClean="0">
                <a:latin typeface="Arial Narrow" pitchFamily="34" charset="0"/>
              </a:rPr>
              <a:t> (GELP)</a:t>
            </a:r>
          </a:p>
          <a:p>
            <a:endParaRPr lang="en-US" dirty="0" smtClean="0">
              <a:latin typeface="Arial Narrow" pitchFamily="34" charset="0"/>
            </a:endParaRPr>
          </a:p>
          <a:p>
            <a:pPr algn="ctr"/>
            <a:r>
              <a:rPr lang="en-US" dirty="0" smtClean="0">
                <a:latin typeface="Arial Narrow" pitchFamily="34" charset="0"/>
              </a:rPr>
              <a:t>Cisco </a:t>
            </a:r>
            <a:r>
              <a:rPr lang="en-US" dirty="0" err="1" smtClean="0">
                <a:latin typeface="Arial Narrow" pitchFamily="34" charset="0"/>
              </a:rPr>
              <a:t>WiFi</a:t>
            </a:r>
            <a:r>
              <a:rPr lang="en-US" dirty="0" smtClean="0">
                <a:latin typeface="Arial Narrow" pitchFamily="34" charset="0"/>
              </a:rPr>
              <a:t> routers, </a:t>
            </a:r>
          </a:p>
          <a:p>
            <a:pPr algn="ctr"/>
            <a:r>
              <a:rPr lang="en-US" dirty="0" smtClean="0">
                <a:latin typeface="Arial Narrow" pitchFamily="34" charset="0"/>
              </a:rPr>
              <a:t>Bill Gates and </a:t>
            </a:r>
          </a:p>
          <a:p>
            <a:pPr algn="ctr"/>
            <a:r>
              <a:rPr lang="en-US" dirty="0" smtClean="0">
                <a:latin typeface="Arial Narrow" pitchFamily="34" charset="0"/>
              </a:rPr>
              <a:t>Promethean</a:t>
            </a:r>
            <a:endParaRPr lang="fr-CA" dirty="0">
              <a:latin typeface="Arial Narrow" pitchFamily="34" charset="0"/>
            </a:endParaRP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US" b="1" dirty="0" smtClean="0"/>
              <a:t>Harvard Health Policy Review</a:t>
            </a:r>
            <a:endParaRPr lang="fr-CA" dirty="0"/>
          </a:p>
        </p:txBody>
      </p:sp>
      <p:sp>
        <p:nvSpPr>
          <p:cNvPr id="3" name="Espace réservé du contenu 2"/>
          <p:cNvSpPr>
            <a:spLocks noGrp="1"/>
          </p:cNvSpPr>
          <p:nvPr>
            <p:ph idx="1"/>
            <p:custDataLst>
              <p:tags r:id="rId2"/>
            </p:custDataLst>
          </p:nvPr>
        </p:nvSpPr>
        <p:spPr/>
        <p:txBody>
          <a:bodyPr>
            <a:normAutofit fontScale="92500" lnSpcReduction="10000"/>
          </a:bodyPr>
          <a:lstStyle/>
          <a:p>
            <a:pPr>
              <a:buNone/>
            </a:pPr>
            <a:r>
              <a:rPr lang="en-US" b="1" i="1" dirty="0" smtClean="0">
                <a:latin typeface="Arial Narrow" pitchFamily="34" charset="0"/>
              </a:rPr>
              <a:t>Profit and the Production of the Knowledge: The Impact of Industry on Representations of Research Results</a:t>
            </a:r>
            <a:endParaRPr lang="en-US" dirty="0" smtClean="0">
              <a:latin typeface="Arial Narrow" pitchFamily="34" charset="0"/>
            </a:endParaRPr>
          </a:p>
          <a:p>
            <a:pPr>
              <a:buNone/>
            </a:pPr>
            <a:r>
              <a:rPr lang="en-US" b="1" dirty="0" smtClean="0">
                <a:latin typeface="Arial Narrow" pitchFamily="34" charset="0"/>
              </a:rPr>
              <a:t>Harvard Health Policy Review Vol. 8, No. 1, Spring 2007</a:t>
            </a:r>
            <a:endParaRPr lang="en-US" dirty="0" smtClean="0">
              <a:latin typeface="Arial Narrow" pitchFamily="34" charset="0"/>
            </a:endParaRPr>
          </a:p>
          <a:p>
            <a:pPr>
              <a:buNone/>
            </a:pPr>
            <a:r>
              <a:rPr lang="en-US" i="1" dirty="0" smtClean="0">
                <a:latin typeface="Arial Narrow" pitchFamily="34" charset="0"/>
              </a:rPr>
              <a:t>"In Canada , for example, most of the national funding agencies explicitly encourage collaborations with industry. Even the Canadian Institutes of Health Research (CIHR), the primary public funding agency for biomedical work, has embraced this trend. In fact, the federal legislation that created the CIHR has declared “commercialization of health research” and “economic development through health research” to be central goals of the agency... As a result, many of the relevant players are acting as expected and as market forces would dictate."</a:t>
            </a:r>
          </a:p>
          <a:p>
            <a:endParaRPr lang="fr-CA" dirty="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Institutions </a:t>
            </a:r>
            <a:r>
              <a:rPr lang="en-CA" dirty="0" err="1" smtClean="0"/>
              <a:t>canadiennes</a:t>
            </a:r>
            <a:endParaRPr lang="fr-CA" dirty="0"/>
          </a:p>
        </p:txBody>
      </p:sp>
      <p:sp>
        <p:nvSpPr>
          <p:cNvPr id="3" name="Espace réservé du contenu 2"/>
          <p:cNvSpPr>
            <a:spLocks noGrp="1"/>
          </p:cNvSpPr>
          <p:nvPr>
            <p:ph idx="1"/>
            <p:custDataLst>
              <p:tags r:id="rId2"/>
            </p:custDataLst>
          </p:nvPr>
        </p:nvSpPr>
        <p:spPr/>
        <p:txBody>
          <a:bodyPr/>
          <a:lstStyle/>
          <a:p>
            <a:r>
              <a:rPr lang="en-CA" dirty="0" smtClean="0">
                <a:latin typeface="Arial" pitchFamily="34" charset="0"/>
                <a:cs typeface="Arial" pitchFamily="34" charset="0"/>
              </a:rPr>
              <a:t>Les institutions </a:t>
            </a:r>
            <a:r>
              <a:rPr lang="en-CA" dirty="0" err="1" smtClean="0">
                <a:latin typeface="Arial" pitchFamily="34" charset="0"/>
                <a:cs typeface="Arial" pitchFamily="34" charset="0"/>
              </a:rPr>
              <a:t>fédérales</a:t>
            </a:r>
            <a:r>
              <a:rPr lang="en-CA" dirty="0" smtClean="0">
                <a:latin typeface="Arial" pitchFamily="34" charset="0"/>
                <a:cs typeface="Arial" pitchFamily="34" charset="0"/>
              </a:rPr>
              <a:t> et </a:t>
            </a:r>
            <a:r>
              <a:rPr lang="en-CA" dirty="0" err="1" smtClean="0">
                <a:latin typeface="Arial" pitchFamily="34" charset="0"/>
                <a:cs typeface="Arial" pitchFamily="34" charset="0"/>
              </a:rPr>
              <a:t>provinciales</a:t>
            </a:r>
            <a:r>
              <a:rPr lang="en-CA" dirty="0" smtClean="0">
                <a:latin typeface="Arial" pitchFamily="34" charset="0"/>
                <a:cs typeface="Arial" pitchFamily="34" charset="0"/>
              </a:rPr>
              <a:t> qui </a:t>
            </a:r>
            <a:r>
              <a:rPr lang="en-CA" dirty="0" err="1" smtClean="0">
                <a:latin typeface="Arial" pitchFamily="34" charset="0"/>
                <a:cs typeface="Arial" pitchFamily="34" charset="0"/>
              </a:rPr>
              <a:t>sont</a:t>
            </a:r>
            <a:r>
              <a:rPr lang="en-CA" dirty="0" smtClean="0">
                <a:latin typeface="Arial" pitchFamily="34" charset="0"/>
                <a:cs typeface="Arial" pitchFamily="34" charset="0"/>
              </a:rPr>
              <a:t> </a:t>
            </a:r>
            <a:r>
              <a:rPr lang="en-CA" dirty="0" err="1" smtClean="0">
                <a:latin typeface="Arial" pitchFamily="34" charset="0"/>
                <a:cs typeface="Arial" pitchFamily="34" charset="0"/>
              </a:rPr>
              <a:t>sensées</a:t>
            </a:r>
            <a:r>
              <a:rPr lang="en-CA" dirty="0" smtClean="0">
                <a:latin typeface="Arial" pitchFamily="34" charset="0"/>
                <a:cs typeface="Arial" pitchFamily="34" charset="0"/>
              </a:rPr>
              <a:t> de nous </a:t>
            </a:r>
            <a:r>
              <a:rPr lang="en-CA" dirty="0" err="1" smtClean="0">
                <a:latin typeface="Arial" pitchFamily="34" charset="0"/>
                <a:cs typeface="Arial" pitchFamily="34" charset="0"/>
              </a:rPr>
              <a:t>protéger</a:t>
            </a:r>
            <a:r>
              <a:rPr lang="en-CA" dirty="0" smtClean="0">
                <a:latin typeface="Arial" pitchFamily="34" charset="0"/>
                <a:cs typeface="Arial" pitchFamily="34" charset="0"/>
              </a:rPr>
              <a:t> </a:t>
            </a:r>
            <a:r>
              <a:rPr lang="en-CA" dirty="0" err="1" smtClean="0">
                <a:latin typeface="Arial" pitchFamily="34" charset="0"/>
                <a:cs typeface="Arial" pitchFamily="34" charset="0"/>
              </a:rPr>
              <a:t>choisissent</a:t>
            </a:r>
            <a:r>
              <a:rPr lang="en-CA" dirty="0" smtClean="0">
                <a:latin typeface="Arial" pitchFamily="34" charset="0"/>
                <a:cs typeface="Arial" pitchFamily="34" charset="0"/>
              </a:rPr>
              <a:t> de se baser </a:t>
            </a:r>
            <a:r>
              <a:rPr lang="en-CA" dirty="0" err="1" smtClean="0">
                <a:latin typeface="Arial" pitchFamily="34" charset="0"/>
                <a:cs typeface="Arial" pitchFamily="34" charset="0"/>
              </a:rPr>
              <a:t>sur</a:t>
            </a:r>
            <a:r>
              <a:rPr lang="en-CA" dirty="0" smtClean="0">
                <a:latin typeface="Arial" pitchFamily="34" charset="0"/>
                <a:cs typeface="Arial" pitchFamily="34" charset="0"/>
              </a:rPr>
              <a:t> le “</a:t>
            </a:r>
            <a:r>
              <a:rPr lang="en-CA" dirty="0" err="1" smtClean="0">
                <a:latin typeface="Arial" pitchFamily="34" charset="0"/>
                <a:cs typeface="Arial" pitchFamily="34" charset="0"/>
              </a:rPr>
              <a:t>poids</a:t>
            </a:r>
            <a:r>
              <a:rPr lang="en-CA" dirty="0" smtClean="0">
                <a:latin typeface="Arial" pitchFamily="34" charset="0"/>
                <a:cs typeface="Arial" pitchFamily="34" charset="0"/>
              </a:rPr>
              <a:t> de </a:t>
            </a:r>
            <a:r>
              <a:rPr lang="en-CA" dirty="0" err="1" smtClean="0">
                <a:latin typeface="Arial" pitchFamily="34" charset="0"/>
                <a:cs typeface="Arial" pitchFamily="34" charset="0"/>
              </a:rPr>
              <a:t>l’évidence</a:t>
            </a:r>
            <a:r>
              <a:rPr lang="en-CA" dirty="0" smtClean="0">
                <a:latin typeface="Arial" pitchFamily="34" charset="0"/>
                <a:cs typeface="Arial" pitchFamily="34" charset="0"/>
              </a:rPr>
              <a:t>”: </a:t>
            </a:r>
            <a:r>
              <a:rPr lang="en-CA" dirty="0" err="1" smtClean="0">
                <a:latin typeface="Arial" pitchFamily="34" charset="0"/>
                <a:cs typeface="Arial" pitchFamily="34" charset="0"/>
              </a:rPr>
              <a:t>puisque</a:t>
            </a:r>
            <a:r>
              <a:rPr lang="en-CA" dirty="0" smtClean="0">
                <a:latin typeface="Arial" pitchFamily="34" charset="0"/>
                <a:cs typeface="Arial" pitchFamily="34" charset="0"/>
              </a:rPr>
              <a:t> plus </a:t>
            </a:r>
            <a:r>
              <a:rPr lang="en-CA" dirty="0" err="1" smtClean="0">
                <a:latin typeface="Arial" pitchFamily="34" charset="0"/>
                <a:cs typeface="Arial" pitchFamily="34" charset="0"/>
              </a:rPr>
              <a:t>d’études</a:t>
            </a:r>
            <a:r>
              <a:rPr lang="en-CA" dirty="0" smtClean="0">
                <a:latin typeface="Arial" pitchFamily="34" charset="0"/>
                <a:cs typeface="Arial" pitchFamily="34" charset="0"/>
              </a:rPr>
              <a:t> </a:t>
            </a:r>
            <a:r>
              <a:rPr lang="en-CA" dirty="0" err="1" smtClean="0">
                <a:latin typeface="Arial" pitchFamily="34" charset="0"/>
                <a:cs typeface="Arial" pitchFamily="34" charset="0"/>
              </a:rPr>
              <a:t>démontrent</a:t>
            </a:r>
            <a:r>
              <a:rPr lang="en-CA" dirty="0" smtClean="0">
                <a:latin typeface="Arial" pitchFamily="34" charset="0"/>
                <a:cs typeface="Arial" pitchFamily="34" charset="0"/>
              </a:rPr>
              <a:t> </a:t>
            </a:r>
            <a:r>
              <a:rPr lang="en-CA" dirty="0" err="1" smtClean="0">
                <a:latin typeface="Arial" pitchFamily="34" charset="0"/>
                <a:cs typeface="Arial" pitchFamily="34" charset="0"/>
              </a:rPr>
              <a:t>qu’il</a:t>
            </a:r>
            <a:r>
              <a:rPr lang="en-CA" dirty="0" smtClean="0">
                <a:latin typeface="Arial" pitchFamily="34" charset="0"/>
                <a:cs typeface="Arial" pitchFamily="34" charset="0"/>
              </a:rPr>
              <a:t> </a:t>
            </a:r>
            <a:r>
              <a:rPr lang="en-CA" dirty="0" err="1" smtClean="0">
                <a:latin typeface="Arial" pitchFamily="34" charset="0"/>
                <a:cs typeface="Arial" pitchFamily="34" charset="0"/>
              </a:rPr>
              <a:t>n’y</a:t>
            </a:r>
            <a:r>
              <a:rPr lang="en-CA" dirty="0" smtClean="0">
                <a:latin typeface="Arial" pitchFamily="34" charset="0"/>
                <a:cs typeface="Arial" pitchFamily="34" charset="0"/>
              </a:rPr>
              <a:t> a pas </a:t>
            </a:r>
            <a:r>
              <a:rPr lang="en-CA" dirty="0" err="1" smtClean="0">
                <a:latin typeface="Arial" pitchFamily="34" charset="0"/>
                <a:cs typeface="Arial" pitchFamily="34" charset="0"/>
              </a:rPr>
              <a:t>d’effet</a:t>
            </a:r>
            <a:r>
              <a:rPr lang="en-CA" dirty="0" smtClean="0">
                <a:latin typeface="Arial" pitchFamily="34" charset="0"/>
                <a:cs typeface="Arial" pitchFamily="34" charset="0"/>
              </a:rPr>
              <a:t> </a:t>
            </a:r>
            <a:r>
              <a:rPr lang="en-CA" dirty="0" err="1" smtClean="0">
                <a:latin typeface="Arial" pitchFamily="34" charset="0"/>
                <a:cs typeface="Arial" pitchFamily="34" charset="0"/>
              </a:rPr>
              <a:t>biologique</a:t>
            </a:r>
            <a:r>
              <a:rPr lang="en-CA" dirty="0" smtClean="0">
                <a:latin typeface="Arial" pitchFamily="34" charset="0"/>
                <a:cs typeface="Arial" pitchFamily="34" charset="0"/>
              </a:rPr>
              <a:t>, </a:t>
            </a:r>
            <a:r>
              <a:rPr lang="en-CA" dirty="0" err="1" smtClean="0">
                <a:latin typeface="Arial" pitchFamily="34" charset="0"/>
                <a:cs typeface="Arial" pitchFamily="34" charset="0"/>
              </a:rPr>
              <a:t>alors</a:t>
            </a:r>
            <a:r>
              <a:rPr lang="en-CA" dirty="0" smtClean="0">
                <a:latin typeface="Arial" pitchFamily="34" charset="0"/>
                <a:cs typeface="Arial" pitchFamily="34" charset="0"/>
              </a:rPr>
              <a:t>, </a:t>
            </a:r>
            <a:r>
              <a:rPr lang="en-CA" dirty="0" err="1" smtClean="0">
                <a:latin typeface="Arial" pitchFamily="34" charset="0"/>
                <a:cs typeface="Arial" pitchFamily="34" charset="0"/>
              </a:rPr>
              <a:t>elles</a:t>
            </a:r>
            <a:r>
              <a:rPr lang="en-CA" dirty="0" smtClean="0">
                <a:latin typeface="Arial" pitchFamily="34" charset="0"/>
                <a:cs typeface="Arial" pitchFamily="34" charset="0"/>
              </a:rPr>
              <a:t> </a:t>
            </a:r>
            <a:r>
              <a:rPr lang="en-CA" dirty="0" err="1" smtClean="0">
                <a:latin typeface="Arial" pitchFamily="34" charset="0"/>
                <a:cs typeface="Arial" pitchFamily="34" charset="0"/>
              </a:rPr>
              <a:t>ignorent</a:t>
            </a:r>
            <a:r>
              <a:rPr lang="en-CA" dirty="0" smtClean="0">
                <a:latin typeface="Arial" pitchFamily="34" charset="0"/>
                <a:cs typeface="Arial" pitchFamily="34" charset="0"/>
              </a:rPr>
              <a:t> les </a:t>
            </a:r>
            <a:r>
              <a:rPr lang="en-CA" dirty="0" err="1" smtClean="0">
                <a:latin typeface="Arial" pitchFamily="34" charset="0"/>
                <a:cs typeface="Arial" pitchFamily="34" charset="0"/>
              </a:rPr>
              <a:t>études</a:t>
            </a:r>
            <a:r>
              <a:rPr lang="en-CA" dirty="0" smtClean="0">
                <a:latin typeface="Arial" pitchFamily="34" charset="0"/>
                <a:cs typeface="Arial" pitchFamily="34" charset="0"/>
              </a:rPr>
              <a:t> qui </a:t>
            </a:r>
            <a:r>
              <a:rPr lang="en-CA" dirty="0" err="1" smtClean="0">
                <a:latin typeface="Arial" pitchFamily="34" charset="0"/>
                <a:cs typeface="Arial" pitchFamily="34" charset="0"/>
              </a:rPr>
              <a:t>démontrent</a:t>
            </a:r>
            <a:r>
              <a:rPr lang="en-CA" dirty="0" smtClean="0">
                <a:latin typeface="Arial" pitchFamily="34" charset="0"/>
                <a:cs typeface="Arial" pitchFamily="34" charset="0"/>
              </a:rPr>
              <a:t> </a:t>
            </a:r>
            <a:r>
              <a:rPr lang="en-CA" dirty="0" err="1" smtClean="0">
                <a:latin typeface="Arial" pitchFamily="34" charset="0"/>
                <a:cs typeface="Arial" pitchFamily="34" charset="0"/>
              </a:rPr>
              <a:t>qu’il</a:t>
            </a:r>
            <a:r>
              <a:rPr lang="en-CA" dirty="0" smtClean="0">
                <a:latin typeface="Arial" pitchFamily="34" charset="0"/>
                <a:cs typeface="Arial" pitchFamily="34" charset="0"/>
              </a:rPr>
              <a:t> y a un </a:t>
            </a:r>
            <a:r>
              <a:rPr lang="en-CA" dirty="0" err="1" smtClean="0">
                <a:latin typeface="Arial" pitchFamily="34" charset="0"/>
                <a:cs typeface="Arial" pitchFamily="34" charset="0"/>
              </a:rPr>
              <a:t>effet</a:t>
            </a:r>
            <a:r>
              <a:rPr lang="en-CA" dirty="0" smtClean="0">
                <a:latin typeface="Arial" pitchFamily="34" charset="0"/>
                <a:cs typeface="Arial" pitchFamily="34" charset="0"/>
              </a:rPr>
              <a:t> </a:t>
            </a:r>
            <a:r>
              <a:rPr lang="en-CA" dirty="0" err="1" smtClean="0">
                <a:latin typeface="Arial" pitchFamily="34" charset="0"/>
                <a:cs typeface="Arial" pitchFamily="34" charset="0"/>
              </a:rPr>
              <a:t>biologique</a:t>
            </a:r>
            <a:r>
              <a:rPr lang="en-CA" dirty="0" smtClean="0">
                <a:latin typeface="Arial" pitchFamily="34" charset="0"/>
                <a:cs typeface="Arial" pitchFamily="34" charset="0"/>
              </a:rPr>
              <a:t> et nous </a:t>
            </a:r>
            <a:r>
              <a:rPr lang="en-CA" dirty="0" err="1" smtClean="0">
                <a:latin typeface="Arial" pitchFamily="34" charset="0"/>
                <a:cs typeface="Arial" pitchFamily="34" charset="0"/>
              </a:rPr>
              <a:t>assurent</a:t>
            </a:r>
            <a:r>
              <a:rPr lang="en-CA" dirty="0" smtClean="0">
                <a:latin typeface="Arial" pitchFamily="34" charset="0"/>
                <a:cs typeface="Arial" pitchFamily="34" charset="0"/>
              </a:rPr>
              <a:t> </a:t>
            </a:r>
            <a:r>
              <a:rPr lang="en-CA" dirty="0" err="1" smtClean="0">
                <a:latin typeface="Arial" pitchFamily="34" charset="0"/>
                <a:cs typeface="Arial" pitchFamily="34" charset="0"/>
              </a:rPr>
              <a:t>qu’il</a:t>
            </a:r>
            <a:r>
              <a:rPr lang="en-CA" dirty="0" smtClean="0">
                <a:latin typeface="Arial" pitchFamily="34" charset="0"/>
                <a:cs typeface="Arial" pitchFamily="34" charset="0"/>
              </a:rPr>
              <a:t> </a:t>
            </a:r>
            <a:r>
              <a:rPr lang="en-CA" dirty="0" err="1" smtClean="0">
                <a:latin typeface="Arial" pitchFamily="34" charset="0"/>
                <a:cs typeface="Arial" pitchFamily="34" charset="0"/>
              </a:rPr>
              <a:t>n’y</a:t>
            </a:r>
            <a:r>
              <a:rPr lang="en-CA" dirty="0" smtClean="0">
                <a:latin typeface="Arial" pitchFamily="34" charset="0"/>
                <a:cs typeface="Arial" pitchFamily="34" charset="0"/>
              </a:rPr>
              <a:t> a pas de danger.</a:t>
            </a:r>
          </a:p>
          <a:p>
            <a:r>
              <a:rPr lang="en-CA" dirty="0" smtClean="0">
                <a:latin typeface="Arial" pitchFamily="34" charset="0"/>
                <a:cs typeface="Arial" pitchFamily="34" charset="0"/>
              </a:rPr>
              <a:t>La </a:t>
            </a:r>
            <a:r>
              <a:rPr lang="en-CA" dirty="0" err="1" smtClean="0">
                <a:latin typeface="Arial" pitchFamily="34" charset="0"/>
                <a:cs typeface="Arial" pitchFamily="34" charset="0"/>
              </a:rPr>
              <a:t>diapositive</a:t>
            </a:r>
            <a:r>
              <a:rPr lang="en-CA" dirty="0" smtClean="0">
                <a:latin typeface="Arial" pitchFamily="34" charset="0"/>
                <a:cs typeface="Arial" pitchFamily="34" charset="0"/>
              </a:rPr>
              <a:t> qui suit </a:t>
            </a:r>
            <a:r>
              <a:rPr lang="en-CA" dirty="0" err="1" smtClean="0">
                <a:latin typeface="Arial" pitchFamily="34" charset="0"/>
                <a:cs typeface="Arial" pitchFamily="34" charset="0"/>
              </a:rPr>
              <a:t>montre</a:t>
            </a:r>
            <a:r>
              <a:rPr lang="en-CA" dirty="0" smtClean="0">
                <a:latin typeface="Arial" pitchFamily="34" charset="0"/>
                <a:cs typeface="Arial" pitchFamily="34" charset="0"/>
              </a:rPr>
              <a:t> </a:t>
            </a:r>
            <a:r>
              <a:rPr lang="en-CA" dirty="0" err="1" smtClean="0">
                <a:latin typeface="Arial" pitchFamily="34" charset="0"/>
                <a:cs typeface="Arial" pitchFamily="34" charset="0"/>
              </a:rPr>
              <a:t>que</a:t>
            </a:r>
            <a:r>
              <a:rPr lang="en-CA" dirty="0" smtClean="0">
                <a:latin typeface="Arial" pitchFamily="34" charset="0"/>
                <a:cs typeface="Arial" pitchFamily="34" charset="0"/>
              </a:rPr>
              <a:t> le “</a:t>
            </a:r>
            <a:r>
              <a:rPr lang="en-CA" dirty="0" err="1" smtClean="0">
                <a:latin typeface="Arial" pitchFamily="34" charset="0"/>
                <a:cs typeface="Arial" pitchFamily="34" charset="0"/>
              </a:rPr>
              <a:t>poids</a:t>
            </a:r>
            <a:r>
              <a:rPr lang="en-CA" dirty="0" smtClean="0">
                <a:latin typeface="Arial" pitchFamily="34" charset="0"/>
                <a:cs typeface="Arial" pitchFamily="34" charset="0"/>
              </a:rPr>
              <a:t> de </a:t>
            </a:r>
            <a:r>
              <a:rPr lang="en-CA" dirty="0" err="1" smtClean="0">
                <a:latin typeface="Arial" pitchFamily="34" charset="0"/>
                <a:cs typeface="Arial" pitchFamily="34" charset="0"/>
              </a:rPr>
              <a:t>l’évidence</a:t>
            </a:r>
            <a:r>
              <a:rPr lang="en-CA" dirty="0" smtClean="0">
                <a:latin typeface="Arial" pitchFamily="34" charset="0"/>
                <a:cs typeface="Arial" pitchFamily="34" charset="0"/>
              </a:rPr>
              <a:t>” change </a:t>
            </a:r>
            <a:r>
              <a:rPr lang="en-CA" dirty="0" err="1" smtClean="0">
                <a:latin typeface="Arial" pitchFamily="34" charset="0"/>
                <a:cs typeface="Arial" pitchFamily="34" charset="0"/>
              </a:rPr>
              <a:t>quand</a:t>
            </a:r>
            <a:r>
              <a:rPr lang="en-CA" dirty="0" smtClean="0">
                <a:latin typeface="Arial" pitchFamily="34" charset="0"/>
                <a:cs typeface="Arial" pitchFamily="34" charset="0"/>
              </a:rPr>
              <a:t> on </a:t>
            </a:r>
            <a:r>
              <a:rPr lang="en-CA" dirty="0" err="1" smtClean="0">
                <a:latin typeface="Arial" pitchFamily="34" charset="0"/>
                <a:cs typeface="Arial" pitchFamily="34" charset="0"/>
              </a:rPr>
              <a:t>enlève</a:t>
            </a:r>
            <a:r>
              <a:rPr lang="en-CA" dirty="0" smtClean="0">
                <a:latin typeface="Arial" pitchFamily="34" charset="0"/>
                <a:cs typeface="Arial" pitchFamily="34" charset="0"/>
              </a:rPr>
              <a:t> les </a:t>
            </a:r>
            <a:r>
              <a:rPr lang="en-CA" dirty="0" err="1" smtClean="0">
                <a:latin typeface="Arial" pitchFamily="34" charset="0"/>
                <a:cs typeface="Arial" pitchFamily="34" charset="0"/>
              </a:rPr>
              <a:t>études</a:t>
            </a:r>
            <a:r>
              <a:rPr lang="en-CA" dirty="0" smtClean="0">
                <a:latin typeface="Arial" pitchFamily="34" charset="0"/>
                <a:cs typeface="Arial" pitchFamily="34" charset="0"/>
              </a:rPr>
              <a:t> </a:t>
            </a:r>
            <a:r>
              <a:rPr lang="en-CA" dirty="0" err="1" smtClean="0">
                <a:latin typeface="Arial" pitchFamily="34" charset="0"/>
                <a:cs typeface="Arial" pitchFamily="34" charset="0"/>
              </a:rPr>
              <a:t>financées</a:t>
            </a:r>
            <a:r>
              <a:rPr lang="en-CA" dirty="0" smtClean="0">
                <a:latin typeface="Arial" pitchFamily="34" charset="0"/>
                <a:cs typeface="Arial" pitchFamily="34" charset="0"/>
              </a:rPr>
              <a:t> par </a:t>
            </a:r>
            <a:r>
              <a:rPr lang="en-CA" dirty="0" err="1" smtClean="0">
                <a:latin typeface="Arial" pitchFamily="34" charset="0"/>
                <a:cs typeface="Arial" pitchFamily="34" charset="0"/>
              </a:rPr>
              <a:t>l’industrie</a:t>
            </a:r>
            <a:r>
              <a:rPr lang="en-CA"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“Le </a:t>
            </a:r>
            <a:r>
              <a:rPr lang="en-CA" dirty="0" err="1" smtClean="0"/>
              <a:t>poids</a:t>
            </a:r>
            <a:r>
              <a:rPr lang="en-CA" dirty="0" smtClean="0"/>
              <a:t> de </a:t>
            </a:r>
            <a:r>
              <a:rPr lang="en-CA" dirty="0" err="1" smtClean="0"/>
              <a:t>l’évidence</a:t>
            </a:r>
            <a:r>
              <a:rPr lang="en-CA" dirty="0" smtClean="0"/>
              <a:t>”</a:t>
            </a:r>
            <a:endParaRPr lang="fr-CA" dirty="0"/>
          </a:p>
        </p:txBody>
      </p:sp>
      <p:pic>
        <p:nvPicPr>
          <p:cNvPr id="4" name="Espace réservé du contenu 3" descr="weight of evidence.png"/>
          <p:cNvPicPr>
            <a:picLocks noGrp="1" noChangeAspect="1"/>
          </p:cNvPicPr>
          <p:nvPr>
            <p:ph idx="1"/>
            <p:custDataLst>
              <p:tags r:id="rId2"/>
            </p:custDataLst>
          </p:nvPr>
        </p:nvPicPr>
        <p:blipFill>
          <a:blip r:embed="rId13" cstate="print"/>
          <a:stretch>
            <a:fillRect/>
          </a:stretch>
        </p:blipFill>
        <p:spPr>
          <a:xfrm>
            <a:off x="2489460" y="2244167"/>
            <a:ext cx="4165080" cy="3771429"/>
          </a:xfrm>
        </p:spPr>
      </p:pic>
      <p:pic>
        <p:nvPicPr>
          <p:cNvPr id="5" name="Image 4" descr="black swan.jpg"/>
          <p:cNvPicPr>
            <a:picLocks noChangeAspect="1"/>
          </p:cNvPicPr>
          <p:nvPr>
            <p:custDataLst>
              <p:tags r:id="rId3"/>
            </p:custDataLst>
          </p:nvPr>
        </p:nvPicPr>
        <p:blipFill>
          <a:blip r:embed="rId14" cstate="print"/>
          <a:stretch>
            <a:fillRect/>
          </a:stretch>
        </p:blipFill>
        <p:spPr>
          <a:xfrm>
            <a:off x="611560" y="5469052"/>
            <a:ext cx="1296144" cy="862525"/>
          </a:xfrm>
          <a:prstGeom prst="rect">
            <a:avLst/>
          </a:prstGeom>
        </p:spPr>
      </p:pic>
      <p:pic>
        <p:nvPicPr>
          <p:cNvPr id="6" name="Image 5" descr="black swan.jpg"/>
          <p:cNvPicPr>
            <a:picLocks noChangeAspect="1"/>
          </p:cNvPicPr>
          <p:nvPr>
            <p:custDataLst>
              <p:tags r:id="rId4"/>
            </p:custDataLst>
          </p:nvPr>
        </p:nvPicPr>
        <p:blipFill>
          <a:blip r:embed="rId14" cstate="print"/>
          <a:stretch>
            <a:fillRect/>
          </a:stretch>
        </p:blipFill>
        <p:spPr>
          <a:xfrm>
            <a:off x="2123728" y="4797152"/>
            <a:ext cx="1296144" cy="862525"/>
          </a:xfrm>
          <a:prstGeom prst="rect">
            <a:avLst/>
          </a:prstGeom>
        </p:spPr>
      </p:pic>
      <p:pic>
        <p:nvPicPr>
          <p:cNvPr id="8" name="Image 7" descr="white swan.png"/>
          <p:cNvPicPr>
            <a:picLocks noChangeAspect="1"/>
          </p:cNvPicPr>
          <p:nvPr>
            <p:custDataLst>
              <p:tags r:id="rId5"/>
            </p:custDataLst>
          </p:nvPr>
        </p:nvPicPr>
        <p:blipFill>
          <a:blip r:embed="rId15" cstate="print"/>
          <a:stretch>
            <a:fillRect/>
          </a:stretch>
        </p:blipFill>
        <p:spPr>
          <a:xfrm>
            <a:off x="7092280" y="4437112"/>
            <a:ext cx="1512168" cy="846814"/>
          </a:xfrm>
          <a:prstGeom prst="rect">
            <a:avLst/>
          </a:prstGeom>
        </p:spPr>
      </p:pic>
      <p:pic>
        <p:nvPicPr>
          <p:cNvPr id="9" name="Image 8" descr="white swan.png"/>
          <p:cNvPicPr>
            <a:picLocks noChangeAspect="1"/>
          </p:cNvPicPr>
          <p:nvPr>
            <p:custDataLst>
              <p:tags r:id="rId6"/>
            </p:custDataLst>
          </p:nvPr>
        </p:nvPicPr>
        <p:blipFill>
          <a:blip r:embed="rId15" cstate="print"/>
          <a:stretch>
            <a:fillRect/>
          </a:stretch>
        </p:blipFill>
        <p:spPr>
          <a:xfrm>
            <a:off x="7164288" y="5517232"/>
            <a:ext cx="1512168" cy="846814"/>
          </a:xfrm>
          <a:prstGeom prst="rect">
            <a:avLst/>
          </a:prstGeom>
        </p:spPr>
      </p:pic>
      <p:pic>
        <p:nvPicPr>
          <p:cNvPr id="10" name="Image 9" descr="white swan.png"/>
          <p:cNvPicPr>
            <a:picLocks noChangeAspect="1"/>
          </p:cNvPicPr>
          <p:nvPr>
            <p:custDataLst>
              <p:tags r:id="rId7"/>
            </p:custDataLst>
          </p:nvPr>
        </p:nvPicPr>
        <p:blipFill>
          <a:blip r:embed="rId15" cstate="print"/>
          <a:stretch>
            <a:fillRect/>
          </a:stretch>
        </p:blipFill>
        <p:spPr>
          <a:xfrm>
            <a:off x="7092280" y="3501008"/>
            <a:ext cx="1512168" cy="846814"/>
          </a:xfrm>
          <a:prstGeom prst="rect">
            <a:avLst/>
          </a:prstGeom>
        </p:spPr>
      </p:pic>
      <p:pic>
        <p:nvPicPr>
          <p:cNvPr id="11" name="Image 10" descr="white swan.png"/>
          <p:cNvPicPr>
            <a:picLocks noChangeAspect="1"/>
          </p:cNvPicPr>
          <p:nvPr>
            <p:custDataLst>
              <p:tags r:id="rId8"/>
            </p:custDataLst>
          </p:nvPr>
        </p:nvPicPr>
        <p:blipFill>
          <a:blip r:embed="rId15" cstate="print"/>
          <a:stretch>
            <a:fillRect/>
          </a:stretch>
        </p:blipFill>
        <p:spPr>
          <a:xfrm>
            <a:off x="7092280" y="2564904"/>
            <a:ext cx="1512168" cy="846814"/>
          </a:xfrm>
          <a:prstGeom prst="rect">
            <a:avLst/>
          </a:prstGeom>
        </p:spPr>
      </p:pic>
      <p:pic>
        <p:nvPicPr>
          <p:cNvPr id="12" name="Image 11" descr="white swan.png"/>
          <p:cNvPicPr>
            <a:picLocks noChangeAspect="1"/>
          </p:cNvPicPr>
          <p:nvPr>
            <p:custDataLst>
              <p:tags r:id="rId9"/>
            </p:custDataLst>
          </p:nvPr>
        </p:nvPicPr>
        <p:blipFill>
          <a:blip r:embed="rId15" cstate="print"/>
          <a:stretch>
            <a:fillRect/>
          </a:stretch>
        </p:blipFill>
        <p:spPr>
          <a:xfrm>
            <a:off x="7092280" y="1628800"/>
            <a:ext cx="1512168" cy="846814"/>
          </a:xfrm>
          <a:prstGeom prst="rect">
            <a:avLst/>
          </a:prstGeom>
        </p:spPr>
      </p:pic>
      <p:pic>
        <p:nvPicPr>
          <p:cNvPr id="13" name="Image 12" descr="white swan.png"/>
          <p:cNvPicPr>
            <a:picLocks noChangeAspect="1"/>
          </p:cNvPicPr>
          <p:nvPr>
            <p:custDataLst>
              <p:tags r:id="rId10"/>
            </p:custDataLst>
          </p:nvPr>
        </p:nvPicPr>
        <p:blipFill>
          <a:blip r:embed="rId15" cstate="print"/>
          <a:stretch>
            <a:fillRect/>
          </a:stretch>
        </p:blipFill>
        <p:spPr>
          <a:xfrm>
            <a:off x="5436096" y="5301208"/>
            <a:ext cx="1512168" cy="846814"/>
          </a:xfrm>
          <a:prstGeom prst="rect">
            <a:avLst/>
          </a:prstGeom>
        </p:spPr>
      </p:pic>
      <p:sp>
        <p:nvSpPr>
          <p:cNvPr id="1025" name="Rectangle 1"/>
          <p:cNvSpPr>
            <a:spLocks noChangeArrowheads="1"/>
          </p:cNvSpPr>
          <p:nvPr>
            <p:custDataLst>
              <p:tags r:id="rId11"/>
            </p:custDataLst>
          </p:nvPr>
        </p:nvSpPr>
        <p:spPr bwMode="auto">
          <a:xfrm>
            <a:off x="0" y="2961673"/>
            <a:ext cx="2483768" cy="9387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Ceux qui disent se baser sur le « poids de l’évidence » affirment que parce qu’il a plus de cygnes blancs, les noirs n’existent pas. Est-scientifique ce raisonnement?</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glioma.gif"/>
          <p:cNvPicPr>
            <a:picLocks noChangeAspect="1"/>
          </p:cNvPicPr>
          <p:nvPr>
            <p:custDataLst>
              <p:tags r:id="rId1"/>
            </p:custDataLst>
          </p:nvPr>
        </p:nvPicPr>
        <p:blipFill>
          <a:blip r:embed="rId5" cstate="print"/>
          <a:stretch>
            <a:fillRect/>
          </a:stretch>
        </p:blipFill>
        <p:spPr>
          <a:xfrm>
            <a:off x="0" y="1"/>
            <a:ext cx="9144000" cy="6165304"/>
          </a:xfrm>
          <a:prstGeom prst="rect">
            <a:avLst/>
          </a:prstGeom>
        </p:spPr>
      </p:pic>
      <p:sp>
        <p:nvSpPr>
          <p:cNvPr id="5" name="Rectangle 4"/>
          <p:cNvSpPr/>
          <p:nvPr>
            <p:custDataLst>
              <p:tags r:id="rId2"/>
            </p:custDataLst>
          </p:nvPr>
        </p:nvSpPr>
        <p:spPr>
          <a:xfrm>
            <a:off x="1547664" y="6488668"/>
            <a:ext cx="2934650" cy="369332"/>
          </a:xfrm>
          <a:prstGeom prst="rect">
            <a:avLst/>
          </a:prstGeom>
        </p:spPr>
        <p:txBody>
          <a:bodyPr wrap="none">
            <a:spAutoFit/>
          </a:bodyPr>
          <a:lstStyle/>
          <a:p>
            <a:r>
              <a:rPr lang="fr-CA" dirty="0" smtClean="0">
                <a:latin typeface="Arial Narrow" pitchFamily="34" charset="0"/>
              </a:rPr>
              <a:t>Source: www.powerwatch.org.uk</a:t>
            </a:r>
            <a:endParaRPr lang="fr-CA" dirty="0">
              <a:latin typeface="Arial Narrow" pitchFamily="34" charset="0"/>
            </a:endParaRPr>
          </a:p>
        </p:txBody>
      </p:sp>
      <p:sp>
        <p:nvSpPr>
          <p:cNvPr id="79873" name="Rectangle 1"/>
          <p:cNvSpPr>
            <a:spLocks noChangeArrowheads="1"/>
          </p:cNvSpPr>
          <p:nvPr>
            <p:custDataLst>
              <p:tags r:id="rId3"/>
            </p:custDataLst>
          </p:nvPr>
        </p:nvSpPr>
        <p:spPr bwMode="auto">
          <a:xfrm>
            <a:off x="0" y="5949280"/>
            <a:ext cx="9008172"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Quand l’industrie paie l’étude, le « poids de l’évidence » se penche vers des résultats négatifs. </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La science n’a telle plus de conscience? </a:t>
            </a:r>
            <a:endParaRPr kumimoji="0" lang="fr-C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Dr. Annie </a:t>
            </a:r>
            <a:r>
              <a:rPr lang="fr-CA" dirty="0" err="1" smtClean="0"/>
              <a:t>Sasco</a:t>
            </a:r>
            <a:r>
              <a:rPr lang="fr-CA" dirty="0" smtClean="0"/>
              <a:t> –WHO Cancer Control Programme -2010</a:t>
            </a:r>
            <a:endParaRPr lang="fr-CA" dirty="0"/>
          </a:p>
        </p:txBody>
      </p:sp>
      <p:sp>
        <p:nvSpPr>
          <p:cNvPr id="3" name="Espace réservé du contenu 2"/>
          <p:cNvSpPr>
            <a:spLocks noGrp="1"/>
          </p:cNvSpPr>
          <p:nvPr>
            <p:ph idx="1"/>
            <p:custDataLst>
              <p:tags r:id="rId2"/>
            </p:custDataLst>
          </p:nvPr>
        </p:nvSpPr>
        <p:spPr/>
        <p:txBody>
          <a:bodyPr>
            <a:normAutofit/>
          </a:bodyPr>
          <a:lstStyle/>
          <a:p>
            <a:pPr algn="ctr">
              <a:buNone/>
            </a:pPr>
            <a:r>
              <a:rPr lang="en-US" dirty="0" smtClean="0">
                <a:latin typeface="Arial" pitchFamily="34" charset="0"/>
                <a:cs typeface="Arial" pitchFamily="34" charset="0"/>
              </a:rPr>
              <a:t>Canadian Parliament Standing Committee on Health</a:t>
            </a:r>
          </a:p>
          <a:p>
            <a:pPr algn="ctr">
              <a:buNone/>
            </a:pPr>
            <a:endParaRPr lang="en-US" dirty="0" smtClean="0"/>
          </a:p>
          <a:p>
            <a:r>
              <a:rPr lang="en-US" dirty="0" smtClean="0">
                <a:latin typeface="Arial Narrow" pitchFamily="34" charset="0"/>
              </a:rPr>
              <a:t>“With regard to electromagnetic fields, we have, of course more than plenty of evidence of exposure... </a:t>
            </a:r>
            <a:r>
              <a:rPr lang="en-US" b="1" dirty="0" smtClean="0">
                <a:latin typeface="Arial Narrow" pitchFamily="34" charset="0"/>
              </a:rPr>
              <a:t>We may never have the absolute final proof,</a:t>
            </a:r>
            <a:r>
              <a:rPr lang="en-US" dirty="0" smtClean="0">
                <a:latin typeface="Arial Narrow" pitchFamily="34" charset="0"/>
              </a:rPr>
              <a:t> but if our goal is to reduce somewhat the burden of cancer and other chronic diseases in the years to come, </a:t>
            </a:r>
            <a:r>
              <a:rPr lang="en-US" b="1" dirty="0" smtClean="0">
                <a:latin typeface="Arial Narrow" pitchFamily="34" charset="0"/>
              </a:rPr>
              <a:t>we have enough data to go ahead with a precautionary principle to avoid unnecessary exposure</a:t>
            </a:r>
            <a:r>
              <a:rPr lang="en-US" dirty="0" smtClean="0">
                <a:latin typeface="Arial Narrow" pitchFamily="34" charset="0"/>
              </a:rPr>
              <a:t>.” </a:t>
            </a:r>
            <a:endParaRPr lang="en-US" sz="1600" dirty="0" smtClean="0">
              <a:latin typeface="Arial Narrow" pitchFamily="34" charset="0"/>
            </a:endParaRPr>
          </a:p>
          <a:p>
            <a:pPr>
              <a:buNone/>
            </a:pPr>
            <a:endParaRPr lang="en-US" sz="1600" dirty="0" smtClean="0"/>
          </a:p>
          <a:p>
            <a:pPr>
              <a:buNone/>
            </a:pPr>
            <a:r>
              <a:rPr lang="en-US" sz="1600" dirty="0" smtClean="0"/>
              <a:t>Source: www.parl.gc.ca/HousePublications/Publication.aspx?DocId=4478290</a:t>
            </a:r>
            <a:endParaRPr lang="fr-CA"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467544" y="1988840"/>
            <a:ext cx="8305800" cy="1143000"/>
          </a:xfrm>
          <a:solidFill>
            <a:schemeClr val="bg2"/>
          </a:solidFill>
        </p:spPr>
        <p:txBody>
          <a:bodyPr/>
          <a:lstStyle/>
          <a:p>
            <a:r>
              <a:rPr lang="en-CA" dirty="0" smtClean="0"/>
              <a:t>OMS</a:t>
            </a:r>
            <a:endParaRPr lang="fr-CA" dirty="0"/>
          </a:p>
        </p:txBody>
      </p:sp>
      <p:sp>
        <p:nvSpPr>
          <p:cNvPr id="5" name="Sous-titre 4"/>
          <p:cNvSpPr>
            <a:spLocks noGrp="1"/>
          </p:cNvSpPr>
          <p:nvPr>
            <p:ph type="subTitle" idx="4294967295"/>
            <p:custDataLst>
              <p:tags r:id="rId2"/>
            </p:custDataLst>
          </p:nvPr>
        </p:nvSpPr>
        <p:spPr>
          <a:xfrm>
            <a:off x="467544" y="3140968"/>
            <a:ext cx="8286998" cy="1752600"/>
          </a:xfrm>
          <a:solidFill>
            <a:schemeClr val="bg2">
              <a:lumMod val="90000"/>
            </a:schemeClr>
          </a:solidFill>
        </p:spPr>
        <p:txBody>
          <a:bodyPr/>
          <a:lstStyle/>
          <a:p>
            <a:pPr algn="r">
              <a:buNone/>
            </a:pPr>
            <a:r>
              <a:rPr lang="fr-CA" dirty="0" smtClean="0">
                <a:solidFill>
                  <a:schemeClr val="bg2">
                    <a:lumMod val="25000"/>
                  </a:schemeClr>
                </a:solidFill>
                <a:latin typeface="Arial" pitchFamily="34" charset="0"/>
                <a:cs typeface="Arial" pitchFamily="34" charset="0"/>
              </a:rPr>
              <a:t>Le scandale qui a secoué le monde scientifique </a:t>
            </a:r>
          </a:p>
          <a:p>
            <a:endParaRPr lang="fr-CA"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Repacholi2.png"/>
          <p:cNvPicPr>
            <a:picLocks noChangeAspect="1"/>
          </p:cNvPicPr>
          <p:nvPr>
            <p:custDataLst>
              <p:tags r:id="rId1"/>
            </p:custDataLst>
          </p:nvPr>
        </p:nvPicPr>
        <p:blipFill>
          <a:blip r:embed="rId4" cstate="print"/>
          <a:stretch>
            <a:fillRect/>
          </a:stretch>
        </p:blipFill>
        <p:spPr>
          <a:xfrm>
            <a:off x="1043608" y="1895474"/>
            <a:ext cx="6912767" cy="4782771"/>
          </a:xfrm>
          <a:prstGeom prst="rect">
            <a:avLst/>
          </a:prstGeom>
        </p:spPr>
      </p:pic>
      <p:pic>
        <p:nvPicPr>
          <p:cNvPr id="7" name="Image 6" descr="OMS.png"/>
          <p:cNvPicPr>
            <a:picLocks noChangeAspect="1"/>
          </p:cNvPicPr>
          <p:nvPr>
            <p:custDataLst>
              <p:tags r:id="rId2"/>
            </p:custDataLst>
          </p:nvPr>
        </p:nvPicPr>
        <p:blipFill>
          <a:blip r:embed="rId5" cstate="print"/>
          <a:stretch>
            <a:fillRect/>
          </a:stretch>
        </p:blipFill>
        <p:spPr>
          <a:xfrm>
            <a:off x="971600" y="692696"/>
            <a:ext cx="4257675" cy="1076325"/>
          </a:xfrm>
          <a:prstGeom prst="rect">
            <a:avLst/>
          </a:prstGeom>
        </p:spPr>
      </p:pic>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US" dirty="0" smtClean="0"/>
              <a:t>2011: 5 </a:t>
            </a:r>
            <a:r>
              <a:rPr lang="en-US" dirty="0" err="1" smtClean="0"/>
              <a:t>scandales</a:t>
            </a:r>
            <a:endParaRPr lang="fr-CA" dirty="0"/>
          </a:p>
        </p:txBody>
      </p:sp>
      <p:sp>
        <p:nvSpPr>
          <p:cNvPr id="3" name="Espace réservé du contenu 2"/>
          <p:cNvSpPr>
            <a:spLocks noGrp="1"/>
          </p:cNvSpPr>
          <p:nvPr>
            <p:ph idx="1"/>
            <p:custDataLst>
              <p:tags r:id="rId2"/>
            </p:custDataLst>
          </p:nvPr>
        </p:nvSpPr>
        <p:spPr/>
        <p:txBody>
          <a:bodyPr/>
          <a:lstStyle/>
          <a:p>
            <a:pPr algn="ctr">
              <a:buNone/>
            </a:pPr>
            <a:r>
              <a:rPr lang="fr-CA" dirty="0" err="1" smtClean="0">
                <a:latin typeface="Arial" pitchFamily="34" charset="0"/>
                <a:cs typeface="Arial" pitchFamily="34" charset="0"/>
              </a:rPr>
              <a:t>Ponzi</a:t>
            </a:r>
            <a:r>
              <a:rPr lang="fr-CA" dirty="0" smtClean="0">
                <a:latin typeface="Arial" pitchFamily="34" charset="0"/>
                <a:cs typeface="Arial" pitchFamily="34" charset="0"/>
              </a:rPr>
              <a:t> </a:t>
            </a:r>
            <a:r>
              <a:rPr lang="fr-CA" dirty="0" err="1" smtClean="0">
                <a:latin typeface="Arial" pitchFamily="34" charset="0"/>
                <a:cs typeface="Arial" pitchFamily="34" charset="0"/>
              </a:rPr>
              <a:t>scheme</a:t>
            </a:r>
            <a:r>
              <a:rPr lang="fr-CA" dirty="0" smtClean="0">
                <a:latin typeface="Arial" pitchFamily="34" charset="0"/>
                <a:cs typeface="Arial" pitchFamily="34" charset="0"/>
              </a:rPr>
              <a:t> - lobbyiste</a:t>
            </a:r>
          </a:p>
          <a:p>
            <a:r>
              <a:rPr lang="fr-CA" dirty="0" smtClean="0">
                <a:latin typeface="Arial" pitchFamily="34" charset="0"/>
                <a:cs typeface="Arial" pitchFamily="34" charset="0"/>
              </a:rPr>
              <a:t>Michael </a:t>
            </a:r>
            <a:r>
              <a:rPr lang="fr-CA" dirty="0" err="1" smtClean="0">
                <a:latin typeface="Arial" pitchFamily="34" charset="0"/>
                <a:cs typeface="Arial" pitchFamily="34" charset="0"/>
              </a:rPr>
              <a:t>Repacholi</a:t>
            </a:r>
            <a:r>
              <a:rPr lang="fr-CA" dirty="0" smtClean="0">
                <a:latin typeface="Arial" pitchFamily="34" charset="0"/>
                <a:cs typeface="Arial" pitchFamily="34" charset="0"/>
              </a:rPr>
              <a:t> (OMS 1996)</a:t>
            </a:r>
          </a:p>
          <a:p>
            <a:r>
              <a:rPr lang="fr-CA" dirty="0" err="1" smtClean="0">
                <a:latin typeface="Arial" pitchFamily="34" charset="0"/>
                <a:cs typeface="Arial" pitchFamily="34" charset="0"/>
              </a:rPr>
              <a:t>Leeka</a:t>
            </a:r>
            <a:r>
              <a:rPr lang="fr-CA" dirty="0" smtClean="0">
                <a:latin typeface="Arial" pitchFamily="34" charset="0"/>
                <a:cs typeface="Arial" pitchFamily="34" charset="0"/>
              </a:rPr>
              <a:t> </a:t>
            </a:r>
            <a:r>
              <a:rPr lang="fr-CA" dirty="0" err="1" smtClean="0">
                <a:latin typeface="Arial" pitchFamily="34" charset="0"/>
                <a:cs typeface="Arial" pitchFamily="34" charset="0"/>
              </a:rPr>
              <a:t>Kheifets</a:t>
            </a:r>
            <a:r>
              <a:rPr lang="fr-CA" dirty="0" smtClean="0">
                <a:latin typeface="Arial" pitchFamily="34" charset="0"/>
                <a:cs typeface="Arial" pitchFamily="34" charset="0"/>
              </a:rPr>
              <a:t> (UCL) </a:t>
            </a:r>
          </a:p>
          <a:p>
            <a:r>
              <a:rPr lang="fr-CA" dirty="0" smtClean="0">
                <a:latin typeface="Arial" pitchFamily="34" charset="0"/>
                <a:cs typeface="Arial" pitchFamily="34" charset="0"/>
              </a:rPr>
              <a:t>James Rubin (</a:t>
            </a:r>
            <a:r>
              <a:rPr lang="fr-CA" dirty="0" err="1" smtClean="0">
                <a:latin typeface="Arial" pitchFamily="34" charset="0"/>
                <a:cs typeface="Arial" pitchFamily="34" charset="0"/>
              </a:rPr>
              <a:t>King’s</a:t>
            </a:r>
            <a:r>
              <a:rPr lang="fr-CA" dirty="0" smtClean="0">
                <a:latin typeface="Arial" pitchFamily="34" charset="0"/>
                <a:cs typeface="Arial" pitchFamily="34" charset="0"/>
              </a:rPr>
              <a:t> </a:t>
            </a:r>
            <a:r>
              <a:rPr lang="fr-CA" dirty="0" err="1" smtClean="0">
                <a:latin typeface="Arial" pitchFamily="34" charset="0"/>
                <a:cs typeface="Arial" pitchFamily="34" charset="0"/>
              </a:rPr>
              <a:t>College</a:t>
            </a:r>
            <a:r>
              <a:rPr lang="fr-CA" dirty="0" smtClean="0">
                <a:latin typeface="Arial" pitchFamily="34" charset="0"/>
                <a:cs typeface="Arial" pitchFamily="34" charset="0"/>
              </a:rPr>
              <a:t> London </a:t>
            </a:r>
            <a:r>
              <a:rPr lang="fr-CA" dirty="0" smtClean="0"/>
              <a:t>)</a:t>
            </a:r>
            <a:endParaRPr lang="fr-CA" dirty="0" smtClean="0">
              <a:latin typeface="Arial" pitchFamily="34" charset="0"/>
              <a:cs typeface="Arial" pitchFamily="34" charset="0"/>
            </a:endParaRPr>
          </a:p>
          <a:p>
            <a:r>
              <a:rPr lang="fr-CA" dirty="0" smtClean="0">
                <a:latin typeface="Arial" pitchFamily="34" charset="0"/>
                <a:cs typeface="Arial" pitchFamily="34" charset="0"/>
              </a:rPr>
              <a:t>Joe Elder (EPA)</a:t>
            </a:r>
          </a:p>
          <a:p>
            <a:r>
              <a:rPr lang="fr-CA" dirty="0" err="1" smtClean="0">
                <a:latin typeface="Arial" pitchFamily="34" charset="0"/>
                <a:cs typeface="Arial" pitchFamily="34" charset="0"/>
              </a:rPr>
              <a:t>Mays</a:t>
            </a:r>
            <a:r>
              <a:rPr lang="fr-CA" dirty="0" smtClean="0">
                <a:latin typeface="Arial" pitchFamily="34" charset="0"/>
                <a:cs typeface="Arial" pitchFamily="34" charset="0"/>
              </a:rPr>
              <a:t> </a:t>
            </a:r>
            <a:r>
              <a:rPr lang="fr-CA" dirty="0" err="1" smtClean="0">
                <a:latin typeface="Arial" pitchFamily="34" charset="0"/>
                <a:cs typeface="Arial" pitchFamily="34" charset="0"/>
              </a:rPr>
              <a:t>Swicord</a:t>
            </a:r>
            <a:r>
              <a:rPr lang="fr-CA" dirty="0" smtClean="0">
                <a:latin typeface="Arial" pitchFamily="34" charset="0"/>
                <a:cs typeface="Arial" pitchFamily="34" charset="0"/>
              </a:rPr>
              <a:t> (FDA)</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2348880"/>
            <a:ext cx="8305800" cy="1143000"/>
          </a:xfrm>
          <a:solidFill>
            <a:schemeClr val="bg2"/>
          </a:solidFill>
        </p:spPr>
        <p:txBody>
          <a:bodyPr/>
          <a:lstStyle/>
          <a:p>
            <a:r>
              <a:rPr lang="en-CA" dirty="0" err="1" smtClean="0"/>
              <a:t>Sonneurs</a:t>
            </a:r>
            <a:r>
              <a:rPr lang="en-CA" dirty="0" smtClean="0"/>
              <a:t> </a:t>
            </a:r>
            <a:r>
              <a:rPr lang="en-CA" dirty="0" err="1" smtClean="0"/>
              <a:t>d’alerte</a:t>
            </a:r>
            <a:r>
              <a:rPr lang="en-CA" dirty="0" smtClean="0"/>
              <a:t> </a:t>
            </a:r>
            <a:r>
              <a:rPr lang="en-CA" dirty="0" err="1" smtClean="0"/>
              <a:t>attaqués</a:t>
            </a:r>
            <a:r>
              <a:rPr lang="en-CA" dirty="0" smtClean="0"/>
              <a:t> </a:t>
            </a:r>
            <a:endParaRPr lang="fr-CA" dirty="0"/>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Rapport </a:t>
            </a:r>
            <a:r>
              <a:rPr lang="en-CA" dirty="0" err="1" smtClean="0"/>
              <a:t>BioInitiative</a:t>
            </a:r>
            <a:r>
              <a:rPr lang="en-CA" dirty="0" smtClean="0"/>
              <a:t> </a:t>
            </a:r>
            <a:endParaRPr lang="fr-CA" dirty="0"/>
          </a:p>
        </p:txBody>
      </p:sp>
      <p:sp>
        <p:nvSpPr>
          <p:cNvPr id="4" name="Espace réservé du texte 3"/>
          <p:cNvSpPr>
            <a:spLocks noGrp="1"/>
          </p:cNvSpPr>
          <p:nvPr>
            <p:ph type="body" idx="1"/>
            <p:custDataLst>
              <p:tags r:id="rId2"/>
            </p:custDataLst>
          </p:nvPr>
        </p:nvSpPr>
        <p:spPr/>
        <p:txBody>
          <a:bodyPr/>
          <a:lstStyle/>
          <a:p>
            <a:r>
              <a:rPr lang="en-CA" dirty="0" smtClean="0"/>
              <a:t>2007 (14) 2000 </a:t>
            </a:r>
            <a:r>
              <a:rPr lang="en-CA" dirty="0" err="1" smtClean="0"/>
              <a:t>études</a:t>
            </a:r>
            <a:r>
              <a:rPr lang="en-CA" dirty="0" smtClean="0"/>
              <a:t>  610 p</a:t>
            </a:r>
            <a:endParaRPr lang="fr-CA" dirty="0"/>
          </a:p>
        </p:txBody>
      </p:sp>
      <p:sp>
        <p:nvSpPr>
          <p:cNvPr id="6" name="Espace réservé du texte 5"/>
          <p:cNvSpPr>
            <a:spLocks noGrp="1"/>
          </p:cNvSpPr>
          <p:nvPr>
            <p:ph type="body" sz="half" idx="3"/>
            <p:custDataLst>
              <p:tags r:id="rId3"/>
            </p:custDataLst>
          </p:nvPr>
        </p:nvSpPr>
        <p:spPr/>
        <p:txBody>
          <a:bodyPr>
            <a:normAutofit fontScale="92500"/>
          </a:bodyPr>
          <a:lstStyle/>
          <a:p>
            <a:r>
              <a:rPr lang="en-CA" dirty="0" smtClean="0"/>
              <a:t>2012 (29)   1800 </a:t>
            </a:r>
            <a:r>
              <a:rPr lang="en-CA" dirty="0" err="1" smtClean="0"/>
              <a:t>études</a:t>
            </a:r>
            <a:r>
              <a:rPr lang="en-CA" dirty="0" smtClean="0"/>
              <a:t>  1479 p</a:t>
            </a:r>
            <a:endParaRPr lang="fr-CA" dirty="0"/>
          </a:p>
        </p:txBody>
      </p:sp>
      <p:sp>
        <p:nvSpPr>
          <p:cNvPr id="5" name="Espace réservé du contenu 4"/>
          <p:cNvSpPr>
            <a:spLocks noGrp="1"/>
          </p:cNvSpPr>
          <p:nvPr>
            <p:ph sz="quarter" idx="2"/>
            <p:custDataLst>
              <p:tags r:id="rId4"/>
            </p:custDataLst>
          </p:nvPr>
        </p:nvSpPr>
        <p:spPr/>
        <p:txBody>
          <a:bodyPr>
            <a:normAutofit fontScale="92500"/>
          </a:bodyPr>
          <a:lstStyle/>
          <a:p>
            <a:r>
              <a:rPr lang="en-CA" dirty="0" smtClean="0">
                <a:latin typeface="Arial" pitchFamily="34" charset="0"/>
                <a:cs typeface="Arial" pitchFamily="34" charset="0"/>
              </a:rPr>
              <a:t>Gene &amp; protein expression</a:t>
            </a:r>
          </a:p>
          <a:p>
            <a:r>
              <a:rPr lang="en-CA" dirty="0" err="1" smtClean="0">
                <a:latin typeface="Arial" pitchFamily="34" charset="0"/>
                <a:cs typeface="Arial" pitchFamily="34" charset="0"/>
              </a:rPr>
              <a:t>Genotoxic</a:t>
            </a:r>
            <a:r>
              <a:rPr lang="en-CA" dirty="0" smtClean="0">
                <a:latin typeface="Arial" pitchFamily="34" charset="0"/>
                <a:cs typeface="Arial" pitchFamily="34" charset="0"/>
              </a:rPr>
              <a:t> </a:t>
            </a:r>
          </a:p>
          <a:p>
            <a:r>
              <a:rPr lang="en-CA" dirty="0" smtClean="0">
                <a:latin typeface="Arial" pitchFamily="34" charset="0"/>
                <a:cs typeface="Arial" pitchFamily="34" charset="0"/>
              </a:rPr>
              <a:t>Stress response (</a:t>
            </a:r>
            <a:r>
              <a:rPr lang="en-CA" dirty="0" err="1" smtClean="0">
                <a:latin typeface="Arial" pitchFamily="34" charset="0"/>
                <a:cs typeface="Arial" pitchFamily="34" charset="0"/>
              </a:rPr>
              <a:t>proteines</a:t>
            </a:r>
            <a:r>
              <a:rPr lang="en-CA" dirty="0" smtClean="0">
                <a:latin typeface="Arial" pitchFamily="34" charset="0"/>
                <a:cs typeface="Arial" pitchFamily="34" charset="0"/>
              </a:rPr>
              <a:t>)</a:t>
            </a:r>
          </a:p>
          <a:p>
            <a:r>
              <a:rPr lang="en-CA" dirty="0" smtClean="0">
                <a:latin typeface="Arial" pitchFamily="34" charset="0"/>
                <a:cs typeface="Arial" pitchFamily="34" charset="0"/>
              </a:rPr>
              <a:t>Immune function</a:t>
            </a:r>
          </a:p>
          <a:p>
            <a:r>
              <a:rPr lang="en-CA" dirty="0" smtClean="0">
                <a:latin typeface="Arial" pitchFamily="34" charset="0"/>
                <a:cs typeface="Arial" pitchFamily="34" charset="0"/>
              </a:rPr>
              <a:t>Neurology &amp; behavior</a:t>
            </a:r>
          </a:p>
          <a:p>
            <a:r>
              <a:rPr lang="en-CA" dirty="0" smtClean="0">
                <a:latin typeface="Arial" pitchFamily="34" charset="0"/>
                <a:cs typeface="Arial" pitchFamily="34" charset="0"/>
              </a:rPr>
              <a:t>Blood-Brain Barrier</a:t>
            </a:r>
          </a:p>
          <a:p>
            <a:r>
              <a:rPr lang="en-CA" dirty="0" smtClean="0">
                <a:latin typeface="Arial" pitchFamily="34" charset="0"/>
                <a:cs typeface="Arial" pitchFamily="34" charset="0"/>
              </a:rPr>
              <a:t>Brain tumors &amp; </a:t>
            </a:r>
            <a:r>
              <a:rPr lang="en-CA" dirty="0" err="1" smtClean="0">
                <a:latin typeface="Arial" pitchFamily="34" charset="0"/>
                <a:cs typeface="Arial" pitchFamily="34" charset="0"/>
              </a:rPr>
              <a:t>acc.neuromas</a:t>
            </a:r>
            <a:endParaRPr lang="en-CA" dirty="0" smtClean="0">
              <a:latin typeface="Arial" pitchFamily="34" charset="0"/>
              <a:cs typeface="Arial" pitchFamily="34" charset="0"/>
            </a:endParaRPr>
          </a:p>
          <a:p>
            <a:r>
              <a:rPr lang="en-CA" dirty="0" smtClean="0">
                <a:latin typeface="Arial" pitchFamily="34" charset="0"/>
                <a:cs typeface="Arial" pitchFamily="34" charset="0"/>
              </a:rPr>
              <a:t>Leukemia</a:t>
            </a:r>
          </a:p>
          <a:p>
            <a:r>
              <a:rPr lang="en-CA" dirty="0" smtClean="0">
                <a:latin typeface="Arial" pitchFamily="34" charset="0"/>
                <a:cs typeface="Arial" pitchFamily="34" charset="0"/>
              </a:rPr>
              <a:t>Melatonin (AD &amp; </a:t>
            </a:r>
            <a:r>
              <a:rPr lang="en-CA" b="1" dirty="0" smtClean="0">
                <a:latin typeface="Arial" pitchFamily="34" charset="0"/>
                <a:cs typeface="Arial" pitchFamily="34" charset="0"/>
              </a:rPr>
              <a:t>B cancer</a:t>
            </a:r>
            <a:r>
              <a:rPr lang="en-CA" dirty="0" smtClean="0">
                <a:latin typeface="Arial" pitchFamily="34" charset="0"/>
                <a:cs typeface="Arial" pitchFamily="34" charset="0"/>
              </a:rPr>
              <a:t>)</a:t>
            </a:r>
          </a:p>
          <a:p>
            <a:r>
              <a:rPr lang="en-CA" dirty="0" smtClean="0">
                <a:latin typeface="Arial" pitchFamily="34" charset="0"/>
                <a:cs typeface="Arial" pitchFamily="34" charset="0"/>
              </a:rPr>
              <a:t>Modulating signal response</a:t>
            </a:r>
          </a:p>
          <a:p>
            <a:endParaRPr lang="fr-CA" dirty="0"/>
          </a:p>
        </p:txBody>
      </p:sp>
      <p:sp>
        <p:nvSpPr>
          <p:cNvPr id="7" name="Espace réservé du contenu 6"/>
          <p:cNvSpPr>
            <a:spLocks noGrp="1"/>
          </p:cNvSpPr>
          <p:nvPr>
            <p:ph sz="quarter" idx="4"/>
            <p:custDataLst>
              <p:tags r:id="rId5"/>
            </p:custDataLst>
          </p:nvPr>
        </p:nvSpPr>
        <p:spPr/>
        <p:txBody>
          <a:bodyPr>
            <a:normAutofit fontScale="85000" lnSpcReduction="20000"/>
          </a:bodyPr>
          <a:lstStyle/>
          <a:p>
            <a:r>
              <a:rPr lang="en-CA" dirty="0" smtClean="0">
                <a:latin typeface="Arial" pitchFamily="34" charset="0"/>
                <a:cs typeface="Arial" pitchFamily="34" charset="0"/>
              </a:rPr>
              <a:t>Gene &amp; protein expression</a:t>
            </a:r>
          </a:p>
          <a:p>
            <a:r>
              <a:rPr lang="en-CA" dirty="0" err="1" smtClean="0">
                <a:latin typeface="Arial" pitchFamily="34" charset="0"/>
                <a:cs typeface="Arial" pitchFamily="34" charset="0"/>
              </a:rPr>
              <a:t>Genotoxic</a:t>
            </a:r>
            <a:r>
              <a:rPr lang="en-CA" dirty="0" smtClean="0">
                <a:latin typeface="Arial" pitchFamily="34" charset="0"/>
                <a:cs typeface="Arial" pitchFamily="34" charset="0"/>
              </a:rPr>
              <a:t> </a:t>
            </a:r>
          </a:p>
          <a:p>
            <a:r>
              <a:rPr lang="en-CA" dirty="0" smtClean="0">
                <a:latin typeface="Arial" pitchFamily="34" charset="0"/>
                <a:cs typeface="Arial" pitchFamily="34" charset="0"/>
              </a:rPr>
              <a:t>Stress response (</a:t>
            </a:r>
            <a:r>
              <a:rPr lang="en-CA" dirty="0" err="1" smtClean="0">
                <a:latin typeface="Arial" pitchFamily="34" charset="0"/>
                <a:cs typeface="Arial" pitchFamily="34" charset="0"/>
              </a:rPr>
              <a:t>proteines</a:t>
            </a:r>
            <a:r>
              <a:rPr lang="en-CA" dirty="0" smtClean="0">
                <a:latin typeface="Arial" pitchFamily="34" charset="0"/>
                <a:cs typeface="Arial" pitchFamily="34" charset="0"/>
              </a:rPr>
              <a:t>)</a:t>
            </a:r>
          </a:p>
          <a:p>
            <a:r>
              <a:rPr lang="en-CA" dirty="0" smtClean="0">
                <a:latin typeface="Arial" pitchFamily="34" charset="0"/>
                <a:cs typeface="Arial" pitchFamily="34" charset="0"/>
              </a:rPr>
              <a:t>Immune function</a:t>
            </a:r>
          </a:p>
          <a:p>
            <a:r>
              <a:rPr lang="en-CA" dirty="0" smtClean="0">
                <a:latin typeface="Arial" pitchFamily="34" charset="0"/>
                <a:cs typeface="Arial" pitchFamily="34" charset="0"/>
              </a:rPr>
              <a:t>Neurology &amp; behavior</a:t>
            </a:r>
          </a:p>
          <a:p>
            <a:r>
              <a:rPr lang="en-CA" dirty="0" smtClean="0">
                <a:latin typeface="Arial" pitchFamily="34" charset="0"/>
                <a:cs typeface="Arial" pitchFamily="34" charset="0"/>
              </a:rPr>
              <a:t>Blood-Brain Barrier</a:t>
            </a:r>
          </a:p>
          <a:p>
            <a:r>
              <a:rPr lang="en-CA" dirty="0" smtClean="0">
                <a:latin typeface="Arial" pitchFamily="34" charset="0"/>
                <a:cs typeface="Arial" pitchFamily="34" charset="0"/>
              </a:rPr>
              <a:t>Brain tumors &amp; </a:t>
            </a:r>
            <a:r>
              <a:rPr lang="en-CA" dirty="0" err="1" smtClean="0">
                <a:latin typeface="Arial" pitchFamily="34" charset="0"/>
                <a:cs typeface="Arial" pitchFamily="34" charset="0"/>
              </a:rPr>
              <a:t>acc.neuromas</a:t>
            </a:r>
            <a:endParaRPr lang="en-CA" dirty="0" smtClean="0">
              <a:latin typeface="Arial" pitchFamily="34" charset="0"/>
              <a:cs typeface="Arial" pitchFamily="34" charset="0"/>
            </a:endParaRPr>
          </a:p>
          <a:p>
            <a:r>
              <a:rPr lang="en-CA" dirty="0" smtClean="0">
                <a:latin typeface="Arial" pitchFamily="34" charset="0"/>
                <a:cs typeface="Arial" pitchFamily="34" charset="0"/>
              </a:rPr>
              <a:t>Leukemia</a:t>
            </a:r>
          </a:p>
          <a:p>
            <a:r>
              <a:rPr lang="en-CA" dirty="0" smtClean="0">
                <a:latin typeface="Arial" pitchFamily="34" charset="0"/>
                <a:cs typeface="Arial" pitchFamily="34" charset="0"/>
              </a:rPr>
              <a:t>Melatonin (AD &amp; </a:t>
            </a:r>
            <a:r>
              <a:rPr lang="en-CA" b="1" dirty="0" smtClean="0">
                <a:latin typeface="Arial" pitchFamily="34" charset="0"/>
                <a:cs typeface="Arial" pitchFamily="34" charset="0"/>
              </a:rPr>
              <a:t>B cancer</a:t>
            </a:r>
            <a:r>
              <a:rPr lang="en-CA" dirty="0" smtClean="0">
                <a:latin typeface="Arial" pitchFamily="34" charset="0"/>
                <a:cs typeface="Arial" pitchFamily="34" charset="0"/>
              </a:rPr>
              <a:t>)</a:t>
            </a:r>
          </a:p>
          <a:p>
            <a:r>
              <a:rPr lang="en-CA" dirty="0" smtClean="0">
                <a:latin typeface="Arial" pitchFamily="34" charset="0"/>
                <a:cs typeface="Arial" pitchFamily="34" charset="0"/>
              </a:rPr>
              <a:t>Modulating signal response</a:t>
            </a:r>
          </a:p>
          <a:p>
            <a:r>
              <a:rPr lang="en-CA" dirty="0" err="1" smtClean="0">
                <a:latin typeface="Arial" pitchFamily="34" charset="0"/>
                <a:cs typeface="Arial" pitchFamily="34" charset="0"/>
              </a:rPr>
              <a:t>Fert</a:t>
            </a:r>
            <a:r>
              <a:rPr lang="en-CA" dirty="0" smtClean="0">
                <a:latin typeface="Arial" pitchFamily="34" charset="0"/>
                <a:cs typeface="Arial" pitchFamily="34" charset="0"/>
              </a:rPr>
              <a:t>. &amp; reproduction</a:t>
            </a:r>
          </a:p>
          <a:p>
            <a:r>
              <a:rPr lang="en-CA" dirty="0" smtClean="0">
                <a:latin typeface="Arial" pitchFamily="34" charset="0"/>
                <a:cs typeface="Arial" pitchFamily="34" charset="0"/>
              </a:rPr>
              <a:t>Fetal &amp; Neonatal</a:t>
            </a:r>
          </a:p>
          <a:p>
            <a:r>
              <a:rPr lang="en-CA" dirty="0" smtClean="0">
                <a:latin typeface="Arial" pitchFamily="34" charset="0"/>
                <a:cs typeface="Arial" pitchFamily="34" charset="0"/>
              </a:rPr>
              <a:t>Autism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en-CA" dirty="0" smtClean="0"/>
              <a:t>Rapport </a:t>
            </a:r>
            <a:r>
              <a:rPr lang="en-CA" dirty="0" err="1" smtClean="0"/>
              <a:t>BioInitiative</a:t>
            </a:r>
            <a:endParaRPr lang="fr-CA" dirty="0"/>
          </a:p>
        </p:txBody>
      </p:sp>
      <p:sp>
        <p:nvSpPr>
          <p:cNvPr id="8" name="Espace réservé du contenu 7"/>
          <p:cNvSpPr>
            <a:spLocks noGrp="1"/>
          </p:cNvSpPr>
          <p:nvPr>
            <p:ph sz="half" idx="1"/>
            <p:custDataLst>
              <p:tags r:id="rId2"/>
            </p:custDataLst>
          </p:nvPr>
        </p:nvSpPr>
        <p:spPr/>
        <p:txBody>
          <a:bodyPr/>
          <a:lstStyle/>
          <a:p>
            <a:r>
              <a:rPr lang="en-CA" dirty="0" smtClean="0">
                <a:latin typeface="Arial" pitchFamily="34" charset="0"/>
                <a:cs typeface="Arial" pitchFamily="34" charset="0"/>
              </a:rPr>
              <a:t>La </a:t>
            </a:r>
            <a:r>
              <a:rPr lang="en-CA" dirty="0" err="1" smtClean="0">
                <a:latin typeface="Arial" pitchFamily="34" charset="0"/>
                <a:cs typeface="Arial" pitchFamily="34" charset="0"/>
              </a:rPr>
              <a:t>Régie</a:t>
            </a:r>
            <a:r>
              <a:rPr lang="en-CA" dirty="0" smtClean="0">
                <a:latin typeface="Arial" pitchFamily="34" charset="0"/>
                <a:cs typeface="Arial" pitchFamily="34" charset="0"/>
              </a:rPr>
              <a:t> </a:t>
            </a:r>
            <a:r>
              <a:rPr lang="en-CA" dirty="0" err="1" smtClean="0">
                <a:latin typeface="Arial" pitchFamily="34" charset="0"/>
                <a:cs typeface="Arial" pitchFamily="34" charset="0"/>
              </a:rPr>
              <a:t>d’énergie</a:t>
            </a:r>
            <a:r>
              <a:rPr lang="en-CA" dirty="0" smtClean="0">
                <a:latin typeface="Arial" pitchFamily="34" charset="0"/>
                <a:cs typeface="Arial" pitchFamily="34" charset="0"/>
              </a:rPr>
              <a:t> a </a:t>
            </a:r>
            <a:r>
              <a:rPr lang="en-CA" dirty="0" err="1" smtClean="0">
                <a:latin typeface="Arial" pitchFamily="34" charset="0"/>
                <a:cs typeface="Arial" pitchFamily="34" charset="0"/>
              </a:rPr>
              <a:t>refusé</a:t>
            </a:r>
            <a:r>
              <a:rPr lang="en-CA" dirty="0" smtClean="0">
                <a:latin typeface="Arial" pitchFamily="34" charset="0"/>
                <a:cs typeface="Arial" pitchFamily="34" charset="0"/>
              </a:rPr>
              <a:t> de </a:t>
            </a:r>
            <a:r>
              <a:rPr lang="en-CA" dirty="0" err="1" smtClean="0">
                <a:latin typeface="Arial" pitchFamily="34" charset="0"/>
                <a:cs typeface="Arial" pitchFamily="34" charset="0"/>
              </a:rPr>
              <a:t>prendre</a:t>
            </a:r>
            <a:r>
              <a:rPr lang="en-CA" dirty="0" smtClean="0">
                <a:latin typeface="Arial" pitchFamily="34" charset="0"/>
                <a:cs typeface="Arial" pitchFamily="34" charset="0"/>
              </a:rPr>
              <a:t> en </a:t>
            </a:r>
            <a:r>
              <a:rPr lang="en-CA" dirty="0" err="1" smtClean="0">
                <a:latin typeface="Arial" pitchFamily="34" charset="0"/>
                <a:cs typeface="Arial" pitchFamily="34" charset="0"/>
              </a:rPr>
              <a:t>considération</a:t>
            </a:r>
            <a:r>
              <a:rPr lang="en-CA" dirty="0" smtClean="0">
                <a:latin typeface="Arial" pitchFamily="34" charset="0"/>
                <a:cs typeface="Arial" pitchFamily="34" charset="0"/>
              </a:rPr>
              <a:t> son </a:t>
            </a:r>
            <a:r>
              <a:rPr lang="en-CA" dirty="0" err="1" smtClean="0">
                <a:latin typeface="Arial" pitchFamily="34" charset="0"/>
                <a:cs typeface="Arial" pitchFamily="34" charset="0"/>
              </a:rPr>
              <a:t>témoignage</a:t>
            </a:r>
            <a:r>
              <a:rPr lang="en-CA" dirty="0" smtClean="0">
                <a:latin typeface="Arial" pitchFamily="34" charset="0"/>
                <a:cs typeface="Arial" pitchFamily="34" charset="0"/>
              </a:rPr>
              <a:t>;</a:t>
            </a:r>
          </a:p>
          <a:p>
            <a:r>
              <a:rPr lang="en-CA" dirty="0" smtClean="0">
                <a:latin typeface="Arial" pitchFamily="34" charset="0"/>
                <a:cs typeface="Arial" pitchFamily="34" charset="0"/>
              </a:rPr>
              <a:t>Thomas </a:t>
            </a:r>
            <a:r>
              <a:rPr lang="en-CA" dirty="0" err="1" smtClean="0">
                <a:latin typeface="Arial" pitchFamily="34" charset="0"/>
                <a:cs typeface="Arial" pitchFamily="34" charset="0"/>
              </a:rPr>
              <a:t>Gervais</a:t>
            </a:r>
            <a:r>
              <a:rPr lang="en-CA" dirty="0" smtClean="0">
                <a:latin typeface="Arial" pitchFamily="34" charset="0"/>
                <a:cs typeface="Arial" pitchFamily="34" charset="0"/>
              </a:rPr>
              <a:t> </a:t>
            </a:r>
            <a:r>
              <a:rPr lang="en-CA" dirty="0" err="1" smtClean="0">
                <a:latin typeface="Arial" pitchFamily="34" charset="0"/>
                <a:cs typeface="Arial" pitchFamily="34" charset="0"/>
              </a:rPr>
              <a:t>rejette</a:t>
            </a:r>
            <a:r>
              <a:rPr lang="en-CA" dirty="0" smtClean="0">
                <a:latin typeface="Arial" pitchFamily="34" charset="0"/>
                <a:cs typeface="Arial" pitchFamily="34" charset="0"/>
              </a:rPr>
              <a:t> le rapport et </a:t>
            </a:r>
            <a:r>
              <a:rPr lang="en-CA" dirty="0" err="1" smtClean="0">
                <a:latin typeface="Arial" pitchFamily="34" charset="0"/>
                <a:cs typeface="Arial" pitchFamily="34" charset="0"/>
              </a:rPr>
              <a:t>ses</a:t>
            </a:r>
            <a:r>
              <a:rPr lang="en-CA" dirty="0" smtClean="0">
                <a:latin typeface="Arial" pitchFamily="34" charset="0"/>
                <a:cs typeface="Arial" pitchFamily="34" charset="0"/>
              </a:rPr>
              <a:t> </a:t>
            </a:r>
            <a:r>
              <a:rPr lang="en-CA" dirty="0" err="1" smtClean="0">
                <a:latin typeface="Arial" pitchFamily="34" charset="0"/>
                <a:cs typeface="Arial" pitchFamily="34" charset="0"/>
              </a:rPr>
              <a:t>scientifiques</a:t>
            </a:r>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a:p>
            <a:endParaRPr lang="fr-CA" dirty="0"/>
          </a:p>
        </p:txBody>
      </p:sp>
      <p:pic>
        <p:nvPicPr>
          <p:cNvPr id="9" name="Espace réservé du contenu 6" descr="Dr Carpenter.jpg"/>
          <p:cNvPicPr>
            <a:picLocks noGrp="1" noChangeAspect="1"/>
          </p:cNvPicPr>
          <p:nvPr>
            <p:ph sz="half" idx="2"/>
            <p:custDataLst>
              <p:tags r:id="rId3"/>
            </p:custDataLst>
          </p:nvPr>
        </p:nvPicPr>
        <p:blipFill>
          <a:blip r:embed="rId6" cstate="print"/>
          <a:stretch>
            <a:fillRect/>
          </a:stretch>
        </p:blipFill>
        <p:spPr>
          <a:xfrm>
            <a:off x="5292080" y="1916832"/>
            <a:ext cx="2794000" cy="3086100"/>
          </a:xfrm>
        </p:spPr>
      </p:pic>
      <p:sp>
        <p:nvSpPr>
          <p:cNvPr id="10" name="Rectangle 9"/>
          <p:cNvSpPr/>
          <p:nvPr>
            <p:custDataLst>
              <p:tags r:id="rId4"/>
            </p:custDataLst>
          </p:nvPr>
        </p:nvSpPr>
        <p:spPr>
          <a:xfrm>
            <a:off x="4067944" y="5301208"/>
            <a:ext cx="4572000" cy="923330"/>
          </a:xfrm>
          <a:prstGeom prst="rect">
            <a:avLst/>
          </a:prstGeom>
        </p:spPr>
        <p:txBody>
          <a:bodyPr>
            <a:spAutoFit/>
          </a:bodyPr>
          <a:lstStyle/>
          <a:p>
            <a:r>
              <a:rPr lang="fr-FR" dirty="0" smtClean="0">
                <a:latin typeface="Arial" pitchFamily="34" charset="0"/>
                <a:cs typeface="Arial" pitchFamily="34" charset="0"/>
              </a:rPr>
              <a:t>Directeur de l’Institute for </a:t>
            </a:r>
            <a:r>
              <a:rPr lang="fr-FR" dirty="0" err="1" smtClean="0">
                <a:latin typeface="Arial" pitchFamily="34" charset="0"/>
                <a:cs typeface="Arial" pitchFamily="34" charset="0"/>
              </a:rPr>
              <a:t>Health</a:t>
            </a:r>
            <a:r>
              <a:rPr lang="fr-FR" dirty="0" smtClean="0">
                <a:latin typeface="Arial" pitchFamily="34" charset="0"/>
                <a:cs typeface="Arial" pitchFamily="34" charset="0"/>
              </a:rPr>
              <a:t> and the </a:t>
            </a:r>
            <a:r>
              <a:rPr lang="fr-FR" dirty="0" err="1" smtClean="0">
                <a:latin typeface="Arial" pitchFamily="34" charset="0"/>
                <a:cs typeface="Arial" pitchFamily="34" charset="0"/>
              </a:rPr>
              <a:t>Environment</a:t>
            </a:r>
            <a:r>
              <a:rPr lang="fr-FR" dirty="0" smtClean="0">
                <a:latin typeface="Arial" pitchFamily="34" charset="0"/>
                <a:cs typeface="Arial" pitchFamily="34" charset="0"/>
              </a:rPr>
              <a:t> de l’Université d’Albany (New York)</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lstStyle/>
          <a:p>
            <a:r>
              <a:rPr lang="en-CA" dirty="0" smtClean="0"/>
              <a:t>David O. Carpenter</a:t>
            </a:r>
            <a:endParaRPr lang="fr-CA" dirty="0"/>
          </a:p>
        </p:txBody>
      </p:sp>
      <p:sp>
        <p:nvSpPr>
          <p:cNvPr id="6" name="Espace réservé du contenu 5"/>
          <p:cNvSpPr>
            <a:spLocks noGrp="1"/>
          </p:cNvSpPr>
          <p:nvPr>
            <p:ph idx="1"/>
            <p:custDataLst>
              <p:tags r:id="rId2"/>
            </p:custDataLst>
          </p:nvPr>
        </p:nvSpPr>
        <p:spPr/>
        <p:txBody>
          <a:bodyPr>
            <a:normAutofit fontScale="70000" lnSpcReduction="20000"/>
          </a:bodyPr>
          <a:lstStyle/>
          <a:p>
            <a:r>
              <a:rPr lang="en-US" dirty="0" smtClean="0"/>
              <a:t>Professor </a:t>
            </a:r>
          </a:p>
          <a:p>
            <a:pPr>
              <a:buNone/>
            </a:pPr>
            <a:r>
              <a:rPr lang="en-US" dirty="0" smtClean="0"/>
              <a:t>School of Public Health </a:t>
            </a:r>
            <a:br>
              <a:rPr lang="en-US" dirty="0" smtClean="0"/>
            </a:br>
            <a:r>
              <a:rPr lang="en-US" dirty="0" smtClean="0"/>
              <a:t>Department: Environmental Health Sciences</a:t>
            </a:r>
            <a:r>
              <a:rPr lang="en-US" i="1" dirty="0" smtClean="0"/>
              <a:t> </a:t>
            </a:r>
            <a:r>
              <a:rPr lang="en-US" dirty="0" smtClean="0"/>
              <a:t/>
            </a:r>
            <a:br>
              <a:rPr lang="en-US" dirty="0" smtClean="0"/>
            </a:br>
            <a:r>
              <a:rPr lang="en-US" dirty="0" smtClean="0"/>
              <a:t>Department: Biomedical Sciences : </a:t>
            </a:r>
            <a:br>
              <a:rPr lang="en-US" dirty="0" smtClean="0"/>
            </a:br>
            <a:r>
              <a:rPr lang="en-US" b="1" dirty="0" smtClean="0"/>
              <a:t>Expertise:</a:t>
            </a:r>
            <a:r>
              <a:rPr lang="en-US" dirty="0" smtClean="0"/>
              <a:t/>
            </a:r>
            <a:br>
              <a:rPr lang="en-US" dirty="0" smtClean="0"/>
            </a:br>
            <a:r>
              <a:rPr lang="en-US" dirty="0" smtClean="0"/>
              <a:t>Human health effects of environmental contaminants, including metals and organic compounds.</a:t>
            </a:r>
            <a:endParaRPr lang="fr-CA" dirty="0" smtClean="0"/>
          </a:p>
          <a:p>
            <a:pPr>
              <a:buNone/>
            </a:pPr>
            <a:r>
              <a:rPr lang="en-US" b="1" dirty="0" smtClean="0"/>
              <a:t>Biography:</a:t>
            </a:r>
            <a:r>
              <a:rPr lang="en-US" dirty="0" smtClean="0"/>
              <a:t/>
            </a:r>
            <a:br>
              <a:rPr lang="en-US" dirty="0" smtClean="0"/>
            </a:br>
            <a:r>
              <a:rPr lang="en-US" dirty="0" smtClean="0"/>
              <a:t>David O. Carpenter serves as director of the Institute for Health and Environment at U Albany's School of Public Health. He previously served as director of the Wadsworth Laboratory of the New York State Department of Health. Carpenter was recently named to New York's Renewable Energy Task Force, charged with implementing plans to reduce electricity use through new energy efficiency programs in industry and government. Carpenter, who received his doctorate from </a:t>
            </a:r>
            <a:r>
              <a:rPr lang="en-US" b="1" dirty="0" smtClean="0"/>
              <a:t>Harvard Medical School</a:t>
            </a:r>
            <a:r>
              <a:rPr lang="en-US" dirty="0" smtClean="0"/>
              <a:t>, has 220 publications, 37 reviews and book chapters and 12 other publications to his credit.</a:t>
            </a:r>
            <a:br>
              <a:rPr lang="en-US" dirty="0" smtClean="0"/>
            </a:br>
            <a:endParaRPr lang="en-US" dirty="0" smtClean="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fr-CA" dirty="0" err="1" smtClean="0"/>
              <a:t>Dre</a:t>
            </a:r>
            <a:r>
              <a:rPr lang="fr-CA" dirty="0" smtClean="0"/>
              <a:t> Gro Harlem Brundtland</a:t>
            </a:r>
            <a:endParaRPr lang="fr-CA" dirty="0"/>
          </a:p>
        </p:txBody>
      </p:sp>
      <p:sp>
        <p:nvSpPr>
          <p:cNvPr id="5" name="Espace réservé du contenu 4"/>
          <p:cNvSpPr>
            <a:spLocks noGrp="1"/>
          </p:cNvSpPr>
          <p:nvPr>
            <p:ph sz="half" idx="1"/>
            <p:custDataLst>
              <p:tags r:id="rId2"/>
            </p:custDataLst>
          </p:nvPr>
        </p:nvSpPr>
        <p:spPr/>
        <p:txBody>
          <a:bodyPr/>
          <a:lstStyle/>
          <a:p>
            <a:pPr>
              <a:buNone/>
            </a:pPr>
            <a:r>
              <a:rPr lang="fr-CA" dirty="0" smtClean="0"/>
              <a:t> </a:t>
            </a:r>
            <a:r>
              <a:rPr lang="fr-CA" dirty="0" smtClean="0">
                <a:latin typeface="Arial" pitchFamily="34" charset="0"/>
                <a:cs typeface="Arial" pitchFamily="34" charset="0"/>
              </a:rPr>
              <a:t>Qui fut première ministre de la Norvège puis directrice générale de l’Organisation mondiale de la santé (OMS), est la sommité la plus célèbre à révéler publiquement son </a:t>
            </a:r>
            <a:r>
              <a:rPr lang="fr-CA" dirty="0" err="1" smtClean="0">
                <a:latin typeface="Arial" pitchFamily="34" charset="0"/>
                <a:cs typeface="Arial" pitchFamily="34" charset="0"/>
              </a:rPr>
              <a:t>électrosensibilité</a:t>
            </a:r>
            <a:r>
              <a:rPr lang="fr-CA" dirty="0" smtClean="0">
                <a:latin typeface="Arial" pitchFamily="34" charset="0"/>
                <a:cs typeface="Arial" pitchFamily="34" charset="0"/>
              </a:rPr>
              <a:t>.</a:t>
            </a:r>
            <a:endParaRPr lang="fr-CA" dirty="0">
              <a:latin typeface="Arial" pitchFamily="34" charset="0"/>
              <a:cs typeface="Arial" pitchFamily="34" charset="0"/>
            </a:endParaRPr>
          </a:p>
        </p:txBody>
      </p:sp>
      <p:pic>
        <p:nvPicPr>
          <p:cNvPr id="7" name="Espace réservé du contenu 6" descr="people2.jpg"/>
          <p:cNvPicPr>
            <a:picLocks noGrp="1" noChangeAspect="1"/>
          </p:cNvPicPr>
          <p:nvPr>
            <p:ph sz="half" idx="2"/>
            <p:custDataLst>
              <p:tags r:id="rId3"/>
            </p:custDataLst>
          </p:nvPr>
        </p:nvPicPr>
        <p:blipFill>
          <a:blip r:embed="rId5" cstate="print"/>
          <a:stretch>
            <a:fillRect/>
          </a:stretch>
        </p:blipFill>
        <p:spPr>
          <a:xfrm>
            <a:off x="5796136" y="1788843"/>
            <a:ext cx="2209546" cy="2953814"/>
          </a:xfrm>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 Dr Franz </a:t>
            </a:r>
            <a:r>
              <a:rPr lang="en-CA" dirty="0" err="1" smtClean="0"/>
              <a:t>Adkofer</a:t>
            </a:r>
            <a:endParaRPr lang="fr-CA" dirty="0"/>
          </a:p>
        </p:txBody>
      </p:sp>
      <p:sp>
        <p:nvSpPr>
          <p:cNvPr id="3" name="Espace réservé du contenu 2"/>
          <p:cNvSpPr>
            <a:spLocks noGrp="1"/>
          </p:cNvSpPr>
          <p:nvPr>
            <p:ph sz="half" idx="1"/>
            <p:custDataLst>
              <p:tags r:id="rId2"/>
            </p:custDataLst>
          </p:nvPr>
        </p:nvSpPr>
        <p:spPr/>
        <p:txBody>
          <a:bodyPr>
            <a:normAutofit/>
          </a:bodyPr>
          <a:lstStyle/>
          <a:p>
            <a:r>
              <a:rPr lang="fr-FR" dirty="0" smtClean="0">
                <a:latin typeface="Arial Narrow" pitchFamily="34" charset="0"/>
              </a:rPr>
              <a:t>Coordinateur du projet de recherche européen REFLEX rassemblant 12 équipes de 7 états membres, sur les effets sur la santé des CEM.</a:t>
            </a:r>
          </a:p>
          <a:p>
            <a:r>
              <a:rPr lang="fr-FR" dirty="0" err="1" smtClean="0">
                <a:latin typeface="Arial Narrow" pitchFamily="34" charset="0"/>
              </a:rPr>
              <a:t>PhD</a:t>
            </a:r>
            <a:r>
              <a:rPr lang="fr-FR" dirty="0" smtClean="0">
                <a:latin typeface="Arial Narrow" pitchFamily="34" charset="0"/>
              </a:rPr>
              <a:t> Biochimie</a:t>
            </a:r>
          </a:p>
          <a:p>
            <a:r>
              <a:rPr lang="fr-FR" dirty="0" smtClean="0">
                <a:latin typeface="Arial Narrow" pitchFamily="34" charset="0"/>
              </a:rPr>
              <a:t>Médecin Interniste</a:t>
            </a:r>
          </a:p>
          <a:p>
            <a:r>
              <a:rPr lang="fr-FR" dirty="0" smtClean="0">
                <a:latin typeface="Arial Narrow" pitchFamily="34" charset="0"/>
              </a:rPr>
              <a:t>Maladies causés par le comportement et l’environnement</a:t>
            </a:r>
            <a:endParaRPr lang="fr-CA" dirty="0">
              <a:latin typeface="Arial Narrow" pitchFamily="34" charset="0"/>
            </a:endParaRPr>
          </a:p>
        </p:txBody>
      </p:sp>
      <p:pic>
        <p:nvPicPr>
          <p:cNvPr id="5" name="Espace réservé du contenu 4" descr="Franz A.jpg"/>
          <p:cNvPicPr>
            <a:picLocks noGrp="1" noChangeAspect="1"/>
          </p:cNvPicPr>
          <p:nvPr>
            <p:ph sz="half" idx="2"/>
            <p:custDataLst>
              <p:tags r:id="rId3"/>
            </p:custDataLst>
          </p:nvPr>
        </p:nvPicPr>
        <p:blipFill>
          <a:blip r:embed="rId5" cstate="print"/>
          <a:stretch>
            <a:fillRect/>
          </a:stretch>
        </p:blipFill>
        <p:spPr>
          <a:xfrm>
            <a:off x="4898640" y="2564904"/>
            <a:ext cx="3921832" cy="3168352"/>
          </a:xfrm>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Mohandas K Ghandi</a:t>
            </a:r>
            <a:endParaRPr lang="fr-CA" dirty="0"/>
          </a:p>
        </p:txBody>
      </p:sp>
      <p:sp>
        <p:nvSpPr>
          <p:cNvPr id="3" name="Espace réservé du contenu 2"/>
          <p:cNvSpPr>
            <a:spLocks noGrp="1"/>
          </p:cNvSpPr>
          <p:nvPr>
            <p:ph sz="half" idx="1"/>
            <p:custDataLst>
              <p:tags r:id="rId2"/>
            </p:custDataLst>
          </p:nvPr>
        </p:nvSpPr>
        <p:spPr/>
        <p:txBody>
          <a:bodyPr/>
          <a:lstStyle/>
          <a:p>
            <a:pPr>
              <a:buNone/>
            </a:pPr>
            <a:r>
              <a:rPr lang="fr-CA" i="1" dirty="0" smtClean="0"/>
              <a:t>D’abord ils vous ignorent, ensuite ils vous raillent, ensuite ils vous combattent et enfin, vous gagnez.</a:t>
            </a:r>
            <a:endParaRPr lang="fr-CA" dirty="0"/>
          </a:p>
        </p:txBody>
      </p:sp>
      <p:pic>
        <p:nvPicPr>
          <p:cNvPr id="5" name="Espace réservé du contenu 4" descr="gandhi.jpg"/>
          <p:cNvPicPr>
            <a:picLocks noGrp="1" noChangeAspect="1"/>
          </p:cNvPicPr>
          <p:nvPr>
            <p:ph sz="half" idx="2"/>
            <p:custDataLst>
              <p:tags r:id="rId3"/>
            </p:custDataLst>
          </p:nvPr>
        </p:nvPicPr>
        <p:blipFill>
          <a:blip r:embed="rId5" cstate="print"/>
          <a:stretch>
            <a:fillRect/>
          </a:stretch>
        </p:blipFill>
        <p:spPr>
          <a:xfrm>
            <a:off x="4898563" y="1920875"/>
            <a:ext cx="3537873" cy="4433888"/>
          </a:xfrm>
        </p:spPr>
      </p:pic>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700808"/>
            <a:ext cx="8305800" cy="1143000"/>
          </a:xfrm>
          <a:solidFill>
            <a:schemeClr val="bg2"/>
          </a:solidFill>
        </p:spPr>
        <p:txBody>
          <a:bodyPr/>
          <a:lstStyle/>
          <a:p>
            <a:r>
              <a:rPr lang="en-CA" dirty="0" err="1" smtClean="0"/>
              <a:t>Autres</a:t>
            </a:r>
            <a:r>
              <a:rPr lang="en-CA" dirty="0" smtClean="0"/>
              <a:t> </a:t>
            </a:r>
            <a:r>
              <a:rPr lang="en-CA" dirty="0" err="1" smtClean="0"/>
              <a:t>problèmes</a:t>
            </a:r>
            <a:endParaRPr lang="fr-CA" dirty="0"/>
          </a:p>
        </p:txBody>
      </p:sp>
      <p:sp>
        <p:nvSpPr>
          <p:cNvPr id="3" name="Sous-titre 2"/>
          <p:cNvSpPr>
            <a:spLocks noGrp="1"/>
          </p:cNvSpPr>
          <p:nvPr>
            <p:ph type="subTitle" idx="4294967295"/>
            <p:custDataLst>
              <p:tags r:id="rId2"/>
            </p:custDataLst>
          </p:nvPr>
        </p:nvSpPr>
        <p:spPr>
          <a:xfrm>
            <a:off x="467544" y="2852936"/>
            <a:ext cx="8286998" cy="1152128"/>
          </a:xfrm>
          <a:solidFill>
            <a:schemeClr val="bg2">
              <a:lumMod val="90000"/>
            </a:schemeClr>
          </a:solidFill>
        </p:spPr>
        <p:txBody>
          <a:bodyPr/>
          <a:lstStyle/>
          <a:p>
            <a:pPr algn="r">
              <a:buNone/>
            </a:pPr>
            <a:r>
              <a:rPr lang="en-CA" dirty="0" err="1" smtClean="0">
                <a:solidFill>
                  <a:schemeClr val="bg2">
                    <a:lumMod val="25000"/>
                  </a:schemeClr>
                </a:solidFill>
                <a:latin typeface="Arial" pitchFamily="34" charset="0"/>
                <a:cs typeface="Arial" pitchFamily="34" charset="0"/>
              </a:rPr>
              <a:t>Flore</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faune</a:t>
            </a:r>
            <a:r>
              <a:rPr lang="en-CA" dirty="0" smtClean="0">
                <a:solidFill>
                  <a:schemeClr val="bg2">
                    <a:lumMod val="25000"/>
                  </a:schemeClr>
                </a:solidFill>
                <a:latin typeface="Arial" pitchFamily="34" charset="0"/>
                <a:cs typeface="Arial" pitchFamily="34" charset="0"/>
              </a:rPr>
              <a:t>, corrosion </a:t>
            </a:r>
            <a:r>
              <a:rPr lang="en-CA" dirty="0" err="1" smtClean="0">
                <a:solidFill>
                  <a:schemeClr val="bg2">
                    <a:lumMod val="25000"/>
                  </a:schemeClr>
                </a:solidFill>
                <a:latin typeface="Arial" pitchFamily="34" charset="0"/>
                <a:cs typeface="Arial" pitchFamily="34" charset="0"/>
              </a:rPr>
              <a:t>métal</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interférences</a:t>
            </a:r>
            <a:r>
              <a:rPr lang="en-CA" dirty="0" smtClean="0">
                <a:solidFill>
                  <a:schemeClr val="bg2">
                    <a:lumMod val="25000"/>
                  </a:schemeClr>
                </a:solidFill>
                <a:latin typeface="Arial" pitchFamily="34" charset="0"/>
                <a:cs typeface="Arial" pitchFamily="34" charset="0"/>
              </a:rPr>
              <a:t>, etc</a:t>
            </a:r>
            <a:r>
              <a:rPr lang="en-CA" dirty="0" smtClean="0">
                <a:solidFill>
                  <a:schemeClr val="bg2">
                    <a:lumMod val="25000"/>
                  </a:schemeClr>
                </a:solidFill>
              </a:rPr>
              <a:t>.</a:t>
            </a:r>
            <a:endParaRPr lang="fr-CA"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Autres</a:t>
            </a:r>
            <a:r>
              <a:rPr lang="en-CA" dirty="0" smtClean="0"/>
              <a:t> </a:t>
            </a:r>
            <a:r>
              <a:rPr lang="en-CA" dirty="0" err="1" smtClean="0"/>
              <a:t>problèmes</a:t>
            </a:r>
            <a:endParaRPr lang="fr-CA" dirty="0"/>
          </a:p>
        </p:txBody>
      </p:sp>
      <p:sp>
        <p:nvSpPr>
          <p:cNvPr id="3" name="Espace réservé du contenu 2"/>
          <p:cNvSpPr>
            <a:spLocks noGrp="1"/>
          </p:cNvSpPr>
          <p:nvPr>
            <p:ph idx="1"/>
            <p:custDataLst>
              <p:tags r:id="rId2"/>
            </p:custDataLst>
          </p:nvPr>
        </p:nvSpPr>
        <p:spPr/>
        <p:txBody>
          <a:bodyPr/>
          <a:lstStyle/>
          <a:p>
            <a:endParaRPr lang="fr-CA" dirty="0" smtClean="0"/>
          </a:p>
          <a:p>
            <a:r>
              <a:rPr lang="fr-CA" dirty="0" smtClean="0">
                <a:latin typeface="Arial" pitchFamily="34" charset="0"/>
                <a:cs typeface="Arial" pitchFamily="34" charset="0"/>
              </a:rPr>
              <a:t>Corrosion métal (ponts, sous-sols des édifices, pipelines, canalisations, borne d’incendie, couvercles d’égouts, trottoirs, etc.),</a:t>
            </a:r>
          </a:p>
          <a:p>
            <a:r>
              <a:rPr lang="fr-CA" dirty="0" smtClean="0">
                <a:latin typeface="Arial" pitchFamily="34" charset="0"/>
                <a:cs typeface="Arial" pitchFamily="34" charset="0"/>
              </a:rPr>
              <a:t> endurcissement du sol, </a:t>
            </a:r>
          </a:p>
          <a:p>
            <a:r>
              <a:rPr lang="fr-CA" dirty="0" smtClean="0">
                <a:latin typeface="Arial" pitchFamily="34" charset="0"/>
                <a:cs typeface="Arial" pitchFamily="34" charset="0"/>
              </a:rPr>
              <a:t>modification génétiques des microbes, </a:t>
            </a:r>
          </a:p>
          <a:p>
            <a:r>
              <a:rPr lang="fr-CA" dirty="0" smtClean="0">
                <a:latin typeface="Arial" pitchFamily="34" charset="0"/>
                <a:cs typeface="Arial" pitchFamily="34" charset="0"/>
              </a:rPr>
              <a:t>anhélation des insectes, etc. </a:t>
            </a:r>
          </a:p>
          <a:p>
            <a:endParaRPr lang="fr-CA" dirty="0"/>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hateau_eau_Ploubalay_Syndicat_Intercommunal_Fremur_Flyer_650_15_08_2012.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Abeilles_Etude_Scientifique_la_technologie_de_la_telephonie_mobile_est_fatale_pour_les_abeilles_750_DSC02149.jpg"/>
          <p:cNvPicPr>
            <a:picLocks noChangeAspect="1"/>
          </p:cNvPicPr>
          <p:nvPr>
            <p:custDataLst>
              <p:tags r:id="rId1"/>
            </p:custDataLst>
          </p:nvPr>
        </p:nvPicPr>
        <p:blipFill>
          <a:blip r:embed="rId4" cstate="print"/>
          <a:stretch>
            <a:fillRect/>
          </a:stretch>
        </p:blipFill>
        <p:spPr>
          <a:xfrm>
            <a:off x="0" y="563880"/>
            <a:ext cx="9144000" cy="5730240"/>
          </a:xfrm>
          <a:prstGeom prst="rect">
            <a:avLst/>
          </a:prstGeom>
        </p:spPr>
      </p:pic>
      <p:pic>
        <p:nvPicPr>
          <p:cNvPr id="3" name="Image 2" descr="Enquete_Boeing_787_Dreamliner_Point_Presse_NTSB_750_28_01_2013.jpg"/>
          <p:cNvPicPr>
            <a:picLocks noChangeAspect="1"/>
          </p:cNvPicPr>
          <p:nvPr>
            <p:custDataLst>
              <p:tags r:id="rId2"/>
            </p:custDataLst>
          </p:nvPr>
        </p:nvPicPr>
        <p:blipFill>
          <a:blip r:embed="rId5" cstate="print"/>
          <a:stretch>
            <a:fillRect/>
          </a:stretch>
        </p:blipFill>
        <p:spPr>
          <a:xfrm>
            <a:off x="0" y="15240"/>
            <a:ext cx="9144000" cy="6827520"/>
          </a:xfrm>
          <a:prstGeom prst="rect">
            <a:avLst/>
          </a:prstGeom>
        </p:spPr>
      </p:pic>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539552" y="5805264"/>
            <a:ext cx="8136904" cy="646331"/>
          </a:xfrm>
          <a:prstGeom prst="rect">
            <a:avLst/>
          </a:prstGeom>
        </p:spPr>
        <p:txBody>
          <a:bodyPr wrap="square">
            <a:spAutoFit/>
          </a:bodyPr>
          <a:lstStyle/>
          <a:p>
            <a:r>
              <a:rPr lang="fr-CA" dirty="0" smtClean="0"/>
              <a:t>www.nbcnews.com/technology/sacks-potatoes-stand-humans-boeings-air-wi-fi-tests-1C7657751</a:t>
            </a:r>
            <a:endParaRPr lang="fr-CA" dirty="0"/>
          </a:p>
        </p:txBody>
      </p:sp>
      <p:pic>
        <p:nvPicPr>
          <p:cNvPr id="3" name="Image 2" descr="boeing_internet_potato_test-453019849_v2_blocks_desktop_small.jpg"/>
          <p:cNvPicPr>
            <a:picLocks noChangeAspect="1"/>
          </p:cNvPicPr>
          <p:nvPr>
            <p:custDataLst>
              <p:tags r:id="rId2"/>
            </p:custDataLst>
          </p:nvPr>
        </p:nvPicPr>
        <p:blipFill>
          <a:blip r:embed="rId5" cstate="print"/>
          <a:stretch>
            <a:fillRect/>
          </a:stretch>
        </p:blipFill>
        <p:spPr>
          <a:xfrm>
            <a:off x="899592" y="1052736"/>
            <a:ext cx="6192688" cy="4644516"/>
          </a:xfrm>
          <a:prstGeom prst="rect">
            <a:avLst/>
          </a:prstGeom>
        </p:spPr>
      </p:pic>
      <p:sp>
        <p:nvSpPr>
          <p:cNvPr id="56321" name="Rectangle 1"/>
          <p:cNvSpPr>
            <a:spLocks noChangeArrowheads="1"/>
          </p:cNvSpPr>
          <p:nvPr>
            <p:custDataLst>
              <p:tags r:id="rId3"/>
            </p:custDataLst>
          </p:nvPr>
        </p:nvSpPr>
        <p:spPr bwMode="auto">
          <a:xfrm>
            <a:off x="7020272" y="1628800"/>
            <a:ext cx="2123728"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Les points chauds causés par la technologie sans fil dans les avions sont vérifiés avec des sacs de pommes de terre. </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Abeilles_Etude_Scientifique_la_technologie_de_la_telephonie_mobile_est_fatale_pour_les_abeilles_750_DSC02149.jpg"/>
          <p:cNvPicPr>
            <a:picLocks noChangeAspect="1"/>
          </p:cNvPicPr>
          <p:nvPr>
            <p:custDataLst>
              <p:tags r:id="rId1"/>
            </p:custDataLst>
          </p:nvPr>
        </p:nvPicPr>
        <p:blipFill>
          <a:blip r:embed="rId4" cstate="print"/>
          <a:stretch>
            <a:fillRect/>
          </a:stretch>
        </p:blipFill>
        <p:spPr>
          <a:xfrm>
            <a:off x="1" y="0"/>
            <a:ext cx="9148338" cy="5087104"/>
          </a:xfrm>
          <a:prstGeom prst="rect">
            <a:avLst/>
          </a:prstGeom>
        </p:spPr>
      </p:pic>
      <p:sp>
        <p:nvSpPr>
          <p:cNvPr id="3" name="Rectangle 2"/>
          <p:cNvSpPr/>
          <p:nvPr>
            <p:custDataLst>
              <p:tags r:id="rId2"/>
            </p:custDataLst>
          </p:nvPr>
        </p:nvSpPr>
        <p:spPr>
          <a:xfrm>
            <a:off x="539552" y="5445224"/>
            <a:ext cx="8208912" cy="1200329"/>
          </a:xfrm>
          <a:prstGeom prst="rect">
            <a:avLst/>
          </a:prstGeom>
        </p:spPr>
        <p:txBody>
          <a:bodyPr wrap="square">
            <a:spAutoFit/>
          </a:bodyPr>
          <a:lstStyle/>
          <a:p>
            <a:r>
              <a:rPr lang="fr-CA" dirty="0" smtClean="0">
                <a:latin typeface="Arial" pitchFamily="34" charset="0"/>
                <a:cs typeface="Arial" pitchFamily="34" charset="0"/>
              </a:rPr>
              <a:t>Les bourdons terrestres, insectes pollinisateurs apparentés aux abeilles, sont capables de détecter les signaux électriques émis par les fleurs, révèle une étude réalisée par l’équipe du professeur Daniel Robert, à l’université de Bristol (Royaume-Uni) – Avril 2013</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ourmis_Rayonnement_Telephone_Mobile_flyer_News.jpg"/>
          <p:cNvPicPr>
            <a:picLocks noChangeAspect="1"/>
          </p:cNvPicPr>
          <p:nvPr>
            <p:custDataLst>
              <p:tags r:id="rId1"/>
            </p:custDataLst>
          </p:nvPr>
        </p:nvPicPr>
        <p:blipFill>
          <a:blip r:embed="rId3" cstate="print"/>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Next-up Faune_Fauna_CEM_EMF.jpg"/>
          <p:cNvPicPr>
            <a:picLocks noChangeAspect="1"/>
          </p:cNvPicPr>
          <p:nvPr>
            <p:custDataLst>
              <p:tags r:id="rId1"/>
            </p:custDataLst>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Next-up_Decapite_Faisceau_irradiation_antennes_relais_azimut_tilt_Flyer_News_DSCN2855.jpg"/>
          <p:cNvPicPr>
            <a:picLocks noChangeAspect="1"/>
          </p:cNvPicPr>
          <p:nvPr>
            <p:custDataLst>
              <p:tags r:id="rId1"/>
            </p:custDataLst>
          </p:nvPr>
        </p:nvPicPr>
        <p:blipFill>
          <a:blip r:embed="rId3" cstate="print"/>
          <a:stretch>
            <a:fillRect/>
          </a:stretch>
        </p:blipFill>
        <p:spPr>
          <a:xfrm>
            <a:off x="0" y="11096"/>
            <a:ext cx="9144000" cy="6846904"/>
          </a:xfrm>
          <a:prstGeom prst="rect">
            <a:avLst/>
          </a:prstGeom>
        </p:spPr>
      </p:pic>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Richwood Gardens – 112 CI</a:t>
            </a:r>
            <a:endParaRPr lang="fr-CA" dirty="0"/>
          </a:p>
        </p:txBody>
      </p:sp>
      <p:sp>
        <p:nvSpPr>
          <p:cNvPr id="3" name="Espace réservé du texte 2"/>
          <p:cNvSpPr>
            <a:spLocks noGrp="1"/>
          </p:cNvSpPr>
          <p:nvPr>
            <p:ph type="body" idx="1"/>
            <p:custDataLst>
              <p:tags r:id="rId2"/>
            </p:custDataLst>
          </p:nvPr>
        </p:nvSpPr>
        <p:spPr/>
        <p:txBody>
          <a:bodyPr/>
          <a:lstStyle/>
          <a:p>
            <a:r>
              <a:rPr lang="fr-CA" dirty="0" smtClean="0"/>
              <a:t> </a:t>
            </a:r>
            <a:r>
              <a:rPr lang="fr-CA" dirty="0" smtClean="0">
                <a:latin typeface="Arial" pitchFamily="34" charset="0"/>
                <a:cs typeface="Arial" pitchFamily="34" charset="0"/>
              </a:rPr>
              <a:t>19 Mars 2011</a:t>
            </a:r>
            <a:endParaRPr lang="fr-CA" dirty="0">
              <a:latin typeface="Arial" pitchFamily="34" charset="0"/>
              <a:cs typeface="Arial" pitchFamily="34" charset="0"/>
            </a:endParaRPr>
          </a:p>
        </p:txBody>
      </p:sp>
      <p:sp>
        <p:nvSpPr>
          <p:cNvPr id="5" name="Espace réservé du texte 4"/>
          <p:cNvSpPr>
            <a:spLocks noGrp="1"/>
          </p:cNvSpPr>
          <p:nvPr>
            <p:ph type="body" sz="half" idx="3"/>
            <p:custDataLst>
              <p:tags r:id="rId3"/>
            </p:custDataLst>
          </p:nvPr>
        </p:nvSpPr>
        <p:spPr/>
        <p:txBody>
          <a:bodyPr/>
          <a:lstStyle/>
          <a:p>
            <a:r>
              <a:rPr lang="en-CA" dirty="0" smtClean="0"/>
              <a:t> </a:t>
            </a:r>
            <a:r>
              <a:rPr lang="en-CA" dirty="0" smtClean="0">
                <a:latin typeface="Arial" pitchFamily="34" charset="0"/>
                <a:cs typeface="Arial" pitchFamily="34" charset="0"/>
              </a:rPr>
              <a:t>7 </a:t>
            </a:r>
            <a:r>
              <a:rPr lang="en-CA" dirty="0" err="1" smtClean="0">
                <a:latin typeface="Arial" pitchFamily="34" charset="0"/>
                <a:cs typeface="Arial" pitchFamily="34" charset="0"/>
              </a:rPr>
              <a:t>Avril</a:t>
            </a:r>
            <a:r>
              <a:rPr lang="en-CA" dirty="0" smtClean="0">
                <a:latin typeface="Arial" pitchFamily="34" charset="0"/>
                <a:cs typeface="Arial" pitchFamily="34" charset="0"/>
              </a:rPr>
              <a:t> 2011 </a:t>
            </a:r>
            <a:endParaRPr lang="fr-CA" dirty="0">
              <a:latin typeface="Arial" pitchFamily="34" charset="0"/>
              <a:cs typeface="Arial" pitchFamily="34" charset="0"/>
            </a:endParaRPr>
          </a:p>
        </p:txBody>
      </p:sp>
      <p:pic>
        <p:nvPicPr>
          <p:cNvPr id="7" name="Espace réservé du contenu 6" descr="cid:a06240804cda73640d584@[66.171.55.16].1.1"/>
          <p:cNvPicPr>
            <a:picLocks noGrp="1"/>
          </p:cNvPicPr>
          <p:nvPr>
            <p:ph sz="quarter" idx="4"/>
            <p:custDataLst>
              <p:tags r:id="rId4"/>
            </p:custDataLst>
          </p:nvPr>
        </p:nvPicPr>
        <p:blipFill>
          <a:blip r:embed="rId9" r:link="rId10" cstate="print"/>
          <a:srcRect/>
          <a:stretch>
            <a:fillRect/>
          </a:stretch>
        </p:blipFill>
        <p:spPr bwMode="auto">
          <a:xfrm>
            <a:off x="4645025" y="2708920"/>
            <a:ext cx="4041775" cy="3212946"/>
          </a:xfrm>
          <a:prstGeom prst="rect">
            <a:avLst/>
          </a:prstGeom>
          <a:noFill/>
          <a:ln w="9525">
            <a:noFill/>
            <a:miter lim="800000"/>
            <a:headEnd/>
            <a:tailEnd/>
          </a:ln>
        </p:spPr>
      </p:pic>
      <p:pic>
        <p:nvPicPr>
          <p:cNvPr id="8" name="Espace réservé du contenu 7" descr="cid:a06240804cda73640d584@[66.171.55.16].1.0"/>
          <p:cNvPicPr>
            <a:picLocks noGrp="1"/>
          </p:cNvPicPr>
          <p:nvPr>
            <p:ph sz="quarter" idx="2"/>
            <p:custDataLst>
              <p:tags r:id="rId5"/>
            </p:custDataLst>
          </p:nvPr>
        </p:nvPicPr>
        <p:blipFill>
          <a:blip r:embed="rId11" r:link="rId12" cstate="print"/>
          <a:srcRect/>
          <a:stretch>
            <a:fillRect/>
          </a:stretch>
        </p:blipFill>
        <p:spPr bwMode="auto">
          <a:xfrm>
            <a:off x="539552" y="2708920"/>
            <a:ext cx="3744416" cy="3168352"/>
          </a:xfrm>
          <a:prstGeom prst="rect">
            <a:avLst/>
          </a:prstGeom>
          <a:noFill/>
          <a:ln w="9525">
            <a:noFill/>
            <a:miter lim="800000"/>
            <a:headEnd/>
            <a:tailEnd/>
          </a:ln>
        </p:spPr>
      </p:pic>
      <p:sp>
        <p:nvSpPr>
          <p:cNvPr id="1025" name="Rectangle 1"/>
          <p:cNvSpPr>
            <a:spLocks noChangeArrowheads="1"/>
          </p:cNvSpPr>
          <p:nvPr>
            <p:custDataLst>
              <p:tags r:id="rId6"/>
            </p:custDataLst>
          </p:nvPr>
        </p:nvSpPr>
        <p:spPr bwMode="auto">
          <a:xfrm>
            <a:off x="3347864" y="6021288"/>
            <a:ext cx="252028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150 000 à 200 000 µW/m</a:t>
            </a:r>
            <a:r>
              <a:rPr kumimoji="0" lang="fr-CA" sz="1100" b="0" i="0" u="none" strike="noStrike" cap="none" normalizeH="0" baseline="30000" dirty="0" smtClean="0">
                <a:ln>
                  <a:noFill/>
                </a:ln>
                <a:solidFill>
                  <a:schemeClr val="tx1"/>
                </a:solidFill>
                <a:effectLst/>
                <a:latin typeface="Calibri" pitchFamily="34" charset="0"/>
                <a:ea typeface="Times New Roman" pitchFamily="18" charset="0"/>
                <a:cs typeface="Times New Roman" pitchFamily="18" charset="0"/>
              </a:rPr>
              <a:t>2</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custDataLst>
              <p:tags r:id="rId7"/>
            </p:custDataLst>
          </p:nvPr>
        </p:nvSpPr>
        <p:spPr bwMode="auto">
          <a:xfrm>
            <a:off x="611560" y="6410536"/>
            <a:ext cx="547260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Source: stopsmartmeters.org/2011/05/25/</a:t>
            </a:r>
            <a:r>
              <a:rPr kumimoji="0" lang="en-CA"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berkeley</a:t>
            </a:r>
            <a:r>
              <a:rPr kumimoji="0" lang="en-CA"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en-CA"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emf</a:t>
            </a:r>
            <a:r>
              <a:rPr kumimoji="0" lang="en-CA"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-analysis-and-rip-shrub/</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Interférences</a:t>
            </a:r>
            <a:r>
              <a:rPr lang="en-CA" dirty="0" smtClean="0"/>
              <a:t> </a:t>
            </a:r>
            <a:endParaRPr lang="fr-CA" dirty="0"/>
          </a:p>
        </p:txBody>
      </p:sp>
      <p:pic>
        <p:nvPicPr>
          <p:cNvPr id="4" name="Espace réservé du contenu 7" descr="hospital collage2.jpg"/>
          <p:cNvPicPr>
            <a:picLocks noGrp="1" noChangeAspect="1"/>
          </p:cNvPicPr>
          <p:nvPr>
            <p:ph idx="1"/>
            <p:custDataLst>
              <p:tags r:id="rId2"/>
            </p:custDataLst>
          </p:nvPr>
        </p:nvPicPr>
        <p:blipFill>
          <a:blip r:embed="rId6" cstate="print"/>
          <a:stretch>
            <a:fillRect/>
          </a:stretch>
        </p:blipFill>
        <p:spPr>
          <a:xfrm>
            <a:off x="219066" y="2852936"/>
            <a:ext cx="8823515" cy="2088232"/>
          </a:xfrm>
        </p:spPr>
      </p:pic>
      <p:pic>
        <p:nvPicPr>
          <p:cNvPr id="5" name="Image 4" descr="copper IUD.png"/>
          <p:cNvPicPr>
            <a:picLocks noChangeAspect="1"/>
          </p:cNvPicPr>
          <p:nvPr>
            <p:custDataLst>
              <p:tags r:id="rId3"/>
            </p:custDataLst>
          </p:nvPr>
        </p:nvPicPr>
        <p:blipFill>
          <a:blip r:embed="rId7" cstate="print"/>
          <a:stretch>
            <a:fillRect/>
          </a:stretch>
        </p:blipFill>
        <p:spPr>
          <a:xfrm>
            <a:off x="5220072" y="980728"/>
            <a:ext cx="1905000" cy="1762125"/>
          </a:xfrm>
          <a:prstGeom prst="rect">
            <a:avLst/>
          </a:prstGeom>
        </p:spPr>
      </p:pic>
      <p:pic>
        <p:nvPicPr>
          <p:cNvPr id="1026" name="Picture 2"/>
          <p:cNvPicPr>
            <a:picLocks noChangeAspect="1" noChangeArrowheads="1"/>
          </p:cNvPicPr>
          <p:nvPr>
            <p:custDataLst>
              <p:tags r:id="rId4"/>
            </p:custDataLst>
          </p:nvPr>
        </p:nvPicPr>
        <p:blipFill>
          <a:blip r:embed="rId8" cstate="print"/>
          <a:srcRect/>
          <a:stretch>
            <a:fillRect/>
          </a:stretch>
        </p:blipFill>
        <p:spPr bwMode="auto">
          <a:xfrm>
            <a:off x="899592" y="5085184"/>
            <a:ext cx="1628775" cy="123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Interférences</a:t>
            </a:r>
            <a:endParaRPr lang="fr-CA" dirty="0"/>
          </a:p>
        </p:txBody>
      </p:sp>
      <p:sp>
        <p:nvSpPr>
          <p:cNvPr id="3" name="Espace réservé du contenu 2"/>
          <p:cNvSpPr>
            <a:spLocks noGrp="1"/>
          </p:cNvSpPr>
          <p:nvPr>
            <p:ph idx="1"/>
            <p:custDataLst>
              <p:tags r:id="rId2"/>
            </p:custDataLst>
          </p:nvPr>
        </p:nvSpPr>
        <p:spPr/>
        <p:txBody>
          <a:bodyPr/>
          <a:lstStyle/>
          <a:p>
            <a:r>
              <a:rPr lang="en-CA" dirty="0" smtClean="0">
                <a:latin typeface="Arial" pitchFamily="34" charset="0"/>
                <a:cs typeface="Arial" pitchFamily="34" charset="0"/>
              </a:rPr>
              <a:t>La </a:t>
            </a:r>
            <a:r>
              <a:rPr lang="en-CA" dirty="0" err="1" smtClean="0">
                <a:latin typeface="Arial" pitchFamily="34" charset="0"/>
                <a:cs typeface="Arial" pitchFamily="34" charset="0"/>
              </a:rPr>
              <a:t>bande</a:t>
            </a:r>
            <a:r>
              <a:rPr lang="en-CA" dirty="0" smtClean="0">
                <a:latin typeface="Arial" pitchFamily="34" charset="0"/>
                <a:cs typeface="Arial" pitchFamily="34" charset="0"/>
              </a:rPr>
              <a:t> de 900 MHz </a:t>
            </a:r>
            <a:r>
              <a:rPr lang="en-CA" dirty="0" err="1" smtClean="0">
                <a:latin typeface="Arial" pitchFamily="34" charset="0"/>
                <a:cs typeface="Arial" pitchFamily="34" charset="0"/>
              </a:rPr>
              <a:t>utilisée</a:t>
            </a:r>
            <a:r>
              <a:rPr lang="en-CA" dirty="0" smtClean="0">
                <a:latin typeface="Arial" pitchFamily="34" charset="0"/>
                <a:cs typeface="Arial" pitchFamily="34" charset="0"/>
              </a:rPr>
              <a:t> par la </a:t>
            </a:r>
            <a:r>
              <a:rPr lang="en-CA" dirty="0" err="1" smtClean="0">
                <a:latin typeface="Arial" pitchFamily="34" charset="0"/>
                <a:cs typeface="Arial" pitchFamily="34" charset="0"/>
              </a:rPr>
              <a:t>téléphonie</a:t>
            </a:r>
            <a:r>
              <a:rPr lang="en-CA" dirty="0" smtClean="0">
                <a:latin typeface="Arial" pitchFamily="34" charset="0"/>
                <a:cs typeface="Arial" pitchFamily="34" charset="0"/>
              </a:rPr>
              <a:t> mobile et les compteurs </a:t>
            </a:r>
            <a:r>
              <a:rPr lang="en-CA" dirty="0" err="1" smtClean="0">
                <a:latin typeface="Arial" pitchFamily="34" charset="0"/>
                <a:cs typeface="Arial" pitchFamily="34" charset="0"/>
              </a:rPr>
              <a:t>intelligents</a:t>
            </a:r>
            <a:r>
              <a:rPr lang="en-CA" dirty="0" smtClean="0">
                <a:latin typeface="Arial" pitchFamily="34" charset="0"/>
                <a:cs typeface="Arial" pitchFamily="34" charset="0"/>
              </a:rPr>
              <a:t> </a:t>
            </a:r>
            <a:r>
              <a:rPr lang="en-CA" dirty="0" err="1" smtClean="0">
                <a:latin typeface="Arial" pitchFamily="34" charset="0"/>
                <a:cs typeface="Arial" pitchFamily="34" charset="0"/>
              </a:rPr>
              <a:t>risque</a:t>
            </a:r>
            <a:r>
              <a:rPr lang="en-CA" dirty="0" smtClean="0">
                <a:latin typeface="Arial" pitchFamily="34" charset="0"/>
                <a:cs typeface="Arial" pitchFamily="34" charset="0"/>
              </a:rPr>
              <a:t> de causer des </a:t>
            </a:r>
            <a:r>
              <a:rPr lang="en-CA" dirty="0" err="1" smtClean="0">
                <a:latin typeface="Arial" pitchFamily="34" charset="0"/>
                <a:cs typeface="Arial" pitchFamily="34" charset="0"/>
              </a:rPr>
              <a:t>interférences</a:t>
            </a:r>
            <a:r>
              <a:rPr lang="en-CA" dirty="0" smtClean="0">
                <a:latin typeface="Arial" pitchFamily="34" charset="0"/>
                <a:cs typeface="Arial" pitchFamily="34" charset="0"/>
              </a:rPr>
              <a:t> avec les </a:t>
            </a:r>
            <a:r>
              <a:rPr lang="en-CA" dirty="0" err="1" smtClean="0">
                <a:latin typeface="Arial" pitchFamily="34" charset="0"/>
                <a:cs typeface="Arial" pitchFamily="34" charset="0"/>
              </a:rPr>
              <a:t>utilisateurs</a:t>
            </a:r>
            <a:r>
              <a:rPr lang="en-CA" dirty="0" smtClean="0">
                <a:latin typeface="Arial" pitchFamily="34" charset="0"/>
                <a:cs typeface="Arial" pitchFamily="34" charset="0"/>
              </a:rPr>
              <a:t> </a:t>
            </a:r>
            <a:r>
              <a:rPr lang="en-CA" dirty="0" err="1" smtClean="0">
                <a:latin typeface="Arial" pitchFamily="34" charset="0"/>
                <a:cs typeface="Arial" pitchFamily="34" charset="0"/>
              </a:rPr>
              <a:t>primaires</a:t>
            </a:r>
            <a:r>
              <a:rPr lang="en-CA" dirty="0" smtClean="0">
                <a:latin typeface="Arial" pitchFamily="34" charset="0"/>
                <a:cs typeface="Arial" pitchFamily="34" charset="0"/>
              </a:rPr>
              <a:t> (transport maritime et </a:t>
            </a:r>
            <a:r>
              <a:rPr lang="en-CA" dirty="0" err="1" smtClean="0">
                <a:latin typeface="Arial" pitchFamily="34" charset="0"/>
                <a:cs typeface="Arial" pitchFamily="34" charset="0"/>
              </a:rPr>
              <a:t>ferroviaire</a:t>
            </a:r>
            <a:r>
              <a:rPr lang="en-CA" dirty="0" smtClean="0">
                <a:latin typeface="Arial" pitchFamily="34" charset="0"/>
                <a:cs typeface="Arial" pitchFamily="34" charset="0"/>
              </a:rPr>
              <a:t>)  et </a:t>
            </a:r>
            <a:r>
              <a:rPr lang="en-CA" dirty="0" err="1" smtClean="0">
                <a:latin typeface="Arial" pitchFamily="34" charset="0"/>
                <a:cs typeface="Arial" pitchFamily="34" charset="0"/>
              </a:rPr>
              <a:t>secondaires</a:t>
            </a:r>
            <a:r>
              <a:rPr lang="en-CA" dirty="0" smtClean="0">
                <a:latin typeface="Arial" pitchFamily="34" charset="0"/>
                <a:cs typeface="Arial" pitchFamily="34" charset="0"/>
              </a:rPr>
              <a:t> (radio amateur – police, ambulances, etc.).</a:t>
            </a:r>
          </a:p>
          <a:p>
            <a:r>
              <a:rPr lang="en-CA" dirty="0" smtClean="0">
                <a:latin typeface="Arial" pitchFamily="34" charset="0"/>
                <a:cs typeface="Arial" pitchFamily="34" charset="0"/>
              </a:rPr>
              <a:t>Sans </a:t>
            </a:r>
            <a:r>
              <a:rPr lang="en-CA" dirty="0" err="1" smtClean="0">
                <a:latin typeface="Arial" pitchFamily="34" charset="0"/>
                <a:cs typeface="Arial" pitchFamily="34" charset="0"/>
              </a:rPr>
              <a:t>oublier</a:t>
            </a:r>
            <a:r>
              <a:rPr lang="en-CA" dirty="0" smtClean="0">
                <a:latin typeface="Arial" pitchFamily="34" charset="0"/>
                <a:cs typeface="Arial" pitchFamily="34" charset="0"/>
              </a:rPr>
              <a:t> nous </a:t>
            </a:r>
            <a:r>
              <a:rPr lang="en-CA" dirty="0" err="1" smtClean="0">
                <a:latin typeface="Arial" pitchFamily="34" charset="0"/>
                <a:cs typeface="Arial" pitchFamily="34" charset="0"/>
              </a:rPr>
              <a:t>dans</a:t>
            </a:r>
            <a:r>
              <a:rPr lang="en-CA" dirty="0" smtClean="0">
                <a:latin typeface="Arial" pitchFamily="34" charset="0"/>
                <a:cs typeface="Arial" pitchFamily="34" charset="0"/>
              </a:rPr>
              <a:t> </a:t>
            </a:r>
            <a:r>
              <a:rPr lang="en-CA" dirty="0" err="1" smtClean="0">
                <a:latin typeface="Arial" pitchFamily="34" charset="0"/>
                <a:cs typeface="Arial" pitchFamily="34" charset="0"/>
              </a:rPr>
              <a:t>notre</a:t>
            </a:r>
            <a:r>
              <a:rPr lang="en-CA" dirty="0" smtClean="0">
                <a:latin typeface="Arial" pitchFamily="34" charset="0"/>
                <a:cs typeface="Arial" pitchFamily="34" charset="0"/>
              </a:rPr>
              <a:t> </a:t>
            </a:r>
            <a:r>
              <a:rPr lang="en-CA" dirty="0" err="1" smtClean="0">
                <a:latin typeface="Arial" pitchFamily="34" charset="0"/>
                <a:cs typeface="Arial" pitchFamily="34" charset="0"/>
              </a:rPr>
              <a:t>quotidien</a:t>
            </a:r>
            <a:r>
              <a:rPr lang="en-CA" dirty="0" smtClean="0">
                <a:latin typeface="Arial" pitchFamily="34" charset="0"/>
                <a:cs typeface="Arial" pitchFamily="34" charset="0"/>
              </a:rPr>
              <a:t> et les </a:t>
            </a:r>
            <a:r>
              <a:rPr lang="en-CA" dirty="0" err="1" smtClean="0">
                <a:latin typeface="Arial" pitchFamily="34" charset="0"/>
                <a:cs typeface="Arial" pitchFamily="34" charset="0"/>
              </a:rPr>
              <a:t>fils</a:t>
            </a:r>
            <a:r>
              <a:rPr lang="en-CA" dirty="0" smtClean="0">
                <a:latin typeface="Arial" pitchFamily="34" charset="0"/>
                <a:cs typeface="Arial" pitchFamily="34" charset="0"/>
              </a:rPr>
              <a:t> de haute tension.</a:t>
            </a:r>
          </a:p>
          <a:p>
            <a:r>
              <a:rPr lang="en-CA" dirty="0" err="1" smtClean="0">
                <a:latin typeface="Arial" pitchFamily="34" charset="0"/>
                <a:cs typeface="Arial" pitchFamily="34" charset="0"/>
              </a:rPr>
              <a:t>Toute</a:t>
            </a:r>
            <a:r>
              <a:rPr lang="en-CA" dirty="0" smtClean="0">
                <a:latin typeface="Arial" pitchFamily="34" charset="0"/>
                <a:cs typeface="Arial" pitchFamily="34" charset="0"/>
              </a:rPr>
              <a:t> </a:t>
            </a:r>
            <a:r>
              <a:rPr lang="en-CA" dirty="0" err="1" smtClean="0">
                <a:latin typeface="Arial" pitchFamily="34" charset="0"/>
                <a:cs typeface="Arial" pitchFamily="34" charset="0"/>
              </a:rPr>
              <a:t>une</a:t>
            </a:r>
            <a:r>
              <a:rPr lang="en-CA" dirty="0" smtClean="0">
                <a:latin typeface="Arial" pitchFamily="34" charset="0"/>
                <a:cs typeface="Arial" pitchFamily="34" charset="0"/>
              </a:rPr>
              <a:t> </a:t>
            </a:r>
            <a:r>
              <a:rPr lang="en-CA" dirty="0" err="1" smtClean="0">
                <a:latin typeface="Arial" pitchFamily="34" charset="0"/>
                <a:cs typeface="Arial" pitchFamily="34" charset="0"/>
              </a:rPr>
              <a:t>expérience</a:t>
            </a:r>
            <a:r>
              <a:rPr lang="en-CA" dirty="0" smtClean="0">
                <a:latin typeface="Arial" pitchFamily="34" charset="0"/>
                <a:cs typeface="Arial" pitchFamily="34" charset="0"/>
              </a:rPr>
              <a:t> qui </a:t>
            </a:r>
            <a:r>
              <a:rPr lang="en-CA" dirty="0" err="1" smtClean="0">
                <a:latin typeface="Arial" pitchFamily="34" charset="0"/>
                <a:cs typeface="Arial" pitchFamily="34" charset="0"/>
              </a:rPr>
              <a:t>est</a:t>
            </a:r>
            <a:r>
              <a:rPr lang="en-CA" dirty="0" smtClean="0">
                <a:latin typeface="Arial" pitchFamily="34" charset="0"/>
                <a:cs typeface="Arial" pitchFamily="34" charset="0"/>
              </a:rPr>
              <a:t> en train de se </a:t>
            </a:r>
            <a:r>
              <a:rPr lang="en-CA" dirty="0" err="1" smtClean="0">
                <a:latin typeface="Arial" pitchFamily="34" charset="0"/>
                <a:cs typeface="Arial" pitchFamily="34" charset="0"/>
              </a:rPr>
              <a:t>dérouler</a:t>
            </a:r>
            <a:r>
              <a:rPr lang="en-CA" dirty="0" smtClean="0">
                <a:latin typeface="Arial" pitchFamily="34" charset="0"/>
                <a:cs typeface="Arial" pitchFamily="34" charset="0"/>
              </a:rPr>
              <a:t> à </a:t>
            </a:r>
            <a:r>
              <a:rPr lang="en-CA" dirty="0" err="1" smtClean="0">
                <a:latin typeface="Arial" pitchFamily="34" charset="0"/>
                <a:cs typeface="Arial" pitchFamily="34" charset="0"/>
              </a:rPr>
              <a:t>notre</a:t>
            </a:r>
            <a:r>
              <a:rPr lang="en-CA" dirty="0" smtClean="0">
                <a:latin typeface="Arial" pitchFamily="34" charset="0"/>
                <a:cs typeface="Arial" pitchFamily="34" charset="0"/>
              </a:rPr>
              <a:t> </a:t>
            </a:r>
            <a:r>
              <a:rPr lang="en-CA" dirty="0" err="1" smtClean="0">
                <a:latin typeface="Arial" pitchFamily="34" charset="0"/>
                <a:cs typeface="Arial" pitchFamily="34" charset="0"/>
              </a:rPr>
              <a:t>insu</a:t>
            </a:r>
            <a:r>
              <a:rPr lang="en-CA" dirty="0" smtClean="0">
                <a:latin typeface="Arial" pitchFamily="34" charset="0"/>
                <a:cs typeface="Arial" pitchFamily="34" charset="0"/>
              </a:rPr>
              <a:t>; le temps nous </a:t>
            </a:r>
            <a:r>
              <a:rPr lang="en-CA" dirty="0" err="1" smtClean="0">
                <a:latin typeface="Arial" pitchFamily="34" charset="0"/>
                <a:cs typeface="Arial" pitchFamily="34" charset="0"/>
              </a:rPr>
              <a:t>dira</a:t>
            </a:r>
            <a:r>
              <a:rPr lang="en-CA" dirty="0" smtClean="0">
                <a:latin typeface="Arial" pitchFamily="34" charset="0"/>
                <a:cs typeface="Arial" pitchFamily="34" charset="0"/>
              </a:rPr>
              <a:t> </a:t>
            </a:r>
            <a:r>
              <a:rPr lang="en-CA" dirty="0" err="1" smtClean="0">
                <a:latin typeface="Arial" pitchFamily="34" charset="0"/>
                <a:cs typeface="Arial" pitchFamily="34" charset="0"/>
              </a:rPr>
              <a:t>combien</a:t>
            </a:r>
            <a:r>
              <a:rPr lang="en-CA" dirty="0" smtClean="0">
                <a:latin typeface="Arial" pitchFamily="34" charset="0"/>
                <a:cs typeface="Arial" pitchFamily="34" charset="0"/>
              </a:rPr>
              <a:t> des vies </a:t>
            </a:r>
            <a:r>
              <a:rPr lang="en-CA" dirty="0" err="1" smtClean="0">
                <a:latin typeface="Arial" pitchFamily="34" charset="0"/>
                <a:cs typeface="Arial" pitchFamily="34" charset="0"/>
              </a:rPr>
              <a:t>seront</a:t>
            </a:r>
            <a:r>
              <a:rPr lang="en-CA" dirty="0" smtClean="0">
                <a:latin typeface="Arial" pitchFamily="34" charset="0"/>
                <a:cs typeface="Arial" pitchFamily="34" charset="0"/>
              </a:rPr>
              <a:t> </a:t>
            </a:r>
            <a:r>
              <a:rPr lang="en-CA" dirty="0" err="1" smtClean="0">
                <a:latin typeface="Arial" pitchFamily="34" charset="0"/>
                <a:cs typeface="Arial" pitchFamily="34" charset="0"/>
              </a:rPr>
              <a:t>affectées</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340768"/>
            <a:ext cx="8305800" cy="1143000"/>
          </a:xfrm>
          <a:solidFill>
            <a:schemeClr val="bg2"/>
          </a:solidFill>
        </p:spPr>
        <p:txBody>
          <a:bodyPr/>
          <a:lstStyle/>
          <a:p>
            <a:r>
              <a:rPr lang="en-CA" dirty="0" smtClean="0"/>
              <a:t>Code de </a:t>
            </a:r>
            <a:r>
              <a:rPr lang="en-CA" dirty="0" err="1" smtClean="0"/>
              <a:t>sécurité</a:t>
            </a:r>
            <a:r>
              <a:rPr lang="en-CA" dirty="0" smtClean="0"/>
              <a:t> 6</a:t>
            </a:r>
            <a:endParaRPr lang="fr-CA" dirty="0"/>
          </a:p>
        </p:txBody>
      </p:sp>
      <p:sp>
        <p:nvSpPr>
          <p:cNvPr id="3" name="Espace réservé du texte 2"/>
          <p:cNvSpPr>
            <a:spLocks noGrp="1"/>
          </p:cNvSpPr>
          <p:nvPr>
            <p:ph type="body" idx="4294967295"/>
            <p:custDataLst>
              <p:tags r:id="rId2"/>
            </p:custDataLst>
          </p:nvPr>
        </p:nvSpPr>
        <p:spPr>
          <a:xfrm>
            <a:off x="467544" y="2492896"/>
            <a:ext cx="8276456" cy="1509713"/>
          </a:xfrm>
          <a:solidFill>
            <a:schemeClr val="bg2">
              <a:lumMod val="90000"/>
            </a:schemeClr>
          </a:solidFill>
        </p:spPr>
        <p:txBody>
          <a:bodyPr>
            <a:normAutofit fontScale="55000" lnSpcReduction="20000"/>
          </a:bodyPr>
          <a:lstStyle/>
          <a:p>
            <a:pPr algn="r"/>
            <a:r>
              <a:rPr lang="en-CA" dirty="0" smtClean="0">
                <a:solidFill>
                  <a:schemeClr val="bg2">
                    <a:lumMod val="25000"/>
                  </a:schemeClr>
                </a:solidFill>
                <a:latin typeface="Arial" pitchFamily="34" charset="0"/>
                <a:cs typeface="Arial" pitchFamily="34" charset="0"/>
              </a:rPr>
              <a:t>1940-1992</a:t>
            </a:r>
          </a:p>
          <a:p>
            <a:pPr algn="r"/>
            <a:r>
              <a:rPr lang="en-CA" dirty="0" err="1" smtClean="0">
                <a:solidFill>
                  <a:schemeClr val="bg2">
                    <a:lumMod val="25000"/>
                  </a:schemeClr>
                </a:solidFill>
                <a:latin typeface="Arial" pitchFamily="34" charset="0"/>
                <a:cs typeface="Arial" pitchFamily="34" charset="0"/>
              </a:rPr>
              <a:t>Effets</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biologiques</a:t>
            </a:r>
            <a:r>
              <a:rPr lang="en-CA" dirty="0" smtClean="0">
                <a:solidFill>
                  <a:schemeClr val="bg2">
                    <a:lumMod val="25000"/>
                  </a:schemeClr>
                </a:solidFill>
                <a:latin typeface="Arial" pitchFamily="34" charset="0"/>
                <a:cs typeface="Arial" pitchFamily="34" charset="0"/>
              </a:rPr>
              <a:t>: </a:t>
            </a:r>
            <a:r>
              <a:rPr lang="fr-CA" dirty="0" smtClean="0">
                <a:solidFill>
                  <a:schemeClr val="bg2">
                    <a:lumMod val="25000"/>
                  </a:schemeClr>
                </a:solidFill>
                <a:latin typeface="Arial" pitchFamily="34" charset="0"/>
                <a:cs typeface="Arial" pitchFamily="34" charset="0"/>
              </a:rPr>
              <a:t>3 et 100 kHz</a:t>
            </a:r>
          </a:p>
          <a:p>
            <a:pPr algn="r"/>
            <a:r>
              <a:rPr lang="en-CA" dirty="0" err="1" smtClean="0">
                <a:solidFill>
                  <a:schemeClr val="bg2">
                    <a:lumMod val="25000"/>
                  </a:schemeClr>
                </a:solidFill>
                <a:latin typeface="Arial" pitchFamily="34" charset="0"/>
                <a:cs typeface="Arial" pitchFamily="34" charset="0"/>
              </a:rPr>
              <a:t>Effets</a:t>
            </a:r>
            <a:r>
              <a:rPr lang="en-CA" dirty="0" smtClean="0">
                <a:solidFill>
                  <a:schemeClr val="bg2">
                    <a:lumMod val="25000"/>
                  </a:schemeClr>
                </a:solidFill>
                <a:latin typeface="Arial" pitchFamily="34" charset="0"/>
                <a:cs typeface="Arial" pitchFamily="34" charset="0"/>
              </a:rPr>
              <a:t> </a:t>
            </a:r>
            <a:r>
              <a:rPr lang="en-CA" dirty="0" err="1" smtClean="0">
                <a:solidFill>
                  <a:schemeClr val="bg2">
                    <a:lumMod val="25000"/>
                  </a:schemeClr>
                </a:solidFill>
                <a:latin typeface="Arial" pitchFamily="34" charset="0"/>
                <a:cs typeface="Arial" pitchFamily="34" charset="0"/>
              </a:rPr>
              <a:t>thermiques</a:t>
            </a:r>
            <a:r>
              <a:rPr lang="en-CA" dirty="0" smtClean="0">
                <a:solidFill>
                  <a:schemeClr val="bg2">
                    <a:lumMod val="25000"/>
                  </a:schemeClr>
                </a:solidFill>
                <a:latin typeface="Arial" pitchFamily="34" charset="0"/>
                <a:cs typeface="Arial" pitchFamily="34" charset="0"/>
              </a:rPr>
              <a:t>: </a:t>
            </a:r>
            <a:r>
              <a:rPr lang="en-US" dirty="0" smtClean="0">
                <a:solidFill>
                  <a:schemeClr val="bg2">
                    <a:lumMod val="25000"/>
                  </a:schemeClr>
                </a:solidFill>
                <a:latin typeface="Arial" pitchFamily="34" charset="0"/>
                <a:cs typeface="Arial" pitchFamily="34" charset="0"/>
              </a:rPr>
              <a:t>100 kHz et 300 GHz pendant 6 min. </a:t>
            </a:r>
          </a:p>
          <a:p>
            <a:pPr algn="r"/>
            <a:r>
              <a:rPr lang="fr-CA" sz="2900" b="1" dirty="0" smtClean="0">
                <a:solidFill>
                  <a:schemeClr val="bg2">
                    <a:lumMod val="25000"/>
                  </a:schemeClr>
                </a:solidFill>
                <a:latin typeface="Arial Narrow" pitchFamily="34" charset="0"/>
              </a:rPr>
              <a:t>Les limites maximales pour les fréquences allant de 30 kHz à 300 GHz sont de 2 à 10 W/</a:t>
            </a:r>
            <a:r>
              <a:rPr lang="fr-CA" sz="2900" dirty="0" smtClean="0">
                <a:solidFill>
                  <a:schemeClr val="bg2">
                    <a:lumMod val="25000"/>
                  </a:schemeClr>
                </a:solidFill>
              </a:rPr>
              <a:t>m</a:t>
            </a:r>
            <a:r>
              <a:rPr lang="fr-CA" sz="2900" baseline="30000" dirty="0" smtClean="0">
                <a:solidFill>
                  <a:schemeClr val="bg2">
                    <a:lumMod val="25000"/>
                  </a:schemeClr>
                </a:solidFill>
              </a:rPr>
              <a:t>2</a:t>
            </a:r>
            <a:endParaRPr lang="fr-CA" sz="2900" dirty="0" smtClean="0">
              <a:solidFill>
                <a:schemeClr val="bg2">
                  <a:lumMod val="25000"/>
                </a:schemeClr>
              </a:solidFill>
            </a:endParaRPr>
          </a:p>
          <a:p>
            <a:pPr algn="r"/>
            <a:r>
              <a:rPr lang="fr-CA" sz="2900" b="1" dirty="0" smtClean="0">
                <a:solidFill>
                  <a:schemeClr val="bg2">
                    <a:lumMod val="25000"/>
                  </a:schemeClr>
                </a:solidFill>
                <a:latin typeface="Arial Narrow" pitchFamily="34" charset="0"/>
              </a:rPr>
              <a:t> (2 000 </a:t>
            </a:r>
            <a:r>
              <a:rPr lang="fr-CA" sz="2900" b="1" dirty="0" err="1" smtClean="0">
                <a:solidFill>
                  <a:schemeClr val="bg2">
                    <a:lumMod val="25000"/>
                  </a:schemeClr>
                </a:solidFill>
                <a:latin typeface="Arial Narrow" pitchFamily="34" charset="0"/>
              </a:rPr>
              <a:t>000</a:t>
            </a:r>
            <a:r>
              <a:rPr lang="fr-CA" sz="2900" b="1" dirty="0" smtClean="0">
                <a:solidFill>
                  <a:schemeClr val="bg2">
                    <a:lumMod val="25000"/>
                  </a:schemeClr>
                </a:solidFill>
                <a:latin typeface="Arial Narrow" pitchFamily="34" charset="0"/>
              </a:rPr>
              <a:t> à 10 000 </a:t>
            </a:r>
            <a:r>
              <a:rPr lang="fr-CA" sz="2900" b="1" dirty="0" err="1" smtClean="0">
                <a:solidFill>
                  <a:schemeClr val="bg2">
                    <a:lumMod val="25000"/>
                  </a:schemeClr>
                </a:solidFill>
                <a:latin typeface="Arial Narrow" pitchFamily="34" charset="0"/>
              </a:rPr>
              <a:t>000</a:t>
            </a:r>
            <a:r>
              <a:rPr lang="fr-CA" sz="2900" b="1" dirty="0" smtClean="0">
                <a:solidFill>
                  <a:schemeClr val="bg2">
                    <a:lumMod val="25000"/>
                  </a:schemeClr>
                </a:solidFill>
                <a:latin typeface="Arial Narrow" pitchFamily="34" charset="0"/>
              </a:rPr>
              <a:t> </a:t>
            </a:r>
            <a:r>
              <a:rPr lang="fr-CA" sz="2900" b="1" dirty="0" err="1" smtClean="0">
                <a:solidFill>
                  <a:schemeClr val="bg2">
                    <a:lumMod val="25000"/>
                  </a:schemeClr>
                </a:solidFill>
                <a:latin typeface="Arial Narrow" pitchFamily="34" charset="0"/>
              </a:rPr>
              <a:t>μW</a:t>
            </a:r>
            <a:r>
              <a:rPr lang="fr-CA" sz="2900" b="1" dirty="0" smtClean="0">
                <a:solidFill>
                  <a:schemeClr val="bg2">
                    <a:lumMod val="25000"/>
                  </a:schemeClr>
                </a:solidFill>
                <a:latin typeface="Arial Narrow" pitchFamily="34" charset="0"/>
              </a:rPr>
              <a:t>/</a:t>
            </a:r>
            <a:r>
              <a:rPr lang="fr-CA" sz="2900" dirty="0" smtClean="0">
                <a:solidFill>
                  <a:schemeClr val="bg2">
                    <a:lumMod val="25000"/>
                  </a:schemeClr>
                </a:solidFill>
              </a:rPr>
              <a:t>m</a:t>
            </a:r>
            <a:r>
              <a:rPr lang="fr-CA" sz="2900" baseline="30000" dirty="0" smtClean="0">
                <a:solidFill>
                  <a:schemeClr val="bg2">
                    <a:lumMod val="25000"/>
                  </a:schemeClr>
                </a:solidFill>
              </a:rPr>
              <a:t>2</a:t>
            </a:r>
            <a:r>
              <a:rPr lang="fr-CA" dirty="0" smtClean="0">
                <a:solidFill>
                  <a:schemeClr val="bg2">
                    <a:lumMod val="25000"/>
                  </a:schemeClr>
                </a:solidFill>
              </a:rPr>
              <a:t>)</a:t>
            </a:r>
          </a:p>
          <a:p>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Code de </a:t>
            </a:r>
            <a:r>
              <a:rPr lang="en-CA" dirty="0" err="1" smtClean="0"/>
              <a:t>sécurité</a:t>
            </a:r>
            <a:r>
              <a:rPr lang="en-CA" dirty="0" smtClean="0"/>
              <a:t> 6</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fr-CA" i="1" dirty="0" smtClean="0">
                <a:latin typeface="Arial" pitchFamily="34" charset="0"/>
                <a:cs typeface="Arial" pitchFamily="34" charset="0"/>
              </a:rPr>
              <a:t>Le but du Code est d’établir les règles de sécurité régissant l’installation et l’utilisation des dispositifs à radiofréquences (RF) et à micro-ondes qui fonctionnent sur une gamme de fréquences </a:t>
            </a:r>
            <a:r>
              <a:rPr lang="fr-CA" b="1" i="1" dirty="0" smtClean="0">
                <a:latin typeface="Arial" pitchFamily="34" charset="0"/>
                <a:cs typeface="Arial" pitchFamily="34" charset="0"/>
              </a:rPr>
              <a:t>de 3 kHz à 300 GHz</a:t>
            </a:r>
            <a:r>
              <a:rPr lang="fr-CA" i="1" dirty="0" smtClean="0">
                <a:latin typeface="Arial" pitchFamily="34" charset="0"/>
                <a:cs typeface="Arial" pitchFamily="34" charset="0"/>
              </a:rPr>
              <a:t>.</a:t>
            </a:r>
          </a:p>
          <a:p>
            <a:r>
              <a:rPr lang="fr-CA" i="1" dirty="0" smtClean="0">
                <a:latin typeface="Arial" pitchFamily="34" charset="0"/>
                <a:cs typeface="Arial" pitchFamily="34" charset="0"/>
              </a:rPr>
              <a:t>Les mesures de sécurité et les directives d’installation décrites dans le présent Code </a:t>
            </a:r>
            <a:r>
              <a:rPr lang="fr-CA" b="1" i="1" dirty="0" smtClean="0">
                <a:latin typeface="Arial" pitchFamily="34" charset="0"/>
                <a:cs typeface="Arial" pitchFamily="34" charset="0"/>
              </a:rPr>
              <a:t>s’adressent aux employés des ministères et des organismes fédéraux</a:t>
            </a:r>
            <a:r>
              <a:rPr lang="fr-CA" i="1" dirty="0" smtClean="0">
                <a:latin typeface="Arial" pitchFamily="34" charset="0"/>
                <a:cs typeface="Arial" pitchFamily="34" charset="0"/>
              </a:rPr>
              <a:t>. </a:t>
            </a:r>
          </a:p>
          <a:p>
            <a:r>
              <a:rPr lang="fr-CA" i="1" dirty="0" smtClean="0">
                <a:latin typeface="Arial" pitchFamily="34" charset="0"/>
                <a:cs typeface="Arial" pitchFamily="34" charset="0"/>
              </a:rPr>
              <a:t>Ces lignes directrices </a:t>
            </a:r>
            <a:r>
              <a:rPr lang="fr-CA" b="1" i="1" dirty="0" smtClean="0">
                <a:latin typeface="Arial" pitchFamily="34" charset="0"/>
                <a:cs typeface="Arial" pitchFamily="34" charset="0"/>
              </a:rPr>
              <a:t>peuvent</a:t>
            </a:r>
            <a:r>
              <a:rPr lang="fr-CA" i="1" dirty="0" smtClean="0">
                <a:latin typeface="Arial" pitchFamily="34" charset="0"/>
                <a:cs typeface="Arial" pitchFamily="34" charset="0"/>
              </a:rPr>
              <a:t> être adoptées par les provinces, l’industrie ou autres groupes intéressés.</a:t>
            </a:r>
          </a:p>
          <a:p>
            <a:pPr>
              <a:buNone/>
            </a:pPr>
            <a:r>
              <a:rPr lang="en-CA" sz="1100" i="1" dirty="0" smtClean="0">
                <a:latin typeface="Arial" pitchFamily="34" charset="0"/>
                <a:cs typeface="Arial" pitchFamily="34" charset="0"/>
              </a:rPr>
              <a:t>Source: Code 6 </a:t>
            </a:r>
            <a:r>
              <a:rPr lang="en-CA" sz="1100" i="1" dirty="0" err="1" smtClean="0">
                <a:latin typeface="Arial" pitchFamily="34" charset="0"/>
                <a:cs typeface="Arial" pitchFamily="34" charset="0"/>
              </a:rPr>
              <a:t>Préambule</a:t>
            </a:r>
            <a:r>
              <a:rPr lang="en-CA" sz="1100" i="1" dirty="0" smtClean="0">
                <a:latin typeface="Arial" pitchFamily="34" charset="0"/>
                <a:cs typeface="Arial" pitchFamily="34" charset="0"/>
              </a:rPr>
              <a:t>, page 3, </a:t>
            </a:r>
            <a:r>
              <a:rPr lang="en-CA" sz="1100" i="1" dirty="0" err="1" smtClean="0">
                <a:latin typeface="Arial" pitchFamily="34" charset="0"/>
                <a:cs typeface="Arial" pitchFamily="34" charset="0"/>
              </a:rPr>
              <a:t>paragraphe</a:t>
            </a:r>
            <a:r>
              <a:rPr lang="en-CA" sz="1100" i="1" dirty="0" smtClean="0">
                <a:latin typeface="Arial" pitchFamily="34" charset="0"/>
                <a:cs typeface="Arial" pitchFamily="34" charset="0"/>
              </a:rPr>
              <a:t> 3.</a:t>
            </a:r>
            <a:endParaRPr lang="fr-CA" sz="1100" i="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Code de </a:t>
            </a:r>
            <a:r>
              <a:rPr lang="en-CA" dirty="0" err="1" smtClean="0"/>
              <a:t>sécurité</a:t>
            </a:r>
            <a:r>
              <a:rPr lang="en-CA" dirty="0" smtClean="0"/>
              <a:t> 6</a:t>
            </a:r>
            <a:endParaRPr lang="fr-CA" dirty="0"/>
          </a:p>
        </p:txBody>
      </p:sp>
      <p:sp>
        <p:nvSpPr>
          <p:cNvPr id="3" name="Espace réservé du contenu 2"/>
          <p:cNvSpPr>
            <a:spLocks noGrp="1"/>
          </p:cNvSpPr>
          <p:nvPr>
            <p:ph idx="1"/>
            <p:custDataLst>
              <p:tags r:id="rId2"/>
            </p:custDataLst>
          </p:nvPr>
        </p:nvSpPr>
        <p:spPr/>
        <p:txBody>
          <a:bodyPr/>
          <a:lstStyle/>
          <a:p>
            <a:r>
              <a:rPr lang="en-CA" dirty="0" err="1" smtClean="0">
                <a:latin typeface="Arial" pitchFamily="34" charset="0"/>
                <a:cs typeface="Arial" pitchFamily="34" charset="0"/>
              </a:rPr>
              <a:t>Exclusivement</a:t>
            </a:r>
            <a:r>
              <a:rPr lang="en-CA" dirty="0" smtClean="0">
                <a:latin typeface="Arial" pitchFamily="34" charset="0"/>
                <a:cs typeface="Arial" pitchFamily="34" charset="0"/>
              </a:rPr>
              <a:t> les </a:t>
            </a:r>
            <a:r>
              <a:rPr lang="en-CA" dirty="0" err="1" smtClean="0">
                <a:latin typeface="Arial" pitchFamily="34" charset="0"/>
                <a:cs typeface="Arial" pitchFamily="34" charset="0"/>
              </a:rPr>
              <a:t>effets</a:t>
            </a:r>
            <a:r>
              <a:rPr lang="en-CA" dirty="0" smtClean="0">
                <a:latin typeface="Arial" pitchFamily="34" charset="0"/>
                <a:cs typeface="Arial" pitchFamily="34" charset="0"/>
              </a:rPr>
              <a:t> </a:t>
            </a:r>
            <a:r>
              <a:rPr lang="en-CA" dirty="0" err="1" smtClean="0">
                <a:latin typeface="Arial" pitchFamily="34" charset="0"/>
                <a:cs typeface="Arial" pitchFamily="34" charset="0"/>
              </a:rPr>
              <a:t>thermiques</a:t>
            </a:r>
            <a:r>
              <a:rPr lang="en-CA" dirty="0" smtClean="0">
                <a:latin typeface="Arial" pitchFamily="34" charset="0"/>
                <a:cs typeface="Arial" pitchFamily="34" charset="0"/>
              </a:rPr>
              <a:t>.</a:t>
            </a:r>
          </a:p>
          <a:p>
            <a:r>
              <a:rPr lang="en-CA" dirty="0" err="1" smtClean="0">
                <a:latin typeface="Arial" pitchFamily="34" charset="0"/>
                <a:cs typeface="Arial" pitchFamily="34" charset="0"/>
              </a:rPr>
              <a:t>Durée</a:t>
            </a:r>
            <a:r>
              <a:rPr lang="en-CA" dirty="0" smtClean="0">
                <a:latin typeface="Arial" pitchFamily="34" charset="0"/>
                <a:cs typeface="Arial" pitchFamily="34" charset="0"/>
              </a:rPr>
              <a:t> </a:t>
            </a:r>
            <a:r>
              <a:rPr lang="en-CA" dirty="0" err="1" smtClean="0">
                <a:latin typeface="Arial" pitchFamily="34" charset="0"/>
                <a:cs typeface="Arial" pitchFamily="34" charset="0"/>
              </a:rPr>
              <a:t>d’exposition</a:t>
            </a:r>
            <a:r>
              <a:rPr lang="en-CA" dirty="0" smtClean="0">
                <a:latin typeface="Arial" pitchFamily="34" charset="0"/>
                <a:cs typeface="Arial" pitchFamily="34" charset="0"/>
              </a:rPr>
              <a:t> maximal </a:t>
            </a:r>
            <a:r>
              <a:rPr lang="en-CA" b="1" dirty="0" smtClean="0">
                <a:latin typeface="Arial" pitchFamily="34" charset="0"/>
                <a:cs typeface="Arial" pitchFamily="34" charset="0"/>
              </a:rPr>
              <a:t>de 6 minutes</a:t>
            </a:r>
            <a:r>
              <a:rPr lang="en-CA" dirty="0" smtClean="0">
                <a:latin typeface="Arial" pitchFamily="34" charset="0"/>
                <a:cs typeface="Arial" pitchFamily="34" charset="0"/>
              </a:rPr>
              <a:t>.</a:t>
            </a:r>
            <a:endParaRPr lang="fr-CA" dirty="0">
              <a:latin typeface="Arial" pitchFamily="34" charset="0"/>
              <a:cs typeface="Arial" pitchFamily="34" charset="0"/>
            </a:endParaRPr>
          </a:p>
        </p:txBody>
      </p:sp>
      <p:pic>
        <p:nvPicPr>
          <p:cNvPr id="4" name="Image 3" descr="radar parabolique.jpg"/>
          <p:cNvPicPr>
            <a:picLocks noChangeAspect="1"/>
          </p:cNvPicPr>
          <p:nvPr>
            <p:custDataLst>
              <p:tags r:id="rId3"/>
            </p:custDataLst>
          </p:nvPr>
        </p:nvPicPr>
        <p:blipFill>
          <a:blip r:embed="rId6" cstate="print"/>
          <a:stretch>
            <a:fillRect/>
          </a:stretch>
        </p:blipFill>
        <p:spPr>
          <a:xfrm>
            <a:off x="683568" y="3068960"/>
            <a:ext cx="2512774" cy="3140968"/>
          </a:xfrm>
          <a:prstGeom prst="rect">
            <a:avLst/>
          </a:prstGeom>
        </p:spPr>
      </p:pic>
      <p:pic>
        <p:nvPicPr>
          <p:cNvPr id="5" name="Image 4" descr="radar_lesoleil_21102010.jpg"/>
          <p:cNvPicPr>
            <a:picLocks noChangeAspect="1"/>
          </p:cNvPicPr>
          <p:nvPr>
            <p:custDataLst>
              <p:tags r:id="rId4"/>
            </p:custDataLst>
          </p:nvPr>
        </p:nvPicPr>
        <p:blipFill>
          <a:blip r:embed="rId7" cstate="print"/>
          <a:stretch>
            <a:fillRect/>
          </a:stretch>
        </p:blipFill>
        <p:spPr>
          <a:xfrm>
            <a:off x="4139952" y="3140968"/>
            <a:ext cx="3765600" cy="27900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
            </a:r>
            <a:br>
              <a:rPr lang="fr-CA" dirty="0" smtClean="0"/>
            </a:br>
            <a:r>
              <a:rPr lang="fr-CA" b="1" dirty="0" smtClean="0"/>
              <a:t>Lignes directrices de Santé Canada sur l'exposition aux RF</a:t>
            </a:r>
            <a:endParaRPr lang="fr-CA" dirty="0"/>
          </a:p>
        </p:txBody>
      </p:sp>
      <p:pic>
        <p:nvPicPr>
          <p:cNvPr id="1026" name="Picture 2"/>
          <p:cNvPicPr>
            <a:picLocks noGrp="1" noChangeAspect="1" noChangeArrowheads="1"/>
          </p:cNvPicPr>
          <p:nvPr>
            <p:ph idx="1"/>
            <p:custDataLst>
              <p:tags r:id="rId2"/>
            </p:custDataLst>
          </p:nvPr>
        </p:nvPicPr>
        <p:blipFill>
          <a:blip r:embed="rId7" cstate="print"/>
          <a:srcRect/>
          <a:stretch>
            <a:fillRect/>
          </a:stretch>
        </p:blipFill>
        <p:spPr bwMode="auto">
          <a:xfrm>
            <a:off x="866780" y="1916832"/>
            <a:ext cx="5142080" cy="4752528"/>
          </a:xfrm>
          <a:prstGeom prst="rect">
            <a:avLst/>
          </a:prstGeom>
          <a:noFill/>
          <a:ln w="9525">
            <a:noFill/>
            <a:miter lim="800000"/>
            <a:headEnd/>
            <a:tailEnd/>
          </a:ln>
        </p:spPr>
      </p:pic>
      <p:sp>
        <p:nvSpPr>
          <p:cNvPr id="6" name="Bouée 5"/>
          <p:cNvSpPr/>
          <p:nvPr>
            <p:custDataLst>
              <p:tags r:id="rId3"/>
            </p:custDataLst>
          </p:nvPr>
        </p:nvSpPr>
        <p:spPr>
          <a:xfrm>
            <a:off x="3923928" y="4221088"/>
            <a:ext cx="864096" cy="432048"/>
          </a:xfrm>
          <a:prstGeom prst="donu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cxnSp>
        <p:nvCxnSpPr>
          <p:cNvPr id="8" name="Connecteur droit avec flèche 7"/>
          <p:cNvCxnSpPr>
            <a:endCxn id="6" idx="7"/>
          </p:cNvCxnSpPr>
          <p:nvPr>
            <p:custDataLst>
              <p:tags r:id="rId4"/>
            </p:custDataLst>
          </p:nvPr>
        </p:nvCxnSpPr>
        <p:spPr>
          <a:xfrm flipH="1">
            <a:off x="4661480" y="4005064"/>
            <a:ext cx="1350680" cy="27929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custDataLst>
              <p:tags r:id="rId5"/>
            </p:custDataLst>
          </p:nvPr>
        </p:nvSpPr>
        <p:spPr>
          <a:xfrm>
            <a:off x="6084168" y="2060848"/>
            <a:ext cx="2862064" cy="2031325"/>
          </a:xfrm>
          <a:prstGeom prst="rect">
            <a:avLst/>
          </a:prstGeom>
          <a:solidFill>
            <a:srgbClr val="FFFF00"/>
          </a:solidFill>
          <a:ln>
            <a:solidFill>
              <a:srgbClr val="FF0000"/>
            </a:solidFill>
          </a:ln>
        </p:spPr>
        <p:txBody>
          <a:bodyPr wrap="square">
            <a:spAutoFit/>
          </a:bodyPr>
          <a:lstStyle/>
          <a:p>
            <a:endParaRPr lang="fr-CA" dirty="0" smtClean="0"/>
          </a:p>
          <a:p>
            <a:r>
              <a:rPr lang="fr-CA" dirty="0" smtClean="0">
                <a:latin typeface="Arial" pitchFamily="34" charset="0"/>
                <a:cs typeface="Arial" pitchFamily="34" charset="0"/>
              </a:rPr>
              <a:t>Niveau d’exposition maximal pour le compteur à RF et intelligent en fonction des effets thermiques « seulement » 6 w/m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(6 000 </a:t>
            </a:r>
            <a:r>
              <a:rPr lang="fr-CA" dirty="0" err="1" smtClean="0">
                <a:latin typeface="Arial" pitchFamily="34" charset="0"/>
                <a:cs typeface="Arial" pitchFamily="34" charset="0"/>
              </a:rPr>
              <a:t>000</a:t>
            </a:r>
            <a:r>
              <a:rPr lang="fr-CA" dirty="0" smtClean="0">
                <a:latin typeface="Arial" pitchFamily="34" charset="0"/>
                <a:cs typeface="Arial" pitchFamily="34" charset="0"/>
              </a:rPr>
              <a:t> </a:t>
            </a:r>
            <a:r>
              <a:rPr lang="fr-CA" dirty="0" err="1" smtClean="0">
                <a:latin typeface="Arial" pitchFamily="34" charset="0"/>
                <a:cs typeface="Arial" pitchFamily="34" charset="0"/>
              </a:rPr>
              <a:t>μw</a:t>
            </a:r>
            <a:r>
              <a:rPr lang="fr-CA" dirty="0" smtClean="0">
                <a:latin typeface="Arial" pitchFamily="34" charset="0"/>
                <a:cs typeface="Arial" pitchFamily="34" charset="0"/>
              </a:rPr>
              <a:t>/m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Normes canadiennes vs recommandations de </a:t>
            </a:r>
            <a:r>
              <a:rPr lang="fr-CA" dirty="0" err="1" smtClean="0"/>
              <a:t>BioInitiative</a:t>
            </a:r>
            <a:endParaRPr lang="fr-CA" dirty="0"/>
          </a:p>
        </p:txBody>
      </p:sp>
      <p:graphicFrame>
        <p:nvGraphicFramePr>
          <p:cNvPr id="3" name="Tableau 2"/>
          <p:cNvGraphicFramePr>
            <a:graphicFrameLocks noGrp="1"/>
          </p:cNvGraphicFramePr>
          <p:nvPr>
            <p:custDataLst>
              <p:tags r:id="rId2"/>
            </p:custDataLst>
          </p:nvPr>
        </p:nvGraphicFramePr>
        <p:xfrm>
          <a:off x="1547664" y="1700808"/>
          <a:ext cx="6000328" cy="4982841"/>
        </p:xfrm>
        <a:graphic>
          <a:graphicData uri="http://schemas.openxmlformats.org/drawingml/2006/table">
            <a:tbl>
              <a:tblPr firstRow="1" bandRow="1">
                <a:tableStyleId>{5C22544A-7EE6-4342-B048-85BDC9FD1C3A}</a:tableStyleId>
              </a:tblPr>
              <a:tblGrid>
                <a:gridCol w="3000164"/>
                <a:gridCol w="3000164"/>
              </a:tblGrid>
              <a:tr h="797347">
                <a:tc>
                  <a:txBody>
                    <a:bodyPr/>
                    <a:lstStyle/>
                    <a:p>
                      <a:pPr algn="ctr"/>
                      <a:r>
                        <a:rPr lang="fr-CA" sz="2800" dirty="0" smtClean="0"/>
                        <a:t>Code 6 (Canada)</a:t>
                      </a:r>
                      <a:endParaRPr lang="fr-CA" sz="2800" dirty="0"/>
                    </a:p>
                  </a:txBody>
                  <a:tcPr/>
                </a:tc>
                <a:tc>
                  <a:txBody>
                    <a:bodyPr/>
                    <a:lstStyle/>
                    <a:p>
                      <a:pPr algn="ctr"/>
                      <a:r>
                        <a:rPr lang="fr-CA" sz="2800" dirty="0" err="1" smtClean="0"/>
                        <a:t>BioInitiative</a:t>
                      </a:r>
                      <a:r>
                        <a:rPr lang="fr-CA" sz="2800" dirty="0" smtClean="0"/>
                        <a:t> 2012</a:t>
                      </a:r>
                      <a:endParaRPr lang="fr-CA" sz="2800" dirty="0"/>
                    </a:p>
                  </a:txBody>
                  <a:tcPr/>
                </a:tc>
              </a:tr>
              <a:tr h="797347">
                <a:tc>
                  <a:txBody>
                    <a:bodyPr/>
                    <a:lstStyle/>
                    <a:p>
                      <a:pPr algn="ctr"/>
                      <a:r>
                        <a:rPr lang="fr-CA" sz="2400" dirty="0" smtClean="0"/>
                        <a:t>6 millions µW/m</a:t>
                      </a:r>
                      <a:r>
                        <a:rPr lang="fr-CA" sz="2400" baseline="30000" dirty="0" smtClean="0"/>
                        <a:t>2</a:t>
                      </a:r>
                      <a:endParaRPr lang="fr-CA" sz="2400" baseline="30000" dirty="0"/>
                    </a:p>
                  </a:txBody>
                  <a:tcPr/>
                </a:tc>
                <a:tc>
                  <a:txBody>
                    <a:bodyPr/>
                    <a:lstStyle/>
                    <a:p>
                      <a:pPr algn="ctr"/>
                      <a:r>
                        <a:rPr lang="fr-CA" sz="2400" dirty="0" smtClean="0"/>
                        <a:t>960 µW/m</a:t>
                      </a:r>
                      <a:r>
                        <a:rPr lang="fr-CA" sz="2400" baseline="30000" dirty="0" smtClean="0"/>
                        <a:t>2</a:t>
                      </a:r>
                      <a:br>
                        <a:rPr lang="fr-CA" sz="2400" baseline="30000" dirty="0" smtClean="0"/>
                      </a:br>
                      <a:r>
                        <a:rPr lang="fr-CA" sz="2400" dirty="0" smtClean="0"/>
                        <a:t> (extérieur)</a:t>
                      </a:r>
                      <a:endParaRPr lang="fr-CA" sz="2400" dirty="0"/>
                    </a:p>
                  </a:txBody>
                  <a:tcPr/>
                </a:tc>
              </a:tr>
              <a:tr h="7973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CA" sz="2400" dirty="0" smtClean="0"/>
                        <a:t>6 millions µW/m</a:t>
                      </a:r>
                      <a:r>
                        <a:rPr lang="fr-CA" sz="2400" baseline="30000" dirty="0" smtClean="0"/>
                        <a:t>2</a:t>
                      </a:r>
                      <a:endParaRPr lang="fr-CA" sz="2400" dirty="0" smtClean="0"/>
                    </a:p>
                    <a:p>
                      <a:pPr algn="ctr"/>
                      <a:endParaRPr lang="fr-CA" sz="2400" dirty="0"/>
                    </a:p>
                  </a:txBody>
                  <a:tcPr/>
                </a:tc>
                <a:tc>
                  <a:txBody>
                    <a:bodyPr/>
                    <a:lstStyle/>
                    <a:p>
                      <a:pPr algn="ctr"/>
                      <a:r>
                        <a:rPr lang="fr-CA" sz="2400" dirty="0" smtClean="0"/>
                        <a:t>96 µW/m</a:t>
                      </a:r>
                      <a:r>
                        <a:rPr lang="fr-CA" sz="2400" baseline="30000" dirty="0" smtClean="0"/>
                        <a:t>2</a:t>
                      </a:r>
                      <a:r>
                        <a:rPr lang="fr-CA" sz="2400" dirty="0" smtClean="0"/>
                        <a:t/>
                      </a:r>
                      <a:br>
                        <a:rPr lang="fr-CA" sz="2400" dirty="0" smtClean="0"/>
                      </a:br>
                      <a:r>
                        <a:rPr lang="fr-CA" sz="2400" dirty="0" smtClean="0"/>
                        <a:t>(intérieur)</a:t>
                      </a:r>
                      <a:endParaRPr lang="fr-CA" sz="2400" dirty="0"/>
                    </a:p>
                  </a:txBody>
                  <a:tcPr/>
                </a:tc>
              </a:tr>
              <a:tr h="797347">
                <a:tc>
                  <a:txBody>
                    <a:bodyPr/>
                    <a:lstStyle/>
                    <a:p>
                      <a:pPr algn="ctr"/>
                      <a:r>
                        <a:rPr lang="fr-CA" sz="2400" dirty="0" smtClean="0"/>
                        <a:t>6</a:t>
                      </a:r>
                      <a:r>
                        <a:rPr lang="fr-CA" sz="2400" baseline="0" dirty="0" smtClean="0"/>
                        <a:t> W/</a:t>
                      </a:r>
                      <a:r>
                        <a:rPr lang="fr-CA" sz="2400" dirty="0" smtClean="0"/>
                        <a:t>m</a:t>
                      </a:r>
                      <a:r>
                        <a:rPr lang="fr-CA" sz="2400" baseline="30000" dirty="0" smtClean="0"/>
                        <a:t>2</a:t>
                      </a:r>
                      <a:endParaRPr lang="fr-CA" sz="2400" dirty="0"/>
                    </a:p>
                  </a:txBody>
                  <a:tcPr/>
                </a:tc>
                <a:tc>
                  <a:txBody>
                    <a:bodyPr/>
                    <a:lstStyle/>
                    <a:p>
                      <a:pPr algn="ctr"/>
                      <a:r>
                        <a:rPr lang="fr-CA" sz="2400" dirty="0" smtClean="0"/>
                        <a:t>0.00096 W/m</a:t>
                      </a:r>
                      <a:r>
                        <a:rPr lang="fr-CA" sz="2400" baseline="30000" dirty="0" smtClean="0"/>
                        <a:t>2</a:t>
                      </a:r>
                      <a:endParaRPr lang="fr-CA" sz="2400" dirty="0"/>
                    </a:p>
                  </a:txBody>
                  <a:tcPr/>
                </a:tc>
              </a:tr>
              <a:tr h="797347">
                <a:tc>
                  <a:txBody>
                    <a:bodyPr/>
                    <a:lstStyle/>
                    <a:p>
                      <a:pPr algn="ctr"/>
                      <a:r>
                        <a:rPr lang="fr-CA" sz="2400" dirty="0" smtClean="0"/>
                        <a:t>600 µW/cm</a:t>
                      </a:r>
                      <a:r>
                        <a:rPr lang="fr-CA" sz="2400" baseline="30000" dirty="0" smtClean="0"/>
                        <a:t>2</a:t>
                      </a:r>
                      <a:endParaRPr lang="fr-CA" sz="2400" dirty="0"/>
                    </a:p>
                  </a:txBody>
                  <a:tcPr/>
                </a:tc>
                <a:tc>
                  <a:txBody>
                    <a:bodyPr/>
                    <a:lstStyle/>
                    <a:p>
                      <a:pPr algn="ctr"/>
                      <a:r>
                        <a:rPr lang="fr-CA" sz="2400" dirty="0" smtClean="0"/>
                        <a:t>0.096 µW/cm</a:t>
                      </a:r>
                      <a:r>
                        <a:rPr lang="fr-CA" sz="2400" baseline="30000" dirty="0" smtClean="0"/>
                        <a:t>2</a:t>
                      </a:r>
                      <a:endParaRPr lang="fr-CA" sz="2400" dirty="0"/>
                    </a:p>
                  </a:txBody>
                  <a:tcPr/>
                </a:tc>
              </a:tr>
              <a:tr h="797347">
                <a:tc>
                  <a:txBody>
                    <a:bodyPr/>
                    <a:lstStyle/>
                    <a:p>
                      <a:pPr algn="ctr"/>
                      <a:r>
                        <a:rPr lang="fr-CA" sz="2400" dirty="0" smtClean="0"/>
                        <a:t>47.8 V/m</a:t>
                      </a:r>
                      <a:endParaRPr lang="fr-CA" sz="2400" dirty="0"/>
                    </a:p>
                  </a:txBody>
                  <a:tcPr/>
                </a:tc>
                <a:tc>
                  <a:txBody>
                    <a:bodyPr/>
                    <a:lstStyle/>
                    <a:p>
                      <a:pPr algn="ctr"/>
                      <a:r>
                        <a:rPr lang="fr-CA" sz="2400" dirty="0" smtClean="0"/>
                        <a:t>0.6 V/m</a:t>
                      </a:r>
                      <a:endParaRPr lang="fr-CA" sz="2400" dirty="0"/>
                    </a:p>
                  </a:txBody>
                  <a:tcPr/>
                </a:tc>
              </a:tr>
            </a:tbl>
          </a:graphicData>
        </a:graphic>
      </p:graphicFrame>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Logo_HydroQuebec.jpg"/>
          <p:cNvPicPr>
            <a:picLocks noChangeAspect="1"/>
          </p:cNvPicPr>
          <p:nvPr>
            <p:custDataLst>
              <p:tags r:id="rId1"/>
            </p:custDataLst>
          </p:nvPr>
        </p:nvPicPr>
        <p:blipFill>
          <a:blip r:embed="rId3" cstate="print"/>
          <a:stretch>
            <a:fillRect/>
          </a:stretch>
        </p:blipFill>
        <p:spPr>
          <a:xfrm>
            <a:off x="1907704" y="2204864"/>
            <a:ext cx="5153867" cy="2232248"/>
          </a:xfrm>
          <a:prstGeom prst="rect">
            <a:avLst/>
          </a:prstGeom>
        </p:spPr>
      </p:pic>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
            </a:r>
            <a:br>
              <a:rPr lang="fr-CA" dirty="0" smtClean="0"/>
            </a:br>
            <a:r>
              <a:rPr lang="fr-CA" dirty="0" smtClean="0"/>
              <a:t>Méthode de calcul des émissions de RF </a:t>
            </a:r>
            <a:endParaRPr lang="fr-CA" dirty="0"/>
          </a:p>
        </p:txBody>
      </p:sp>
      <p:sp>
        <p:nvSpPr>
          <p:cNvPr id="3" name="Espace réservé du contenu 2"/>
          <p:cNvSpPr>
            <a:spLocks noGrp="1"/>
          </p:cNvSpPr>
          <p:nvPr>
            <p:ph idx="1"/>
            <p:custDataLst>
              <p:tags r:id="rId2"/>
            </p:custDataLst>
          </p:nvPr>
        </p:nvSpPr>
        <p:spPr/>
        <p:txBody>
          <a:bodyPr/>
          <a:lstStyle/>
          <a:p>
            <a:pPr>
              <a:buNone/>
            </a:pPr>
            <a:r>
              <a:rPr lang="fr-CA" dirty="0" smtClean="0"/>
              <a:t>« </a:t>
            </a:r>
            <a:r>
              <a:rPr lang="fr-CA" i="1" dirty="0" smtClean="0"/>
              <a:t>[138] La méthode de calcul de la densité de puissance, telle que prescrite par Santé Canada (Code de sécurité 6), est en fonction </a:t>
            </a:r>
            <a:r>
              <a:rPr lang="fr-CA" i="1" u="sng" dirty="0" smtClean="0"/>
              <a:t>de l’exposition moyenne aux ondes électromagnétiques sur une période de 6 minutes</a:t>
            </a:r>
            <a:r>
              <a:rPr lang="fr-CA" i="1" dirty="0" smtClean="0"/>
              <a:t>. Cette méthode tient compte de la covariance des champs électriques et magnétiques à des distances </a:t>
            </a:r>
            <a:r>
              <a:rPr lang="fr-CA" i="1" u="sng" dirty="0" smtClean="0"/>
              <a:t>supérieures à 0,2 m</a:t>
            </a:r>
            <a:r>
              <a:rPr lang="fr-CA" i="1" dirty="0" smtClean="0"/>
              <a:t>. Le Distributeur a calculé cette moyenne à une distance d’1 m du compteur [note de bas de page omise]. »57 </a:t>
            </a:r>
            <a:endParaRPr lang="fr-CA"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Méthode de calcul des émissions de RF -suite</a:t>
            </a:r>
            <a:endParaRPr lang="fr-CA" dirty="0"/>
          </a:p>
        </p:txBody>
      </p:sp>
      <p:sp>
        <p:nvSpPr>
          <p:cNvPr id="3" name="Espace réservé du contenu 2"/>
          <p:cNvSpPr>
            <a:spLocks noGrp="1"/>
          </p:cNvSpPr>
          <p:nvPr>
            <p:ph idx="1"/>
            <p:custDataLst>
              <p:tags r:id="rId2"/>
            </p:custDataLst>
          </p:nvPr>
        </p:nvSpPr>
        <p:spPr/>
        <p:txBody>
          <a:bodyPr/>
          <a:lstStyle/>
          <a:p>
            <a:endParaRPr lang="fr-CA" dirty="0" smtClean="0"/>
          </a:p>
          <a:p>
            <a:pPr>
              <a:buNone/>
            </a:pPr>
            <a:r>
              <a:rPr lang="fr-CA" dirty="0" smtClean="0"/>
              <a:t>« </a:t>
            </a:r>
            <a:r>
              <a:rPr lang="fr-CA" i="1" dirty="0" smtClean="0"/>
              <a:t>la densité de puissance émise est de 20 000 à 300 000 fois inférieure aux normes de Santé Canada. Pour moins de 1% des compteurs situés tout près d’un collecteur, soit les cas où les radiofréquences seront les plus élevées, les émissions seraient toujours d’environ 3 600 fois inférieures aux normes de Santé Canada [note de bas de page omise]. »58 </a:t>
            </a:r>
          </a:p>
          <a:p>
            <a:endParaRPr lang="fr-CA" dirty="0"/>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u contenu 9" descr="tableau-graphique-visuel-900.png"/>
          <p:cNvPicPr>
            <a:picLocks noGrp="1" noChangeAspect="1"/>
          </p:cNvPicPr>
          <p:nvPr>
            <p:ph idx="4294967295"/>
            <p:custDataLst>
              <p:tags r:id="rId1"/>
            </p:custDataLst>
          </p:nvPr>
        </p:nvPicPr>
        <p:blipFill>
          <a:blip r:embed="rId5" cstate="print"/>
          <a:stretch>
            <a:fillRect/>
          </a:stretch>
        </p:blipFill>
        <p:spPr>
          <a:xfrm>
            <a:off x="0" y="-13859"/>
            <a:ext cx="9144000" cy="6871859"/>
          </a:xfrm>
        </p:spPr>
      </p:pic>
      <p:sp>
        <p:nvSpPr>
          <p:cNvPr id="11" name="Flèche vers le bas 10"/>
          <p:cNvSpPr/>
          <p:nvPr>
            <p:custDataLst>
              <p:tags r:id="rId2"/>
            </p:custDataLst>
          </p:nvPr>
        </p:nvSpPr>
        <p:spPr>
          <a:xfrm rot="2267141">
            <a:off x="7906047" y="429749"/>
            <a:ext cx="484632" cy="1176815"/>
          </a:xfrm>
          <a:prstGeom prst="downArrow">
            <a:avLst>
              <a:gd name="adj1" fmla="val 50000"/>
              <a:gd name="adj2" fmla="val 50000"/>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Flèche courbée vers la gauche 11"/>
          <p:cNvSpPr/>
          <p:nvPr>
            <p:custDataLst>
              <p:tags r:id="rId3"/>
            </p:custDataLst>
          </p:nvPr>
        </p:nvSpPr>
        <p:spPr>
          <a:xfrm>
            <a:off x="8028384" y="1556792"/>
            <a:ext cx="731520" cy="1216152"/>
          </a:xfrm>
          <a:prstGeom prst="curved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custDataLst>
              <p:tags r:id="rId1"/>
            </p:custDataLst>
          </p:nvPr>
        </p:nvPicPr>
        <p:blipFill>
          <a:blip r:embed="rId8" cstate="print"/>
          <a:srcRect/>
          <a:stretch>
            <a:fillRect/>
          </a:stretch>
        </p:blipFill>
        <p:spPr bwMode="auto">
          <a:xfrm>
            <a:off x="899592" y="2276872"/>
            <a:ext cx="7381875" cy="4010025"/>
          </a:xfrm>
          <a:prstGeom prst="rect">
            <a:avLst/>
          </a:prstGeom>
          <a:noFill/>
          <a:ln w="9525">
            <a:noFill/>
            <a:miter lim="800000"/>
            <a:headEnd/>
            <a:tailEnd/>
          </a:ln>
        </p:spPr>
      </p:pic>
      <p:sp>
        <p:nvSpPr>
          <p:cNvPr id="3" name="ZoneTexte 2"/>
          <p:cNvSpPr txBox="1"/>
          <p:nvPr>
            <p:custDataLst>
              <p:tags r:id="rId2"/>
            </p:custDataLst>
          </p:nvPr>
        </p:nvSpPr>
        <p:spPr>
          <a:xfrm>
            <a:off x="5148064" y="1412776"/>
            <a:ext cx="3672408" cy="923330"/>
          </a:xfrm>
          <a:prstGeom prst="rect">
            <a:avLst/>
          </a:prstGeom>
          <a:solidFill>
            <a:srgbClr val="FFFF00"/>
          </a:solidFill>
          <a:ln>
            <a:solidFill>
              <a:srgbClr val="FF0000"/>
            </a:solidFill>
          </a:ln>
        </p:spPr>
        <p:txBody>
          <a:bodyPr wrap="square" rtlCol="0">
            <a:spAutoFit/>
          </a:bodyPr>
          <a:lstStyle/>
          <a:p>
            <a:endParaRPr lang="fr-CA" dirty="0" smtClean="0"/>
          </a:p>
          <a:p>
            <a:r>
              <a:rPr lang="fr-CA" dirty="0" smtClean="0">
                <a:latin typeface="Arial" pitchFamily="34" charset="0"/>
                <a:cs typeface="Arial" pitchFamily="34" charset="0"/>
              </a:rPr>
              <a:t>Valeur moyenne annoncée par Hydro-Québec, 50 </a:t>
            </a:r>
            <a:r>
              <a:rPr lang="fr-CA" dirty="0" err="1" smtClean="0">
                <a:latin typeface="Arial" pitchFamily="34" charset="0"/>
                <a:cs typeface="Arial" pitchFamily="34" charset="0"/>
              </a:rPr>
              <a:t>μW</a:t>
            </a:r>
            <a:r>
              <a:rPr lang="fr-CA" dirty="0" smtClean="0">
                <a:latin typeface="Arial" pitchFamily="34" charset="0"/>
                <a:cs typeface="Arial" pitchFamily="34" charset="0"/>
              </a:rPr>
              <a:t>/m</a:t>
            </a:r>
            <a:r>
              <a:rPr lang="fr-CA" baseline="30000" dirty="0" smtClean="0">
                <a:latin typeface="Arial" pitchFamily="34" charset="0"/>
                <a:cs typeface="Arial" pitchFamily="34" charset="0"/>
              </a:rPr>
              <a:t>2</a:t>
            </a:r>
            <a:r>
              <a:rPr lang="fr-CA" dirty="0" smtClean="0">
                <a:latin typeface="Arial" pitchFamily="34" charset="0"/>
                <a:cs typeface="Arial" pitchFamily="34" charset="0"/>
              </a:rPr>
              <a:t> </a:t>
            </a:r>
            <a:endParaRPr lang="fr-CA" dirty="0">
              <a:latin typeface="Arial" pitchFamily="34" charset="0"/>
              <a:cs typeface="Arial" pitchFamily="34" charset="0"/>
            </a:endParaRPr>
          </a:p>
        </p:txBody>
      </p:sp>
      <p:cxnSp>
        <p:nvCxnSpPr>
          <p:cNvPr id="5" name="Connecteur droit avec flèche 4"/>
          <p:cNvCxnSpPr/>
          <p:nvPr>
            <p:custDataLst>
              <p:tags r:id="rId3"/>
            </p:custDataLst>
          </p:nvPr>
        </p:nvCxnSpPr>
        <p:spPr>
          <a:xfrm flipH="1">
            <a:off x="5004048" y="2348880"/>
            <a:ext cx="1296144" cy="25202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ZoneTexte 5"/>
          <p:cNvSpPr txBox="1"/>
          <p:nvPr>
            <p:custDataLst>
              <p:tags r:id="rId4"/>
            </p:custDataLst>
          </p:nvPr>
        </p:nvSpPr>
        <p:spPr>
          <a:xfrm>
            <a:off x="395536" y="476672"/>
            <a:ext cx="4248472" cy="2031325"/>
          </a:xfrm>
          <a:prstGeom prst="rect">
            <a:avLst/>
          </a:prstGeom>
          <a:solidFill>
            <a:srgbClr val="FFFF00"/>
          </a:solidFill>
          <a:ln>
            <a:solidFill>
              <a:srgbClr val="FF0000"/>
            </a:solidFill>
          </a:ln>
        </p:spPr>
        <p:txBody>
          <a:bodyPr wrap="square" rtlCol="0">
            <a:spAutoFit/>
          </a:bodyPr>
          <a:lstStyle/>
          <a:p>
            <a:endParaRPr lang="fr-CA" dirty="0" smtClean="0"/>
          </a:p>
          <a:p>
            <a:r>
              <a:rPr lang="fr-CA" dirty="0" smtClean="0">
                <a:latin typeface="Arial" pitchFamily="34" charset="0"/>
                <a:cs typeface="Arial" pitchFamily="34" charset="0"/>
              </a:rPr>
              <a:t>La réalité est que pour les ondes pulsées, c’est la valeur complète de l’onde radio qui est en cause pour les effets biologiques, environ 8 000 </a:t>
            </a:r>
            <a:r>
              <a:rPr lang="fr-CA" dirty="0" err="1" smtClean="0">
                <a:latin typeface="Arial" pitchFamily="34" charset="0"/>
                <a:cs typeface="Arial" pitchFamily="34" charset="0"/>
              </a:rPr>
              <a:t>μW</a:t>
            </a:r>
            <a:r>
              <a:rPr lang="fr-CA" dirty="0" smtClean="0">
                <a:latin typeface="Arial" pitchFamily="34" charset="0"/>
                <a:cs typeface="Arial" pitchFamily="34" charset="0"/>
              </a:rPr>
              <a:t>/m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dirty="0" smtClean="0">
                <a:latin typeface="Arial" pitchFamily="34" charset="0"/>
                <a:cs typeface="Arial" pitchFamily="34" charset="0"/>
              </a:rPr>
              <a:t> comme on peut lire sur l’échelle de gauche.</a:t>
            </a:r>
            <a:r>
              <a:rPr lang="fr-CA" dirty="0" smtClean="0"/>
              <a:t> </a:t>
            </a:r>
            <a:endParaRPr lang="fr-CA" dirty="0"/>
          </a:p>
        </p:txBody>
      </p:sp>
      <p:cxnSp>
        <p:nvCxnSpPr>
          <p:cNvPr id="8" name="Connecteur droit avec flèche 7"/>
          <p:cNvCxnSpPr/>
          <p:nvPr>
            <p:custDataLst>
              <p:tags r:id="rId5"/>
            </p:custDataLst>
          </p:nvPr>
        </p:nvCxnSpPr>
        <p:spPr>
          <a:xfrm>
            <a:off x="2771800" y="2564904"/>
            <a:ext cx="216024"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custDataLst>
              <p:tags r:id="rId6"/>
            </p:custDataLst>
          </p:nvPr>
        </p:nvSpPr>
        <p:spPr>
          <a:xfrm>
            <a:off x="323528" y="6119336"/>
            <a:ext cx="8352928" cy="738664"/>
          </a:xfrm>
          <a:prstGeom prst="rect">
            <a:avLst/>
          </a:prstGeom>
        </p:spPr>
        <p:txBody>
          <a:bodyPr wrap="square">
            <a:spAutoFit/>
          </a:bodyPr>
          <a:lstStyle/>
          <a:p>
            <a:endParaRPr lang="fr-CA" dirty="0" smtClean="0"/>
          </a:p>
          <a:p>
            <a:r>
              <a:rPr lang="fr-CA" sz="1200" dirty="0" smtClean="0">
                <a:latin typeface="Arial" pitchFamily="34" charset="0"/>
                <a:cs typeface="Arial" pitchFamily="34" charset="0"/>
              </a:rPr>
              <a:t>Source: </a:t>
            </a:r>
            <a:r>
              <a:rPr lang="fr-CA" sz="1200" b="1" dirty="0" smtClean="0">
                <a:latin typeface="Arial" pitchFamily="34" charset="0"/>
                <a:cs typeface="Arial" pitchFamily="34" charset="0"/>
              </a:rPr>
              <a:t>RAPPORT D’EXPERTISE DE STÉPHANE BÉLAINSKY EXPERTISE ÉLECTROMAGNÉTIQUE ENVIRONNEMENTALE 3E INC. http://www.cqlpe.ca/ </a:t>
            </a:r>
            <a:endParaRPr lang="fr-CA"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custDataLst>
              <p:tags r:id="rId1"/>
            </p:custDataLst>
          </p:nvPr>
        </p:nvPicPr>
        <p:blipFill>
          <a:blip r:embed="rId4" cstate="print"/>
          <a:srcRect/>
          <a:stretch>
            <a:fillRect/>
          </a:stretch>
        </p:blipFill>
        <p:spPr bwMode="auto">
          <a:xfrm>
            <a:off x="1547664" y="1196752"/>
            <a:ext cx="6057900" cy="3857625"/>
          </a:xfrm>
          <a:prstGeom prst="rect">
            <a:avLst/>
          </a:prstGeom>
          <a:noFill/>
          <a:ln w="9525">
            <a:noFill/>
            <a:miter lim="800000"/>
            <a:headEnd/>
            <a:tailEnd/>
          </a:ln>
        </p:spPr>
      </p:pic>
      <p:sp>
        <p:nvSpPr>
          <p:cNvPr id="3" name="Rectangle 2"/>
          <p:cNvSpPr/>
          <p:nvPr>
            <p:custDataLst>
              <p:tags r:id="rId2"/>
            </p:custDataLst>
          </p:nvPr>
        </p:nvSpPr>
        <p:spPr>
          <a:xfrm>
            <a:off x="323528" y="5085184"/>
            <a:ext cx="8496944" cy="1200329"/>
          </a:xfrm>
          <a:prstGeom prst="rect">
            <a:avLst/>
          </a:prstGeom>
        </p:spPr>
        <p:txBody>
          <a:bodyPr wrap="square">
            <a:spAutoFit/>
          </a:bodyPr>
          <a:lstStyle/>
          <a:p>
            <a:r>
              <a:rPr lang="fr-CA" i="1" dirty="0" smtClean="0"/>
              <a:t>Figure 4-13</a:t>
            </a:r>
          </a:p>
          <a:p>
            <a:r>
              <a:rPr lang="en-US" i="1" dirty="0" smtClean="0"/>
              <a:t>Measured RF pulse waveform produced by the L+G Focus AXR-SD (NIC-514) smart meter. The widest pulse width was </a:t>
            </a:r>
            <a:r>
              <a:rPr lang="fr-CA" i="1" dirty="0" err="1" smtClean="0"/>
              <a:t>approximately</a:t>
            </a:r>
            <a:r>
              <a:rPr lang="fr-CA" i="1" dirty="0" smtClean="0"/>
              <a:t> 102.8 ms in </a:t>
            </a:r>
            <a:r>
              <a:rPr lang="fr-CA" i="1" dirty="0" err="1" smtClean="0"/>
              <a:t>duration</a:t>
            </a:r>
            <a:r>
              <a:rPr lang="fr-CA" i="1" dirty="0" smtClean="0"/>
              <a:t>. (</a:t>
            </a:r>
            <a:r>
              <a:rPr lang="fr-CA" i="1" dirty="0" err="1" smtClean="0"/>
              <a:t>Narda</a:t>
            </a:r>
            <a:r>
              <a:rPr lang="fr-CA" i="1" dirty="0" smtClean="0"/>
              <a:t> SRM-3006 scope mode, single axis). </a:t>
            </a:r>
            <a:r>
              <a:rPr lang="fr-CA" dirty="0" smtClean="0"/>
              <a:t>Source: Rapport  EPRI</a:t>
            </a:r>
            <a:r>
              <a:rPr lang="fr-CA" smtClean="0"/>
              <a:t>, page 56</a:t>
            </a:r>
            <a:endParaRPr lang="fr-CA" dirty="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Radiofréquence</a:t>
            </a:r>
            <a:r>
              <a:rPr lang="en-CA" dirty="0" smtClean="0"/>
              <a:t> </a:t>
            </a:r>
            <a:r>
              <a:rPr lang="en-CA" dirty="0" err="1" smtClean="0"/>
              <a:t>pulsée</a:t>
            </a:r>
            <a:endParaRPr lang="fr-CA" dirty="0"/>
          </a:p>
        </p:txBody>
      </p:sp>
      <p:sp>
        <p:nvSpPr>
          <p:cNvPr id="3" name="Espace réservé du texte 2"/>
          <p:cNvSpPr>
            <a:spLocks noGrp="1"/>
          </p:cNvSpPr>
          <p:nvPr>
            <p:ph type="body" idx="1"/>
            <p:custDataLst>
              <p:tags r:id="rId2"/>
            </p:custDataLst>
          </p:nvPr>
        </p:nvSpPr>
        <p:spPr/>
        <p:txBody>
          <a:bodyPr/>
          <a:lstStyle/>
          <a:p>
            <a:r>
              <a:rPr lang="en-CA" dirty="0" smtClean="0"/>
              <a:t>Au 2 </a:t>
            </a:r>
            <a:r>
              <a:rPr lang="en-CA" dirty="0" err="1" smtClean="0"/>
              <a:t>secondes</a:t>
            </a:r>
            <a:endParaRPr lang="fr-CA" dirty="0"/>
          </a:p>
        </p:txBody>
      </p:sp>
      <p:sp>
        <p:nvSpPr>
          <p:cNvPr id="5" name="Espace réservé du texte 4"/>
          <p:cNvSpPr>
            <a:spLocks noGrp="1"/>
          </p:cNvSpPr>
          <p:nvPr>
            <p:ph type="body" sz="half" idx="3"/>
            <p:custDataLst>
              <p:tags r:id="rId3"/>
            </p:custDataLst>
          </p:nvPr>
        </p:nvSpPr>
        <p:spPr/>
        <p:txBody>
          <a:bodyPr/>
          <a:lstStyle/>
          <a:p>
            <a:r>
              <a:rPr lang="en-CA" dirty="0" err="1" smtClean="0"/>
              <a:t>Moyenne</a:t>
            </a:r>
            <a:endParaRPr lang="fr-CA" dirty="0"/>
          </a:p>
        </p:txBody>
      </p:sp>
      <p:pic>
        <p:nvPicPr>
          <p:cNvPr id="4098" name="Picture 2"/>
          <p:cNvPicPr>
            <a:picLocks noGrp="1" noChangeAspect="1" noChangeArrowheads="1"/>
          </p:cNvPicPr>
          <p:nvPr>
            <p:ph sz="quarter" idx="2"/>
            <p:custDataLst>
              <p:tags r:id="rId4"/>
            </p:custDataLst>
          </p:nvPr>
        </p:nvPicPr>
        <p:blipFill>
          <a:blip r:embed="rId7" cstate="print"/>
          <a:srcRect/>
          <a:stretch>
            <a:fillRect/>
          </a:stretch>
        </p:blipFill>
        <p:spPr bwMode="auto">
          <a:xfrm>
            <a:off x="638969" y="2656681"/>
            <a:ext cx="3676650" cy="3562350"/>
          </a:xfrm>
          <a:prstGeom prst="rect">
            <a:avLst/>
          </a:prstGeom>
          <a:noFill/>
          <a:ln w="9525">
            <a:noFill/>
            <a:miter lim="800000"/>
            <a:headEnd/>
            <a:tailEnd/>
          </a:ln>
        </p:spPr>
      </p:pic>
      <p:pic>
        <p:nvPicPr>
          <p:cNvPr id="4099" name="Picture 3"/>
          <p:cNvPicPr>
            <a:picLocks noGrp="1" noChangeAspect="1" noChangeArrowheads="1"/>
          </p:cNvPicPr>
          <p:nvPr>
            <p:ph sz="quarter" idx="4"/>
            <p:custDataLst>
              <p:tags r:id="rId5"/>
            </p:custDataLst>
          </p:nvPr>
        </p:nvPicPr>
        <p:blipFill>
          <a:blip r:embed="rId8" cstate="print"/>
          <a:srcRect/>
          <a:stretch>
            <a:fillRect/>
          </a:stretch>
        </p:blipFill>
        <p:spPr bwMode="auto">
          <a:xfrm>
            <a:off x="4827587" y="2656681"/>
            <a:ext cx="3676650" cy="3562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custDataLst>
              <p:tags r:id="rId1"/>
            </p:custDataLst>
          </p:nvPr>
        </p:nvPicPr>
        <p:blipFill>
          <a:blip r:embed="rId9" cstate="print"/>
          <a:srcRect/>
          <a:stretch>
            <a:fillRect/>
          </a:stretch>
        </p:blipFill>
        <p:spPr bwMode="auto">
          <a:xfrm>
            <a:off x="0" y="0"/>
            <a:ext cx="9144000" cy="6858000"/>
          </a:xfrm>
          <a:prstGeom prst="rect">
            <a:avLst/>
          </a:prstGeom>
          <a:noFill/>
          <a:ln w="9525">
            <a:noFill/>
            <a:miter lim="800000"/>
            <a:headEnd/>
            <a:tailEnd/>
          </a:ln>
        </p:spPr>
      </p:pic>
      <p:sp>
        <p:nvSpPr>
          <p:cNvPr id="9" name="Flèche courbée vers la gauche 8"/>
          <p:cNvSpPr/>
          <p:nvPr>
            <p:custDataLst>
              <p:tags r:id="rId2"/>
            </p:custDataLst>
          </p:nvPr>
        </p:nvSpPr>
        <p:spPr>
          <a:xfrm>
            <a:off x="8172400" y="1196752"/>
            <a:ext cx="731520" cy="1216152"/>
          </a:xfrm>
          <a:prstGeom prst="curvedLef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7" name="ZoneTexte 6"/>
          <p:cNvSpPr txBox="1"/>
          <p:nvPr>
            <p:custDataLst>
              <p:tags r:id="rId3"/>
            </p:custDataLst>
          </p:nvPr>
        </p:nvSpPr>
        <p:spPr>
          <a:xfrm>
            <a:off x="6228184" y="2564904"/>
            <a:ext cx="2664296" cy="369332"/>
          </a:xfrm>
          <a:prstGeom prst="rect">
            <a:avLst/>
          </a:prstGeom>
          <a:solidFill>
            <a:srgbClr val="FFFF00"/>
          </a:solidFill>
        </p:spPr>
        <p:txBody>
          <a:bodyPr wrap="square" rtlCol="0">
            <a:spAutoFit/>
          </a:bodyPr>
          <a:lstStyle/>
          <a:p>
            <a:r>
              <a:rPr lang="fr-CA" dirty="0" smtClean="0"/>
              <a:t>1m EPRI  65 000 µW/m</a:t>
            </a:r>
            <a:r>
              <a:rPr lang="fr-CA" baseline="30000" dirty="0" smtClean="0"/>
              <a:t>2 </a:t>
            </a:r>
            <a:endParaRPr lang="fr-CA" dirty="0"/>
          </a:p>
        </p:txBody>
      </p:sp>
      <p:cxnSp>
        <p:nvCxnSpPr>
          <p:cNvPr id="11" name="Connecteur droit avec flèche 10"/>
          <p:cNvCxnSpPr/>
          <p:nvPr>
            <p:custDataLst>
              <p:tags r:id="rId4"/>
            </p:custDataLst>
          </p:nvPr>
        </p:nvCxnSpPr>
        <p:spPr>
          <a:xfrm flipH="1">
            <a:off x="5724128" y="2852936"/>
            <a:ext cx="504056"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custDataLst>
              <p:tags r:id="rId5"/>
            </p:custDataLst>
          </p:nvPr>
        </p:nvSpPr>
        <p:spPr>
          <a:xfrm>
            <a:off x="6156176" y="2852936"/>
            <a:ext cx="2987824" cy="369332"/>
          </a:xfrm>
          <a:prstGeom prst="rect">
            <a:avLst/>
          </a:prstGeom>
          <a:solidFill>
            <a:srgbClr val="FFFF00"/>
          </a:solidFill>
        </p:spPr>
        <p:txBody>
          <a:bodyPr wrap="square" rtlCol="0">
            <a:spAutoFit/>
          </a:bodyPr>
          <a:lstStyle/>
          <a:p>
            <a:r>
              <a:rPr lang="fr-CA" dirty="0" smtClean="0"/>
              <a:t>30 cm EPRI  </a:t>
            </a:r>
            <a:r>
              <a:rPr lang="fr-FR" dirty="0" smtClean="0"/>
              <a:t>552 960 </a:t>
            </a:r>
            <a:r>
              <a:rPr lang="fr-CA" dirty="0" smtClean="0"/>
              <a:t>µW/m</a:t>
            </a:r>
            <a:r>
              <a:rPr lang="fr-CA" baseline="30000" dirty="0" smtClean="0"/>
              <a:t>2</a:t>
            </a:r>
            <a:endParaRPr lang="fr-CA" dirty="0"/>
          </a:p>
        </p:txBody>
      </p:sp>
      <p:cxnSp>
        <p:nvCxnSpPr>
          <p:cNvPr id="15" name="Connecteur droit avec flèche 14"/>
          <p:cNvCxnSpPr/>
          <p:nvPr>
            <p:custDataLst>
              <p:tags r:id="rId6"/>
            </p:custDataLst>
          </p:nvPr>
        </p:nvCxnSpPr>
        <p:spPr>
          <a:xfrm flipH="1">
            <a:off x="5076056" y="3140968"/>
            <a:ext cx="1152128" cy="2160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custDataLst>
              <p:tags r:id="rId7"/>
            </p:custDataLst>
          </p:nvPr>
        </p:nvSpPr>
        <p:spPr>
          <a:xfrm>
            <a:off x="3131840" y="2564904"/>
            <a:ext cx="3096344" cy="369332"/>
          </a:xfrm>
          <a:prstGeom prst="rect">
            <a:avLst/>
          </a:prstGeom>
          <a:solidFill>
            <a:srgbClr val="FFFF00"/>
          </a:solidFill>
          <a:ln w="28575">
            <a:solidFill>
              <a:srgbClr val="FF0000"/>
            </a:solidFill>
          </a:ln>
        </p:spPr>
        <p:txBody>
          <a:bodyPr wrap="square" rtlCol="0">
            <a:spAutoFit/>
          </a:bodyPr>
          <a:lstStyle/>
          <a:p>
            <a:r>
              <a:rPr lang="fr-FR" dirty="0" smtClean="0"/>
              <a:t>5 cm EPRI 19 906 560 µW/m</a:t>
            </a:r>
            <a:r>
              <a:rPr lang="fr-FR" baseline="30000" dirty="0" smtClean="0"/>
              <a:t>2</a:t>
            </a:r>
            <a:endParaRPr lang="fr-CA" dirty="0"/>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La </a:t>
            </a:r>
            <a:r>
              <a:rPr lang="en-CA" dirty="0" err="1" smtClean="0"/>
              <a:t>réalité</a:t>
            </a:r>
            <a:r>
              <a:rPr lang="en-CA" dirty="0" smtClean="0"/>
              <a:t>- suite</a:t>
            </a:r>
            <a:endParaRPr lang="fr-CA" dirty="0"/>
          </a:p>
        </p:txBody>
      </p:sp>
      <p:sp>
        <p:nvSpPr>
          <p:cNvPr id="3" name="Espace réservé du contenu 2"/>
          <p:cNvSpPr>
            <a:spLocks noGrp="1"/>
          </p:cNvSpPr>
          <p:nvPr>
            <p:ph idx="1"/>
            <p:custDataLst>
              <p:tags r:id="rId2"/>
            </p:custDataLst>
          </p:nvPr>
        </p:nvSpPr>
        <p:spPr/>
        <p:txBody>
          <a:bodyPr>
            <a:normAutofit/>
          </a:bodyPr>
          <a:lstStyle/>
          <a:p>
            <a:pPr algn="ctr">
              <a:buNone/>
            </a:pPr>
            <a:r>
              <a:rPr lang="fr-CA" dirty="0" smtClean="0">
                <a:latin typeface="Arial" pitchFamily="34" charset="0"/>
                <a:cs typeface="Arial" pitchFamily="34" charset="0"/>
              </a:rPr>
              <a:t>PG&amp;E, l’équivalent d’Hydro-Québec en CA, a dû admettre au juge Yi-</a:t>
            </a:r>
            <a:r>
              <a:rPr lang="fr-CA" dirty="0" err="1" smtClean="0">
                <a:latin typeface="Arial" pitchFamily="34" charset="0"/>
                <a:cs typeface="Arial" pitchFamily="34" charset="0"/>
              </a:rPr>
              <a:t>Kikugawa</a:t>
            </a:r>
            <a:r>
              <a:rPr lang="fr-CA" dirty="0" smtClean="0">
                <a:latin typeface="Arial" pitchFamily="34" charset="0"/>
                <a:cs typeface="Arial" pitchFamily="34" charset="0"/>
              </a:rPr>
              <a:t> (Santa-Cruz CA) que leur compteurs (identiques à ceux d’HQ) sont beaucoup plus puissants qu’annoncé dans leur publicité et que chaque compteur émet de 9 600 à 190 000 ondes pulsées par jour. </a:t>
            </a:r>
          </a:p>
          <a:p>
            <a:pPr algn="ctr">
              <a:buNone/>
            </a:pPr>
            <a:endParaRPr lang="en-CA" dirty="0" smtClean="0">
              <a:latin typeface="Arial" pitchFamily="34" charset="0"/>
              <a:cs typeface="Arial" pitchFamily="34" charset="0"/>
            </a:endParaRPr>
          </a:p>
          <a:p>
            <a:pPr algn="ctr">
              <a:buNone/>
            </a:pPr>
            <a:r>
              <a:rPr lang="en-CA" dirty="0" smtClean="0">
                <a:latin typeface="Arial" pitchFamily="34" charset="0"/>
                <a:cs typeface="Arial" pitchFamily="34" charset="0"/>
              </a:rPr>
              <a:t>Le rapport de </a:t>
            </a:r>
            <a:r>
              <a:rPr lang="en-CA" dirty="0" err="1" smtClean="0">
                <a:latin typeface="Arial" pitchFamily="34" charset="0"/>
                <a:cs typeface="Arial" pitchFamily="34" charset="0"/>
              </a:rPr>
              <a:t>l’EPRI</a:t>
            </a:r>
            <a:r>
              <a:rPr lang="en-CA" dirty="0" smtClean="0">
                <a:latin typeface="Arial" pitchFamily="34" charset="0"/>
                <a:cs typeface="Arial" pitchFamily="34" charset="0"/>
              </a:rPr>
              <a:t> </a:t>
            </a:r>
            <a:r>
              <a:rPr lang="en-CA" dirty="0" err="1" smtClean="0">
                <a:latin typeface="Arial" pitchFamily="34" charset="0"/>
                <a:cs typeface="Arial" pitchFamily="34" charset="0"/>
              </a:rPr>
              <a:t>montrait</a:t>
            </a:r>
            <a:r>
              <a:rPr lang="en-CA" dirty="0" smtClean="0">
                <a:latin typeface="Arial" pitchFamily="34" charset="0"/>
                <a:cs typeface="Arial" pitchFamily="34" charset="0"/>
              </a:rPr>
              <a:t> des lectures de </a:t>
            </a:r>
          </a:p>
          <a:p>
            <a:pPr algn="ctr">
              <a:buNone/>
            </a:pPr>
            <a:r>
              <a:rPr lang="en-CA" dirty="0" smtClean="0">
                <a:latin typeface="Arial" pitchFamily="34" charset="0"/>
                <a:cs typeface="Arial" pitchFamily="34" charset="0"/>
              </a:rPr>
              <a:t>550 000 </a:t>
            </a:r>
            <a:r>
              <a:rPr lang="fr-CA" dirty="0" err="1" smtClean="0">
                <a:latin typeface="Arial" pitchFamily="34" charset="0"/>
                <a:cs typeface="Arial" pitchFamily="34" charset="0"/>
              </a:rPr>
              <a:t>μW</a:t>
            </a:r>
            <a:r>
              <a:rPr lang="fr-CA" dirty="0" smtClean="0">
                <a:latin typeface="Arial" pitchFamily="34" charset="0"/>
                <a:cs typeface="Arial" pitchFamily="34" charset="0"/>
              </a:rPr>
              <a:t>/m</a:t>
            </a:r>
            <a:r>
              <a:rPr lang="fr-CA" baseline="30000" dirty="0" smtClean="0">
                <a:latin typeface="Arial" pitchFamily="34" charset="0"/>
                <a:cs typeface="Arial" pitchFamily="34" charset="0"/>
              </a:rPr>
              <a:t>2</a:t>
            </a:r>
            <a:r>
              <a:rPr lang="en-CA" dirty="0" smtClean="0">
                <a:latin typeface="Arial" pitchFamily="34" charset="0"/>
                <a:cs typeface="Arial" pitchFamily="34" charset="0"/>
              </a:rPr>
              <a:t> à 20 cm (8 </a:t>
            </a:r>
            <a:r>
              <a:rPr lang="en-CA" dirty="0" err="1" smtClean="0">
                <a:latin typeface="Arial" pitchFamily="34" charset="0"/>
                <a:cs typeface="Arial" pitchFamily="34" charset="0"/>
              </a:rPr>
              <a:t>pouces</a:t>
            </a:r>
            <a:r>
              <a:rPr lang="en-CA" dirty="0" smtClean="0">
                <a:latin typeface="Arial" pitchFamily="34" charset="0"/>
                <a:cs typeface="Arial" pitchFamily="34" charset="0"/>
              </a:rPr>
              <a:t>) de distance. </a:t>
            </a:r>
            <a:endParaRPr lang="fr-CA" dirty="0" smtClean="0">
              <a:latin typeface="Arial" pitchFamily="34" charset="0"/>
              <a:cs typeface="Arial" pitchFamily="34" charset="0"/>
            </a:endParaRPr>
          </a:p>
          <a:p>
            <a:pPr algn="ctr">
              <a:buNone/>
            </a:pPr>
            <a:endParaRPr lang="en-CA" sz="1100" dirty="0" smtClean="0">
              <a:latin typeface="Arial" pitchFamily="34" charset="0"/>
              <a:cs typeface="Arial" pitchFamily="34" charset="0"/>
            </a:endParaRPr>
          </a:p>
          <a:p>
            <a:pPr>
              <a:buNone/>
            </a:pPr>
            <a:r>
              <a:rPr lang="en-CA" sz="1100" dirty="0" smtClean="0">
                <a:latin typeface="Arial" pitchFamily="34" charset="0"/>
                <a:cs typeface="Arial" pitchFamily="34" charset="0"/>
              </a:rPr>
              <a:t>Source: EPRI final report 2011 </a:t>
            </a:r>
            <a:r>
              <a:rPr lang="fr-CA" sz="1100" dirty="0" err="1" smtClean="0">
                <a:latin typeface="Arial" pitchFamily="34" charset="0"/>
                <a:cs typeface="Arial" pitchFamily="34" charset="0"/>
              </a:rPr>
              <a:t>Characterization</a:t>
            </a:r>
            <a:r>
              <a:rPr lang="fr-CA" sz="1100" dirty="0" smtClean="0">
                <a:latin typeface="Arial" pitchFamily="34" charset="0"/>
                <a:cs typeface="Arial" pitchFamily="34" charset="0"/>
              </a:rPr>
              <a:t> of Radio </a:t>
            </a:r>
            <a:r>
              <a:rPr lang="fr-CA" sz="1100" dirty="0" err="1" smtClean="0">
                <a:latin typeface="Arial" pitchFamily="34" charset="0"/>
                <a:cs typeface="Arial" pitchFamily="34" charset="0"/>
              </a:rPr>
              <a:t>Frequency</a:t>
            </a:r>
            <a:r>
              <a:rPr lang="fr-CA" sz="1100" dirty="0" smtClean="0">
                <a:latin typeface="Arial" pitchFamily="34" charset="0"/>
                <a:cs typeface="Arial" pitchFamily="34" charset="0"/>
              </a:rPr>
              <a:t> </a:t>
            </a:r>
            <a:r>
              <a:rPr lang="fr-CA" sz="1100" dirty="0" err="1" smtClean="0">
                <a:latin typeface="Arial" pitchFamily="34" charset="0"/>
                <a:cs typeface="Arial" pitchFamily="34" charset="0"/>
              </a:rPr>
              <a:t>Emissions</a:t>
            </a:r>
            <a:r>
              <a:rPr lang="fr-CA" sz="1100" dirty="0" smtClean="0">
                <a:latin typeface="Arial" pitchFamily="34" charset="0"/>
                <a:cs typeface="Arial" pitchFamily="34" charset="0"/>
              </a:rPr>
              <a:t> </a:t>
            </a:r>
            <a:r>
              <a:rPr lang="fr-CA" sz="1100" dirty="0" err="1" smtClean="0">
                <a:latin typeface="Arial" pitchFamily="34" charset="0"/>
                <a:cs typeface="Arial" pitchFamily="34" charset="0"/>
              </a:rPr>
              <a:t>From</a:t>
            </a:r>
            <a:r>
              <a:rPr lang="fr-CA" sz="1100" dirty="0" smtClean="0">
                <a:latin typeface="Arial" pitchFamily="34" charset="0"/>
                <a:cs typeface="Arial" pitchFamily="34" charset="0"/>
              </a:rPr>
              <a:t> </a:t>
            </a:r>
            <a:r>
              <a:rPr lang="fr-CA" sz="1100" dirty="0" err="1" smtClean="0">
                <a:latin typeface="Arial" pitchFamily="34" charset="0"/>
                <a:cs typeface="Arial" pitchFamily="34" charset="0"/>
              </a:rPr>
              <a:t>Two</a:t>
            </a:r>
            <a:r>
              <a:rPr lang="fr-CA" sz="1100" dirty="0" smtClean="0">
                <a:latin typeface="Arial" pitchFamily="34" charset="0"/>
                <a:cs typeface="Arial" pitchFamily="34" charset="0"/>
              </a:rPr>
              <a:t> </a:t>
            </a:r>
            <a:r>
              <a:rPr lang="en-US" sz="1100" dirty="0" smtClean="0">
                <a:latin typeface="Arial" pitchFamily="34" charset="0"/>
                <a:cs typeface="Arial" pitchFamily="34" charset="0"/>
              </a:rPr>
              <a:t>Models of Wireless Smart Meters</a:t>
            </a:r>
            <a:endParaRPr lang="fr-CA" sz="1100" dirty="0" smtClean="0">
              <a:latin typeface="Arial" pitchFamily="34" charset="0"/>
              <a:cs typeface="Arial" pitchFamily="34" charset="0"/>
            </a:endParaRPr>
          </a:p>
          <a:p>
            <a:pPr algn="ctr">
              <a:buNone/>
            </a:pPr>
            <a:endParaRPr lang="fr-CA" dirty="0"/>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p:txBody>
          <a:bodyPr>
            <a:normAutofit fontScale="90000"/>
          </a:bodyPr>
          <a:lstStyle/>
          <a:p>
            <a:r>
              <a:rPr lang="en-CA" dirty="0" err="1" smtClean="0"/>
              <a:t>Éffets</a:t>
            </a:r>
            <a:r>
              <a:rPr lang="en-CA" dirty="0" smtClean="0"/>
              <a:t> bio Wi-Fi technologies</a:t>
            </a:r>
            <a:br>
              <a:rPr lang="en-CA" dirty="0" smtClean="0"/>
            </a:br>
            <a:r>
              <a:rPr lang="en-CA" dirty="0" err="1" smtClean="0"/>
              <a:t>sous</a:t>
            </a:r>
            <a:r>
              <a:rPr lang="en-CA" dirty="0" smtClean="0"/>
              <a:t> les </a:t>
            </a:r>
            <a:r>
              <a:rPr lang="en-CA" dirty="0" err="1" smtClean="0"/>
              <a:t>limites</a:t>
            </a:r>
            <a:r>
              <a:rPr lang="en-CA" dirty="0" smtClean="0"/>
              <a:t> du Code 6 </a:t>
            </a:r>
            <a:r>
              <a:rPr lang="en-CA" sz="3100" dirty="0" smtClean="0"/>
              <a:t>1000µW/cm2</a:t>
            </a:r>
            <a:endParaRPr lang="fr-CA" sz="3100" dirty="0"/>
          </a:p>
        </p:txBody>
      </p:sp>
      <p:graphicFrame>
        <p:nvGraphicFramePr>
          <p:cNvPr id="5" name="Espace réservé du contenu 4"/>
          <p:cNvGraphicFramePr>
            <a:graphicFrameLocks noGrp="1"/>
          </p:cNvGraphicFramePr>
          <p:nvPr>
            <p:ph idx="1"/>
            <p:custDataLst>
              <p:tags r:id="rId2"/>
            </p:custDataLst>
          </p:nvPr>
        </p:nvGraphicFramePr>
        <p:xfrm>
          <a:off x="467544" y="1916832"/>
          <a:ext cx="8229600" cy="3708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Power density  </a:t>
                      </a:r>
                      <a:r>
                        <a:rPr kumimoji="0" lang="en-US" sz="1400" b="1" kern="1200" baseline="0" dirty="0" smtClean="0">
                          <a:solidFill>
                            <a:schemeClr val="lt1"/>
                          </a:solidFill>
                          <a:latin typeface="+mn-lt"/>
                          <a:ea typeface="+mn-ea"/>
                          <a:cs typeface="+mn-cs"/>
                        </a:rPr>
                        <a:t>µ W/</a:t>
                      </a:r>
                      <a:r>
                        <a:rPr kumimoji="0" lang="fr-CA" sz="1800" b="1" i="1" kern="1200" dirty="0" smtClean="0">
                          <a:solidFill>
                            <a:schemeClr val="lt1"/>
                          </a:solidFill>
                          <a:latin typeface="+mn-lt"/>
                          <a:ea typeface="+mn-ea"/>
                          <a:cs typeface="+mn-cs"/>
                        </a:rPr>
                        <a:t>cm</a:t>
                      </a:r>
                      <a:r>
                        <a:rPr kumimoji="0" lang="fr-CA" sz="1800" b="1" i="1" kern="1200" baseline="30000" dirty="0" smtClean="0">
                          <a:solidFill>
                            <a:schemeClr val="lt1"/>
                          </a:solidFill>
                          <a:latin typeface="+mn-lt"/>
                          <a:ea typeface="+mn-ea"/>
                          <a:cs typeface="+mn-cs"/>
                        </a:rPr>
                        <a:t>2</a:t>
                      </a:r>
                      <a:endParaRPr lang="fr-CA" dirty="0"/>
                    </a:p>
                  </a:txBody>
                  <a:tcPr/>
                </a:tc>
                <a:tc>
                  <a:txBody>
                    <a:bodyPr/>
                    <a:lstStyle/>
                    <a:p>
                      <a:r>
                        <a:rPr kumimoji="0" lang="en-US" sz="1800" b="1" kern="1200" baseline="0" dirty="0" smtClean="0">
                          <a:solidFill>
                            <a:schemeClr val="lt1"/>
                          </a:solidFill>
                          <a:latin typeface="+mn-lt"/>
                          <a:ea typeface="+mn-ea"/>
                          <a:cs typeface="+mn-cs"/>
                        </a:rPr>
                        <a:t>Reported Bio Effects</a:t>
                      </a:r>
                      <a:endParaRPr lang="fr-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References </a:t>
                      </a:r>
                      <a:endParaRPr lang="fr-CA" dirty="0"/>
                    </a:p>
                  </a:txBody>
                  <a:tcPr/>
                </a:tc>
              </a:tr>
            </a:tbl>
          </a:graphicData>
        </a:graphic>
      </p:graphicFrame>
      <p:graphicFrame>
        <p:nvGraphicFramePr>
          <p:cNvPr id="6" name="Tableau 5"/>
          <p:cNvGraphicFramePr>
            <a:graphicFrameLocks noGrp="1"/>
          </p:cNvGraphicFramePr>
          <p:nvPr>
            <p:custDataLst>
              <p:tags r:id="rId3"/>
            </p:custDataLst>
          </p:nvPr>
        </p:nvGraphicFramePr>
        <p:xfrm>
          <a:off x="467544" y="2265680"/>
          <a:ext cx="8208912" cy="4592320"/>
        </p:xfrm>
        <a:graphic>
          <a:graphicData uri="http://schemas.openxmlformats.org/drawingml/2006/table">
            <a:tbl>
              <a:tblPr firstRow="1" bandRow="1">
                <a:tableStyleId>{5C22544A-7EE6-4342-B048-85BDC9FD1C3A}</a:tableStyleId>
              </a:tblPr>
              <a:tblGrid>
                <a:gridCol w="2052228"/>
                <a:gridCol w="3708412"/>
                <a:gridCol w="1368152"/>
                <a:gridCol w="1080120"/>
              </a:tblGrid>
              <a:tr h="370840">
                <a:tc>
                  <a:txBody>
                    <a:bodyPr/>
                    <a:lstStyle/>
                    <a:p>
                      <a:r>
                        <a:rPr kumimoji="0" lang="fr-CA" sz="1800" b="1" kern="1200" baseline="0" dirty="0" smtClean="0">
                          <a:solidFill>
                            <a:schemeClr val="lt1"/>
                          </a:solidFill>
                          <a:latin typeface="+mn-lt"/>
                          <a:ea typeface="+mn-ea"/>
                          <a:cs typeface="+mn-cs"/>
                        </a:rPr>
                        <a:t>0.0000000000001 </a:t>
                      </a:r>
                      <a:endParaRPr lang="fr-CA" dirty="0"/>
                    </a:p>
                  </a:txBody>
                  <a:tcPr/>
                </a:tc>
                <a:tc>
                  <a:txBody>
                    <a:bodyPr/>
                    <a:lstStyle/>
                    <a:p>
                      <a:r>
                        <a:rPr kumimoji="0" lang="fr-CA" sz="1800" b="1" kern="1200" baseline="0" dirty="0" err="1" smtClean="0">
                          <a:solidFill>
                            <a:schemeClr val="lt1"/>
                          </a:solidFill>
                          <a:latin typeface="+mn-lt"/>
                          <a:ea typeface="+mn-ea"/>
                          <a:cs typeface="+mn-cs"/>
                        </a:rPr>
                        <a:t>Alt.genetic</a:t>
                      </a:r>
                      <a:r>
                        <a:rPr kumimoji="0" lang="fr-CA" sz="1800" b="1" kern="1200" baseline="0" dirty="0" smtClean="0">
                          <a:solidFill>
                            <a:schemeClr val="lt1"/>
                          </a:solidFill>
                          <a:latin typeface="+mn-lt"/>
                          <a:ea typeface="+mn-ea"/>
                          <a:cs typeface="+mn-cs"/>
                        </a:rPr>
                        <a:t> structure in E. Coli </a:t>
                      </a:r>
                      <a:endParaRPr lang="fr-CA" dirty="0"/>
                    </a:p>
                  </a:txBody>
                  <a:tcPr/>
                </a:tc>
                <a:tc>
                  <a:txBody>
                    <a:bodyPr/>
                    <a:lstStyle/>
                    <a:p>
                      <a:r>
                        <a:rPr kumimoji="0" lang="fr-CA" sz="1800" b="1" kern="1200" baseline="0" dirty="0" err="1" smtClean="0">
                          <a:solidFill>
                            <a:schemeClr val="lt1"/>
                          </a:solidFill>
                          <a:latin typeface="+mn-lt"/>
                          <a:ea typeface="+mn-ea"/>
                          <a:cs typeface="+mn-cs"/>
                        </a:rPr>
                        <a:t>Belyaev</a:t>
                      </a:r>
                      <a:r>
                        <a:rPr kumimoji="0" lang="fr-CA" sz="1800" b="1" kern="1200" baseline="0" dirty="0" smtClean="0">
                          <a:solidFill>
                            <a:schemeClr val="lt1"/>
                          </a:solidFill>
                          <a:latin typeface="+mn-lt"/>
                          <a:ea typeface="+mn-ea"/>
                          <a:cs typeface="+mn-cs"/>
                        </a:rPr>
                        <a:t> </a:t>
                      </a:r>
                      <a:endParaRPr lang="fr-CA" dirty="0"/>
                    </a:p>
                  </a:txBody>
                  <a:tcPr/>
                </a:tc>
                <a:tc>
                  <a:txBody>
                    <a:bodyPr/>
                    <a:lstStyle/>
                    <a:p>
                      <a:r>
                        <a:rPr lang="en-CA" dirty="0" smtClean="0"/>
                        <a:t>1996</a:t>
                      </a:r>
                      <a:endParaRPr lang="fr-CA" dirty="0"/>
                    </a:p>
                  </a:txBody>
                  <a:tcPr/>
                </a:tc>
              </a:tr>
              <a:tr h="370840">
                <a:tc>
                  <a:txBody>
                    <a:bodyPr/>
                    <a:lstStyle/>
                    <a:p>
                      <a:r>
                        <a:rPr kumimoji="0" lang="fr-CA" sz="1800" kern="1200" baseline="0" dirty="0" smtClean="0">
                          <a:solidFill>
                            <a:schemeClr val="dk1"/>
                          </a:solidFill>
                          <a:latin typeface="+mn-lt"/>
                          <a:ea typeface="+mn-ea"/>
                          <a:cs typeface="+mn-cs"/>
                        </a:rPr>
                        <a:t>0.0000000001 </a:t>
                      </a:r>
                      <a:endParaRPr lang="fr-CA" dirty="0"/>
                    </a:p>
                  </a:txBody>
                  <a:tcPr/>
                </a:tc>
                <a:tc>
                  <a:txBody>
                    <a:bodyPr/>
                    <a:lstStyle/>
                    <a:p>
                      <a:r>
                        <a:rPr kumimoji="0" lang="fr-CA" sz="1800" kern="1200" baseline="0" dirty="0" err="1" smtClean="0">
                          <a:solidFill>
                            <a:schemeClr val="dk1"/>
                          </a:solidFill>
                          <a:latin typeface="+mn-lt"/>
                          <a:ea typeface="+mn-ea"/>
                          <a:cs typeface="+mn-cs"/>
                        </a:rPr>
                        <a:t>Threshold</a:t>
                      </a:r>
                      <a:r>
                        <a:rPr kumimoji="0" lang="fr-CA" sz="1800" kern="1200" baseline="0" dirty="0" smtClean="0">
                          <a:solidFill>
                            <a:schemeClr val="dk1"/>
                          </a:solidFill>
                          <a:latin typeface="+mn-lt"/>
                          <a:ea typeface="+mn-ea"/>
                          <a:cs typeface="+mn-cs"/>
                        </a:rPr>
                        <a:t> of </a:t>
                      </a:r>
                      <a:r>
                        <a:rPr kumimoji="0" lang="fr-CA" sz="1800" kern="1200" baseline="0" dirty="0" err="1" smtClean="0">
                          <a:solidFill>
                            <a:schemeClr val="dk1"/>
                          </a:solidFill>
                          <a:latin typeface="+mn-lt"/>
                          <a:ea typeface="+mn-ea"/>
                          <a:cs typeface="+mn-cs"/>
                        </a:rPr>
                        <a:t>human</a:t>
                      </a:r>
                      <a:r>
                        <a:rPr kumimoji="0" lang="fr-CA" sz="1800" kern="1200" baseline="0" dirty="0" smtClean="0">
                          <a:solidFill>
                            <a:schemeClr val="dk1"/>
                          </a:solidFill>
                          <a:latin typeface="+mn-lt"/>
                          <a:ea typeface="+mn-ea"/>
                          <a:cs typeface="+mn-cs"/>
                        </a:rPr>
                        <a:t> </a:t>
                      </a:r>
                      <a:r>
                        <a:rPr kumimoji="0" lang="fr-CA" sz="1800" kern="1200" baseline="0" dirty="0" err="1" smtClean="0">
                          <a:solidFill>
                            <a:schemeClr val="dk1"/>
                          </a:solidFill>
                          <a:latin typeface="+mn-lt"/>
                          <a:ea typeface="+mn-ea"/>
                          <a:cs typeface="+mn-cs"/>
                        </a:rPr>
                        <a:t>sensitivity</a:t>
                      </a:r>
                      <a:r>
                        <a:rPr kumimoji="0" lang="fr-CA" sz="1800" kern="1200" baseline="0" dirty="0" smtClean="0">
                          <a:solidFill>
                            <a:schemeClr val="dk1"/>
                          </a:solidFill>
                          <a:latin typeface="+mn-lt"/>
                          <a:ea typeface="+mn-ea"/>
                          <a:cs typeface="+mn-cs"/>
                        </a:rPr>
                        <a:t> </a:t>
                      </a:r>
                      <a:endParaRPr lang="fr-CA" dirty="0"/>
                    </a:p>
                  </a:txBody>
                  <a:tcPr/>
                </a:tc>
                <a:tc>
                  <a:txBody>
                    <a:bodyPr/>
                    <a:lstStyle/>
                    <a:p>
                      <a:r>
                        <a:rPr kumimoji="0" lang="fr-CA" sz="1800" kern="1200" baseline="0" dirty="0" err="1" smtClean="0">
                          <a:solidFill>
                            <a:schemeClr val="dk1"/>
                          </a:solidFill>
                          <a:latin typeface="+mn-lt"/>
                          <a:ea typeface="+mn-ea"/>
                          <a:cs typeface="+mn-cs"/>
                        </a:rPr>
                        <a:t>Kositsky</a:t>
                      </a:r>
                      <a:r>
                        <a:rPr kumimoji="0" lang="fr-CA" sz="1800" kern="1200" baseline="0" dirty="0" smtClean="0">
                          <a:solidFill>
                            <a:schemeClr val="dk1"/>
                          </a:solidFill>
                          <a:latin typeface="+mn-lt"/>
                          <a:ea typeface="+mn-ea"/>
                          <a:cs typeface="+mn-cs"/>
                        </a:rPr>
                        <a:t> </a:t>
                      </a:r>
                      <a:endParaRPr lang="fr-CA" dirty="0"/>
                    </a:p>
                  </a:txBody>
                  <a:tcPr/>
                </a:tc>
                <a:tc>
                  <a:txBody>
                    <a:bodyPr/>
                    <a:lstStyle/>
                    <a:p>
                      <a:r>
                        <a:rPr lang="en-CA" dirty="0" smtClean="0"/>
                        <a:t>2001</a:t>
                      </a:r>
                      <a:endParaRPr lang="fr-CA" dirty="0"/>
                    </a:p>
                  </a:txBody>
                  <a:tcPr/>
                </a:tc>
              </a:tr>
              <a:tr h="370840">
                <a:tc>
                  <a:txBody>
                    <a:bodyPr/>
                    <a:lstStyle/>
                    <a:p>
                      <a:r>
                        <a:rPr kumimoji="0" lang="fr-CA" sz="1800" kern="1200" baseline="0" dirty="0" smtClean="0">
                          <a:solidFill>
                            <a:schemeClr val="dk1"/>
                          </a:solidFill>
                          <a:latin typeface="+mn-lt"/>
                          <a:ea typeface="+mn-ea"/>
                          <a:cs typeface="+mn-cs"/>
                        </a:rPr>
                        <a:t>0.000000001 </a:t>
                      </a:r>
                      <a:endParaRPr lang="fr-CA" dirty="0"/>
                    </a:p>
                  </a:txBody>
                  <a:tcPr/>
                </a:tc>
                <a:tc>
                  <a:txBody>
                    <a:bodyPr/>
                    <a:lstStyle/>
                    <a:p>
                      <a:r>
                        <a:rPr kumimoji="0" lang="en-US" sz="1800" kern="1200" baseline="0" dirty="0" smtClean="0">
                          <a:solidFill>
                            <a:schemeClr val="dk1"/>
                          </a:solidFill>
                          <a:latin typeface="+mn-lt"/>
                          <a:ea typeface="+mn-ea"/>
                          <a:cs typeface="+mn-cs"/>
                        </a:rPr>
                        <a:t>Altered EEG in human subjects </a:t>
                      </a:r>
                      <a:endParaRPr lang="fr-CA" dirty="0"/>
                    </a:p>
                  </a:txBody>
                  <a:tcPr/>
                </a:tc>
                <a:tc>
                  <a:txBody>
                    <a:bodyPr/>
                    <a:lstStyle/>
                    <a:p>
                      <a:r>
                        <a:rPr lang="en-CA" dirty="0" err="1" smtClean="0"/>
                        <a:t>Bise</a:t>
                      </a:r>
                      <a:endParaRPr lang="fr-CA" dirty="0"/>
                    </a:p>
                  </a:txBody>
                  <a:tcPr/>
                </a:tc>
                <a:tc>
                  <a:txBody>
                    <a:bodyPr/>
                    <a:lstStyle/>
                    <a:p>
                      <a:r>
                        <a:rPr lang="en-CA" dirty="0" smtClean="0"/>
                        <a:t>1998</a:t>
                      </a:r>
                      <a:endParaRPr lang="fr-CA" dirty="0"/>
                    </a:p>
                  </a:txBody>
                  <a:tcPr/>
                </a:tc>
              </a:tr>
              <a:tr h="370840">
                <a:tc>
                  <a:txBody>
                    <a:bodyPr/>
                    <a:lstStyle/>
                    <a:p>
                      <a:r>
                        <a:rPr kumimoji="0" lang="fr-CA" sz="1800" kern="1200" baseline="0" dirty="0" smtClean="0">
                          <a:solidFill>
                            <a:schemeClr val="dk1"/>
                          </a:solidFill>
                          <a:latin typeface="+mn-lt"/>
                          <a:ea typeface="+mn-ea"/>
                          <a:cs typeface="+mn-cs"/>
                        </a:rPr>
                        <a:t>0.01 </a:t>
                      </a:r>
                      <a:endParaRPr lang="fr-CA" dirty="0"/>
                    </a:p>
                  </a:txBody>
                  <a:tcPr/>
                </a:tc>
                <a:tc>
                  <a:txBody>
                    <a:bodyPr/>
                    <a:lstStyle/>
                    <a:p>
                      <a:r>
                        <a:rPr kumimoji="0" lang="fr-CA" sz="1800" kern="1200" baseline="0" dirty="0" err="1" smtClean="0">
                          <a:solidFill>
                            <a:schemeClr val="dk1"/>
                          </a:solidFill>
                          <a:latin typeface="+mn-lt"/>
                          <a:ea typeface="+mn-ea"/>
                          <a:cs typeface="+mn-cs"/>
                        </a:rPr>
                        <a:t>Human</a:t>
                      </a:r>
                      <a:r>
                        <a:rPr kumimoji="0" lang="fr-CA" sz="1800" kern="1200" baseline="0" dirty="0" smtClean="0">
                          <a:solidFill>
                            <a:schemeClr val="dk1"/>
                          </a:solidFill>
                          <a:latin typeface="+mn-lt"/>
                          <a:ea typeface="+mn-ea"/>
                          <a:cs typeface="+mn-cs"/>
                        </a:rPr>
                        <a:t> sensation</a:t>
                      </a:r>
                      <a:endParaRPr lang="fr-CA" dirty="0"/>
                    </a:p>
                  </a:txBody>
                  <a:tcPr/>
                </a:tc>
                <a:tc>
                  <a:txBody>
                    <a:bodyPr/>
                    <a:lstStyle/>
                    <a:p>
                      <a:r>
                        <a:rPr kumimoji="0" lang="fr-CA" sz="1800" kern="1200" baseline="0" dirty="0" err="1" smtClean="0">
                          <a:solidFill>
                            <a:schemeClr val="dk1"/>
                          </a:solidFill>
                          <a:latin typeface="+mn-lt"/>
                          <a:ea typeface="+mn-ea"/>
                          <a:cs typeface="+mn-cs"/>
                        </a:rPr>
                        <a:t>Kolbun</a:t>
                      </a:r>
                      <a:endParaRPr lang="fr-CA" dirty="0"/>
                    </a:p>
                  </a:txBody>
                  <a:tcPr/>
                </a:tc>
                <a:tc>
                  <a:txBody>
                    <a:bodyPr/>
                    <a:lstStyle/>
                    <a:p>
                      <a:r>
                        <a:rPr lang="en-CA" dirty="0" smtClean="0"/>
                        <a:t>1987</a:t>
                      </a:r>
                      <a:endParaRPr lang="fr-CA" dirty="0"/>
                    </a:p>
                  </a:txBody>
                  <a:tcPr/>
                </a:tc>
              </a:tr>
              <a:tr h="370840">
                <a:tc>
                  <a:txBody>
                    <a:bodyPr/>
                    <a:lstStyle/>
                    <a:p>
                      <a:r>
                        <a:rPr kumimoji="0" lang="fr-CA" sz="1800" kern="1200" baseline="0" dirty="0" smtClean="0">
                          <a:solidFill>
                            <a:schemeClr val="dk1"/>
                          </a:solidFill>
                          <a:latin typeface="+mn-lt"/>
                          <a:ea typeface="+mn-ea"/>
                          <a:cs typeface="+mn-cs"/>
                        </a:rPr>
                        <a:t>0.2 to 8.0 </a:t>
                      </a:r>
                      <a:endParaRPr lang="fr-CA" dirty="0"/>
                    </a:p>
                  </a:txBody>
                  <a:tcPr/>
                </a:tc>
                <a:tc>
                  <a:txBody>
                    <a:bodyPr/>
                    <a:lstStyle/>
                    <a:p>
                      <a:r>
                        <a:rPr kumimoji="0" lang="en-US" sz="1800" kern="1200" baseline="0" dirty="0" smtClean="0">
                          <a:solidFill>
                            <a:schemeClr val="dk1"/>
                          </a:solidFill>
                          <a:latin typeface="+mn-lt"/>
                          <a:ea typeface="+mn-ea"/>
                          <a:cs typeface="+mn-cs"/>
                        </a:rPr>
                        <a:t>Childhood leukemia near transmitters</a:t>
                      </a:r>
                      <a:endParaRPr lang="fr-CA" dirty="0"/>
                    </a:p>
                  </a:txBody>
                  <a:tcPr/>
                </a:tc>
                <a:tc>
                  <a:txBody>
                    <a:bodyPr/>
                    <a:lstStyle/>
                    <a:p>
                      <a:r>
                        <a:rPr kumimoji="0" lang="en-US" sz="1800" kern="1200" baseline="0" dirty="0" smtClean="0">
                          <a:solidFill>
                            <a:schemeClr val="dk1"/>
                          </a:solidFill>
                          <a:latin typeface="+mn-lt"/>
                          <a:ea typeface="+mn-ea"/>
                          <a:cs typeface="+mn-cs"/>
                        </a:rPr>
                        <a:t>Hocking </a:t>
                      </a:r>
                      <a:endParaRPr lang="fr-CA" dirty="0"/>
                    </a:p>
                  </a:txBody>
                  <a:tcPr/>
                </a:tc>
                <a:tc>
                  <a:txBody>
                    <a:bodyPr/>
                    <a:lstStyle/>
                    <a:p>
                      <a:r>
                        <a:rPr lang="en-CA" dirty="0" smtClean="0"/>
                        <a:t>1996</a:t>
                      </a:r>
                      <a:endParaRPr lang="fr-CA" dirty="0"/>
                    </a:p>
                  </a:txBody>
                  <a:tcPr/>
                </a:tc>
              </a:tr>
              <a:tr h="370840">
                <a:tc>
                  <a:txBody>
                    <a:bodyPr/>
                    <a:lstStyle/>
                    <a:p>
                      <a:r>
                        <a:rPr lang="en-CA" dirty="0" smtClean="0"/>
                        <a:t>0.3</a:t>
                      </a:r>
                      <a:endParaRPr lang="fr-CA" dirty="0"/>
                    </a:p>
                  </a:txBody>
                  <a:tcPr/>
                </a:tc>
                <a:tc>
                  <a:txBody>
                    <a:bodyPr/>
                    <a:lstStyle/>
                    <a:p>
                      <a:r>
                        <a:rPr kumimoji="0" lang="en-US" sz="1800" kern="1200" baseline="0" dirty="0" smtClean="0">
                          <a:solidFill>
                            <a:schemeClr val="dk1"/>
                          </a:solidFill>
                          <a:latin typeface="+mn-lt"/>
                          <a:ea typeface="+mn-ea"/>
                          <a:cs typeface="+mn-cs"/>
                        </a:rPr>
                        <a:t>Imp motor function, </a:t>
                      </a:r>
                      <a:r>
                        <a:rPr kumimoji="0" lang="en-US" sz="1800" kern="1200" baseline="0" dirty="0" err="1" smtClean="0">
                          <a:solidFill>
                            <a:schemeClr val="dk1"/>
                          </a:solidFill>
                          <a:latin typeface="+mn-lt"/>
                          <a:ea typeface="+mn-ea"/>
                          <a:cs typeface="+mn-cs"/>
                        </a:rPr>
                        <a:t>rxn</a:t>
                      </a:r>
                      <a:r>
                        <a:rPr kumimoji="0" lang="en-US" sz="1800" kern="1200" baseline="0" dirty="0" smtClean="0">
                          <a:solidFill>
                            <a:schemeClr val="dk1"/>
                          </a:solidFill>
                          <a:latin typeface="+mn-lt"/>
                          <a:ea typeface="+mn-ea"/>
                          <a:cs typeface="+mn-cs"/>
                        </a:rPr>
                        <a:t> time, memory and </a:t>
                      </a:r>
                      <a:r>
                        <a:rPr kumimoji="0" lang="en-US" sz="1800" kern="1200" baseline="0" dirty="0" err="1" smtClean="0">
                          <a:solidFill>
                            <a:schemeClr val="dk1"/>
                          </a:solidFill>
                          <a:latin typeface="+mn-lt"/>
                          <a:ea typeface="+mn-ea"/>
                          <a:cs typeface="+mn-cs"/>
                        </a:rPr>
                        <a:t>attentionaltered</a:t>
                      </a:r>
                      <a:r>
                        <a:rPr kumimoji="0" lang="en-US" sz="1800" kern="1200" baseline="0" dirty="0" smtClean="0">
                          <a:solidFill>
                            <a:schemeClr val="dk1"/>
                          </a:solidFill>
                          <a:latin typeface="+mn-lt"/>
                          <a:ea typeface="+mn-ea"/>
                          <a:cs typeface="+mn-cs"/>
                        </a:rPr>
                        <a:t> sex ratio of children (fewer boys) </a:t>
                      </a:r>
                      <a:endParaRPr lang="fr-CA" dirty="0"/>
                    </a:p>
                  </a:txBody>
                  <a:tcPr/>
                </a:tc>
                <a:tc>
                  <a:txBody>
                    <a:bodyPr/>
                    <a:lstStyle/>
                    <a:p>
                      <a:r>
                        <a:rPr kumimoji="0" lang="fr-CA" sz="1800" kern="1200" baseline="0" dirty="0" err="1" smtClean="0">
                          <a:solidFill>
                            <a:schemeClr val="dk1"/>
                          </a:solidFill>
                          <a:latin typeface="+mn-lt"/>
                          <a:ea typeface="+mn-ea"/>
                          <a:cs typeface="+mn-cs"/>
                        </a:rPr>
                        <a:t>Kolodynski</a:t>
                      </a:r>
                      <a:r>
                        <a:rPr kumimoji="0" lang="fr-CA" sz="1800" kern="1200" baseline="0" dirty="0" smtClean="0">
                          <a:solidFill>
                            <a:schemeClr val="dk1"/>
                          </a:solidFill>
                          <a:latin typeface="+mn-lt"/>
                          <a:ea typeface="+mn-ea"/>
                          <a:cs typeface="+mn-cs"/>
                        </a:rPr>
                        <a:t> </a:t>
                      </a:r>
                      <a:endParaRPr lang="fr-CA" dirty="0"/>
                    </a:p>
                  </a:txBody>
                  <a:tcPr/>
                </a:tc>
                <a:tc>
                  <a:txBody>
                    <a:bodyPr/>
                    <a:lstStyle/>
                    <a:p>
                      <a:r>
                        <a:rPr lang="en-CA" dirty="0" smtClean="0"/>
                        <a:t>1996</a:t>
                      </a:r>
                      <a:endParaRPr lang="fr-CA" dirty="0"/>
                    </a:p>
                  </a:txBody>
                  <a:tcPr/>
                </a:tc>
              </a:tr>
              <a:tr h="370840">
                <a:tc>
                  <a:txBody>
                    <a:bodyPr/>
                    <a:lstStyle/>
                    <a:p>
                      <a:r>
                        <a:rPr lang="en-CA" dirty="0" smtClean="0"/>
                        <a:t>10.0</a:t>
                      </a:r>
                      <a:endParaRPr lang="fr-CA" dirty="0"/>
                    </a:p>
                  </a:txBody>
                  <a:tcPr/>
                </a:tc>
                <a:tc>
                  <a:txBody>
                    <a:bodyPr/>
                    <a:lstStyle/>
                    <a:p>
                      <a:r>
                        <a:rPr kumimoji="0" lang="en-US" sz="1800" kern="1200" baseline="0" dirty="0" smtClean="0">
                          <a:solidFill>
                            <a:schemeClr val="dk1"/>
                          </a:solidFill>
                          <a:latin typeface="+mn-lt"/>
                          <a:ea typeface="+mn-ea"/>
                          <a:cs typeface="+mn-cs"/>
                        </a:rPr>
                        <a:t>Damaged mitochondria, nucleus of cells in hippocampus of brain </a:t>
                      </a:r>
                      <a:endParaRPr lang="fr-CA" dirty="0"/>
                    </a:p>
                  </a:txBody>
                  <a:tcPr/>
                </a:tc>
                <a:tc>
                  <a:txBody>
                    <a:bodyPr/>
                    <a:lstStyle/>
                    <a:p>
                      <a:r>
                        <a:rPr kumimoji="0" lang="fr-CA" sz="1800" kern="1200" baseline="0" dirty="0" err="1" smtClean="0">
                          <a:solidFill>
                            <a:schemeClr val="dk1"/>
                          </a:solidFill>
                          <a:latin typeface="+mn-lt"/>
                          <a:ea typeface="+mn-ea"/>
                          <a:cs typeface="+mn-cs"/>
                        </a:rPr>
                        <a:t>Belokrinitskiy</a:t>
                      </a:r>
                      <a:r>
                        <a:rPr kumimoji="0" lang="fr-CA" sz="1800" kern="1200" baseline="0" dirty="0" smtClean="0">
                          <a:solidFill>
                            <a:schemeClr val="dk1"/>
                          </a:solidFill>
                          <a:latin typeface="+mn-lt"/>
                          <a:ea typeface="+mn-ea"/>
                          <a:cs typeface="+mn-cs"/>
                        </a:rPr>
                        <a:t> </a:t>
                      </a:r>
                      <a:endParaRPr lang="fr-CA" dirty="0"/>
                    </a:p>
                  </a:txBody>
                  <a:tcPr/>
                </a:tc>
                <a:tc>
                  <a:txBody>
                    <a:bodyPr/>
                    <a:lstStyle/>
                    <a:p>
                      <a:r>
                        <a:rPr lang="en-CA" dirty="0" smtClean="0"/>
                        <a:t>1982a</a:t>
                      </a:r>
                      <a:endParaRPr lang="fr-CA" dirty="0"/>
                    </a:p>
                  </a:txBody>
                  <a:tcPr/>
                </a:tc>
              </a:tr>
              <a:tr h="370840">
                <a:tc>
                  <a:txBody>
                    <a:bodyPr/>
                    <a:lstStyle/>
                    <a:p>
                      <a:r>
                        <a:rPr lang="en-CA" dirty="0" smtClean="0"/>
                        <a:t>10.0</a:t>
                      </a:r>
                      <a:endParaRPr lang="fr-CA" dirty="0"/>
                    </a:p>
                  </a:txBody>
                  <a:tcPr/>
                </a:tc>
                <a:tc>
                  <a:txBody>
                    <a:bodyPr/>
                    <a:lstStyle/>
                    <a:p>
                      <a:r>
                        <a:rPr kumimoji="0" lang="en-US" sz="1800" kern="1200" baseline="0" dirty="0" err="1" smtClean="0">
                          <a:solidFill>
                            <a:schemeClr val="dk1"/>
                          </a:solidFill>
                          <a:latin typeface="+mn-lt"/>
                          <a:ea typeface="+mn-ea"/>
                          <a:cs typeface="+mn-cs"/>
                        </a:rPr>
                        <a:t>Redistrin</a:t>
                      </a:r>
                      <a:r>
                        <a:rPr kumimoji="0" lang="en-US" sz="1800" kern="1200" baseline="0" dirty="0" smtClean="0">
                          <a:solidFill>
                            <a:schemeClr val="dk1"/>
                          </a:solidFill>
                          <a:latin typeface="+mn-lt"/>
                          <a:ea typeface="+mn-ea"/>
                          <a:cs typeface="+mn-cs"/>
                        </a:rPr>
                        <a:t> of metals: lungs, brain, heart, liver, kidney, muscles, </a:t>
                      </a:r>
                      <a:r>
                        <a:rPr kumimoji="0" lang="fr-CA" sz="1800" kern="1200" baseline="0" dirty="0" smtClean="0">
                          <a:solidFill>
                            <a:schemeClr val="dk1"/>
                          </a:solidFill>
                          <a:latin typeface="+mn-lt"/>
                          <a:ea typeface="+mn-ea"/>
                          <a:cs typeface="+mn-cs"/>
                        </a:rPr>
                        <a:t>spleen, </a:t>
                      </a:r>
                      <a:r>
                        <a:rPr kumimoji="0" lang="fr-CA" sz="1800" kern="1200" baseline="0" dirty="0" err="1" smtClean="0">
                          <a:solidFill>
                            <a:schemeClr val="dk1"/>
                          </a:solidFill>
                          <a:latin typeface="+mn-lt"/>
                          <a:ea typeface="+mn-ea"/>
                          <a:cs typeface="+mn-cs"/>
                        </a:rPr>
                        <a:t>bones</a:t>
                      </a:r>
                      <a:r>
                        <a:rPr kumimoji="0" lang="fr-CA" sz="1800" kern="1200" baseline="0" dirty="0" smtClean="0">
                          <a:solidFill>
                            <a:schemeClr val="dk1"/>
                          </a:solidFill>
                          <a:latin typeface="+mn-lt"/>
                          <a:ea typeface="+mn-ea"/>
                          <a:cs typeface="+mn-cs"/>
                        </a:rPr>
                        <a:t>, skin, </a:t>
                      </a:r>
                      <a:r>
                        <a:rPr kumimoji="0" lang="fr-CA" sz="1800" kern="1200" baseline="0" dirty="0" err="1" smtClean="0">
                          <a:solidFill>
                            <a:schemeClr val="dk1"/>
                          </a:solidFill>
                          <a:latin typeface="+mn-lt"/>
                          <a:ea typeface="+mn-ea"/>
                          <a:cs typeface="+mn-cs"/>
                        </a:rPr>
                        <a:t>blood</a:t>
                      </a:r>
                      <a:r>
                        <a:rPr kumimoji="0" lang="fr-CA" sz="1800" kern="1200" baseline="0" dirty="0" smtClean="0">
                          <a:solidFill>
                            <a:schemeClr val="dk1"/>
                          </a:solidFill>
                          <a:latin typeface="+mn-lt"/>
                          <a:ea typeface="+mn-ea"/>
                          <a:cs typeface="+mn-cs"/>
                        </a:rPr>
                        <a:t> </a:t>
                      </a:r>
                      <a:endParaRPr lang="fr-CA" dirty="0"/>
                    </a:p>
                  </a:txBody>
                  <a:tcPr/>
                </a:tc>
                <a:tc>
                  <a:txBody>
                    <a:bodyPr/>
                    <a:lstStyle/>
                    <a:p>
                      <a:r>
                        <a:rPr kumimoji="0" lang="fr-CA" sz="1800" kern="1200" baseline="0" dirty="0" err="1" smtClean="0">
                          <a:solidFill>
                            <a:schemeClr val="dk1"/>
                          </a:solidFill>
                          <a:latin typeface="+mn-lt"/>
                          <a:ea typeface="+mn-ea"/>
                          <a:cs typeface="+mn-cs"/>
                        </a:rPr>
                        <a:t>Shutenko</a:t>
                      </a:r>
                      <a:r>
                        <a:rPr kumimoji="0" lang="fr-CA" sz="1800" kern="1200" baseline="0" dirty="0" smtClean="0">
                          <a:solidFill>
                            <a:schemeClr val="dk1"/>
                          </a:solidFill>
                          <a:latin typeface="+mn-lt"/>
                          <a:ea typeface="+mn-ea"/>
                          <a:cs typeface="+mn-cs"/>
                        </a:rPr>
                        <a:t> </a:t>
                      </a:r>
                      <a:endParaRPr lang="fr-CA" dirty="0"/>
                    </a:p>
                  </a:txBody>
                  <a:tcPr/>
                </a:tc>
                <a:tc>
                  <a:txBody>
                    <a:bodyPr/>
                    <a:lstStyle/>
                    <a:p>
                      <a:r>
                        <a:rPr lang="en-CA" dirty="0" smtClean="0"/>
                        <a:t>1981</a:t>
                      </a:r>
                      <a:endParaRPr lang="fr-CA"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755576" y="948690"/>
            <a:ext cx="7920880" cy="5355312"/>
          </a:xfrm>
          <a:prstGeom prst="rect">
            <a:avLst/>
          </a:prstGeom>
        </p:spPr>
        <p:txBody>
          <a:bodyPr wrap="square">
            <a:spAutoFit/>
          </a:bodyPr>
          <a:lstStyle/>
          <a:p>
            <a:r>
              <a:rPr lang="en-US" b="1" dirty="0" smtClean="0">
                <a:latin typeface="Arial" pitchFamily="34" charset="0"/>
                <a:cs typeface="Arial" pitchFamily="34" charset="0"/>
              </a:rPr>
              <a:t> </a:t>
            </a:r>
            <a:r>
              <a:rPr lang="fr-CA" b="1" dirty="0" smtClean="0">
                <a:latin typeface="Arial" pitchFamily="34" charset="0"/>
                <a:cs typeface="Arial" pitchFamily="34" charset="0"/>
              </a:rPr>
              <a:t>Pacific </a:t>
            </a:r>
            <a:r>
              <a:rPr lang="fr-CA" b="1" dirty="0" err="1" smtClean="0">
                <a:latin typeface="Arial" pitchFamily="34" charset="0"/>
                <a:cs typeface="Arial" pitchFamily="34" charset="0"/>
              </a:rPr>
              <a:t>Gas</a:t>
            </a:r>
            <a:r>
              <a:rPr lang="fr-CA" b="1" dirty="0" smtClean="0">
                <a:latin typeface="Arial" pitchFamily="34" charset="0"/>
                <a:cs typeface="Arial" pitchFamily="34" charset="0"/>
              </a:rPr>
              <a:t> &amp; </a:t>
            </a:r>
            <a:r>
              <a:rPr lang="fr-CA" b="1" dirty="0" err="1" smtClean="0">
                <a:latin typeface="Arial" pitchFamily="34" charset="0"/>
                <a:cs typeface="Arial" pitchFamily="34" charset="0"/>
              </a:rPr>
              <a:t>Electricity</a:t>
            </a:r>
            <a:r>
              <a:rPr lang="fr-CA" b="1" dirty="0" smtClean="0">
                <a:latin typeface="Arial" pitchFamily="34" charset="0"/>
                <a:cs typeface="Arial" pitchFamily="34" charset="0"/>
              </a:rPr>
              <a:t> a déclaré – que pour des compteurs </a:t>
            </a:r>
            <a:r>
              <a:rPr lang="fr-CA" b="1" dirty="0" err="1" smtClean="0">
                <a:latin typeface="Arial" pitchFamily="34" charset="0"/>
                <a:cs typeface="Arial" pitchFamily="34" charset="0"/>
              </a:rPr>
              <a:t>Landis</a:t>
            </a:r>
            <a:r>
              <a:rPr lang="fr-CA" b="1" dirty="0" smtClean="0">
                <a:latin typeface="Arial" pitchFamily="34" charset="0"/>
                <a:cs typeface="Arial" pitchFamily="34" charset="0"/>
              </a:rPr>
              <a:t>+</a:t>
            </a:r>
            <a:r>
              <a:rPr lang="fr-CA" b="1" dirty="0" err="1" smtClean="0">
                <a:latin typeface="Arial" pitchFamily="34" charset="0"/>
                <a:cs typeface="Arial" pitchFamily="34" charset="0"/>
              </a:rPr>
              <a:t>Gyr</a:t>
            </a:r>
            <a:r>
              <a:rPr lang="fr-CA" b="1" dirty="0" smtClean="0">
                <a:latin typeface="Arial" pitchFamily="34" charset="0"/>
                <a:cs typeface="Arial" pitchFamily="34" charset="0"/>
              </a:rPr>
              <a:t> FOCUS et du type General Electric utilisés à travers le Canada</a:t>
            </a:r>
            <a:r>
              <a:rPr lang="fr-CA" i="1" dirty="0" smtClean="0">
                <a:latin typeface="Arial" pitchFamily="34" charset="0"/>
                <a:cs typeface="Arial" pitchFamily="34" charset="0"/>
              </a:rPr>
              <a:t>: </a:t>
            </a:r>
          </a:p>
          <a:p>
            <a:endParaRPr lang="fr-CA" dirty="0" smtClean="0">
              <a:latin typeface="Arial" pitchFamily="34" charset="0"/>
              <a:cs typeface="Arial" pitchFamily="34" charset="0"/>
            </a:endParaRPr>
          </a:p>
          <a:p>
            <a:r>
              <a:rPr lang="fr-CA" dirty="0" smtClean="0">
                <a:latin typeface="Arial" pitchFamily="34" charset="0"/>
                <a:cs typeface="Arial" pitchFamily="34" charset="0"/>
              </a:rPr>
              <a:t>Le nombre moyen </a:t>
            </a:r>
            <a:r>
              <a:rPr lang="fr-CA" b="1" dirty="0" smtClean="0">
                <a:latin typeface="Arial" pitchFamily="34" charset="0"/>
                <a:cs typeface="Arial" pitchFamily="34" charset="0"/>
              </a:rPr>
              <a:t>d'impulsions</a:t>
            </a:r>
            <a:r>
              <a:rPr lang="fr-CA" dirty="0" smtClean="0">
                <a:latin typeface="Arial" pitchFamily="34" charset="0"/>
                <a:cs typeface="Arial" pitchFamily="34" charset="0"/>
              </a:rPr>
              <a:t> de RF pour ces compteurs serait dans les environs de </a:t>
            </a:r>
            <a:r>
              <a:rPr lang="fr-CA" b="1" dirty="0" smtClean="0">
                <a:latin typeface="Arial" pitchFamily="34" charset="0"/>
                <a:cs typeface="Arial" pitchFamily="34" charset="0"/>
              </a:rPr>
              <a:t>10 000/compteur/jour avec un maximum 190 000</a:t>
            </a:r>
            <a:r>
              <a:rPr lang="fr-CA" dirty="0" smtClean="0">
                <a:latin typeface="Arial" pitchFamily="34" charset="0"/>
                <a:cs typeface="Arial" pitchFamily="34" charset="0"/>
              </a:rPr>
              <a:t>.</a:t>
            </a:r>
          </a:p>
          <a:p>
            <a:endParaRPr lang="fr-CA" dirty="0" smtClean="0">
              <a:latin typeface="Arial" pitchFamily="34" charset="0"/>
              <a:cs typeface="Arial" pitchFamily="34" charset="0"/>
            </a:endParaRPr>
          </a:p>
          <a:p>
            <a:r>
              <a:rPr lang="fr-CA" b="1" dirty="0" smtClean="0">
                <a:latin typeface="Arial" pitchFamily="34" charset="0"/>
                <a:cs typeface="Arial" pitchFamily="34" charset="0"/>
              </a:rPr>
              <a:t>90% de ces impulsions sont pour « l’entretien » réseau maillé </a:t>
            </a:r>
            <a:r>
              <a:rPr lang="fr-CA" dirty="0" smtClean="0">
                <a:latin typeface="Arial" pitchFamily="34" charset="0"/>
                <a:cs typeface="Arial" pitchFamily="34" charset="0"/>
              </a:rPr>
              <a:t>[machine à machine], y compris des signaux </a:t>
            </a:r>
            <a:r>
              <a:rPr lang="fr-CA" dirty="0" err="1" smtClean="0">
                <a:latin typeface="Arial" pitchFamily="34" charset="0"/>
                <a:cs typeface="Arial" pitchFamily="34" charset="0"/>
              </a:rPr>
              <a:t>rebondissants</a:t>
            </a:r>
            <a:r>
              <a:rPr lang="fr-CA" dirty="0" smtClean="0">
                <a:latin typeface="Arial" pitchFamily="34" charset="0"/>
                <a:cs typeface="Arial" pitchFamily="34" charset="0"/>
              </a:rPr>
              <a:t> [500 à 5 000] des maisons).</a:t>
            </a:r>
          </a:p>
          <a:p>
            <a:endParaRPr lang="fr-CA" dirty="0" smtClean="0">
              <a:latin typeface="Arial" pitchFamily="34" charset="0"/>
              <a:cs typeface="Arial" pitchFamily="34" charset="0"/>
            </a:endParaRPr>
          </a:p>
          <a:p>
            <a:r>
              <a:rPr lang="fr-CA" b="1" dirty="0" smtClean="0">
                <a:latin typeface="Arial" pitchFamily="34" charset="0"/>
                <a:cs typeface="Arial" pitchFamily="34" charset="0"/>
              </a:rPr>
              <a:t>Seulement 6 impulsions sont pour lire les données du compteur</a:t>
            </a:r>
            <a:r>
              <a:rPr lang="fr-CA" dirty="0" smtClean="0">
                <a:latin typeface="Arial" pitchFamily="34" charset="0"/>
                <a:cs typeface="Arial" pitchFamily="34" charset="0"/>
              </a:rPr>
              <a:t>. Ceci n’inclut pas les transmissions à l’intérieur (de la résidence) par le réseau domestique (Home Area Network- HAN) aux appareils « intelligents » et aux autres dispositifs communicants incorporés (à notre insu).</a:t>
            </a:r>
          </a:p>
          <a:p>
            <a:endParaRPr lang="fr-CA" dirty="0" smtClean="0">
              <a:latin typeface="Arial" pitchFamily="34" charset="0"/>
              <a:cs typeface="Arial" pitchFamily="34" charset="0"/>
            </a:endParaRPr>
          </a:p>
          <a:p>
            <a:r>
              <a:rPr lang="fr-CA" dirty="0" smtClean="0">
                <a:latin typeface="Arial" pitchFamily="34" charset="0"/>
                <a:cs typeface="Arial" pitchFamily="34" charset="0"/>
              </a:rPr>
              <a:t> Le compteur transmet à 900 MHz avec une puissance d’émission de 1 watt. Il a gain d’antenne de 4 dB pour une puissance maximale de 2,5 watts [</a:t>
            </a:r>
            <a:r>
              <a:rPr lang="fr-CA" b="1" dirty="0" smtClean="0">
                <a:latin typeface="Arial" pitchFamily="34" charset="0"/>
                <a:cs typeface="Arial" pitchFamily="34" charset="0"/>
              </a:rPr>
              <a:t>deux et demi fois davantage que leurs données de sécurité]</a:t>
            </a:r>
            <a:r>
              <a:rPr lang="fr-CA" dirty="0" smtClean="0">
                <a:latin typeface="Arial" pitchFamily="34" charset="0"/>
                <a:cs typeface="Arial" pitchFamily="34" charset="0"/>
              </a:rPr>
              <a:t>.</a:t>
            </a:r>
            <a:endParaRPr lang="fr-CA" dirty="0">
              <a:latin typeface="Arial" pitchFamily="34" charset="0"/>
              <a:cs typeface="Arial" pitchFamily="34" charset="0"/>
            </a:endParaRPr>
          </a:p>
        </p:txBody>
      </p:sp>
      <p:sp>
        <p:nvSpPr>
          <p:cNvPr id="3" name="Rectangle 2"/>
          <p:cNvSpPr/>
          <p:nvPr>
            <p:custDataLst>
              <p:tags r:id="rId2"/>
            </p:custDataLst>
          </p:nvPr>
        </p:nvSpPr>
        <p:spPr>
          <a:xfrm>
            <a:off x="611560" y="5934670"/>
            <a:ext cx="8136904" cy="646331"/>
          </a:xfrm>
          <a:prstGeom prst="rect">
            <a:avLst/>
          </a:prstGeom>
        </p:spPr>
        <p:txBody>
          <a:bodyPr wrap="square">
            <a:spAutoFit/>
          </a:bodyPr>
          <a:lstStyle/>
          <a:p>
            <a:endParaRPr lang="fr-CA" dirty="0" smtClean="0"/>
          </a:p>
          <a:p>
            <a:r>
              <a:rPr lang="en-US" dirty="0" smtClean="0"/>
              <a:t> </a:t>
            </a:r>
            <a:r>
              <a:rPr lang="en-US" sz="1400" dirty="0" smtClean="0"/>
              <a:t>Source: </a:t>
            </a:r>
            <a:r>
              <a:rPr lang="en-US" sz="1400" b="1" dirty="0" smtClean="0"/>
              <a:t>Wi-Fi, SMART meters, wireless gadgets – are they safe?  </a:t>
            </a:r>
            <a:endParaRPr lang="fr-CA" sz="1400" dirty="0"/>
          </a:p>
        </p:txBody>
      </p:sp>
      <p:sp>
        <p:nvSpPr>
          <p:cNvPr id="4" name="Rectangle 3"/>
          <p:cNvSpPr/>
          <p:nvPr>
            <p:custDataLst>
              <p:tags r:id="rId3"/>
            </p:custDataLst>
          </p:nvPr>
        </p:nvSpPr>
        <p:spPr>
          <a:xfrm>
            <a:off x="755576" y="6211669"/>
            <a:ext cx="8028384" cy="646331"/>
          </a:xfrm>
          <a:prstGeom prst="rect">
            <a:avLst/>
          </a:prstGeom>
        </p:spPr>
        <p:txBody>
          <a:bodyPr wrap="square">
            <a:spAutoFit/>
          </a:bodyPr>
          <a:lstStyle/>
          <a:p>
            <a:endParaRPr lang="fr-CA" dirty="0" smtClean="0"/>
          </a:p>
          <a:p>
            <a:r>
              <a:rPr lang="en-US" dirty="0" smtClean="0"/>
              <a:t> </a:t>
            </a:r>
            <a:r>
              <a:rPr lang="en-US" sz="1400" b="1" dirty="0" smtClean="0"/>
              <a:t>Whole Life Expo 2011 Toronto, November 27, 2011 </a:t>
            </a:r>
            <a:endParaRPr lang="fr-CA" sz="1400" dirty="0"/>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Norme pour une fréquence de 1 800 MHz</a:t>
            </a:r>
            <a:endParaRPr lang="fr-CA" dirty="0"/>
          </a:p>
        </p:txBody>
      </p:sp>
      <p:sp>
        <p:nvSpPr>
          <p:cNvPr id="3" name="Espace réservé du contenu 2"/>
          <p:cNvSpPr>
            <a:spLocks noGrp="1"/>
          </p:cNvSpPr>
          <p:nvPr>
            <p:ph idx="1"/>
            <p:custDataLst>
              <p:tags r:id="rId2"/>
            </p:custDataLst>
          </p:nvPr>
        </p:nvSpPr>
        <p:spPr/>
        <p:txBody>
          <a:bodyPr>
            <a:normAutofit/>
          </a:bodyPr>
          <a:lstStyle/>
          <a:p>
            <a:r>
              <a:rPr lang="fr-CA" b="1" dirty="0" smtClean="0">
                <a:latin typeface="Arial" pitchFamily="34" charset="0"/>
                <a:cs typeface="Arial" pitchFamily="34" charset="0"/>
              </a:rPr>
              <a:t>Salzbourg : 0,0010 W/m</a:t>
            </a:r>
            <a:r>
              <a:rPr lang="fr-CA" b="1" baseline="30000" dirty="0" smtClean="0">
                <a:latin typeface="Arial" pitchFamily="34" charset="0"/>
                <a:cs typeface="Arial" pitchFamily="34" charset="0"/>
              </a:rPr>
              <a:t>2 </a:t>
            </a:r>
            <a:r>
              <a:rPr lang="fr-CA" b="1" dirty="0" smtClean="0">
                <a:latin typeface="Arial" pitchFamily="34" charset="0"/>
                <a:cs typeface="Arial" pitchFamily="34" charset="0"/>
              </a:rPr>
              <a:t> </a:t>
            </a:r>
            <a:r>
              <a:rPr lang="fr-CA" dirty="0" smtClean="0"/>
              <a:t>( 1µW/m</a:t>
            </a:r>
            <a:r>
              <a:rPr lang="fr-CA" baseline="30000" dirty="0" smtClean="0"/>
              <a:t>2</a:t>
            </a:r>
            <a:r>
              <a:rPr lang="fr-CA" dirty="0" smtClean="0"/>
              <a:t>)</a:t>
            </a:r>
            <a:endParaRPr lang="fr-CA" dirty="0" smtClean="0">
              <a:latin typeface="Arial" pitchFamily="34" charset="0"/>
              <a:cs typeface="Arial" pitchFamily="34" charset="0"/>
            </a:endParaRPr>
          </a:p>
          <a:p>
            <a:r>
              <a:rPr lang="fr-CA" dirty="0" smtClean="0">
                <a:latin typeface="Arial" pitchFamily="34" charset="0"/>
                <a:cs typeface="Arial" pitchFamily="34" charset="0"/>
              </a:rPr>
              <a:t>Toronto (précaution) : </a:t>
            </a:r>
            <a:r>
              <a:rPr lang="fr-CA" b="1" dirty="0" smtClean="0">
                <a:latin typeface="Arial" pitchFamily="34" charset="0"/>
                <a:cs typeface="Arial" pitchFamily="34" charset="0"/>
              </a:rPr>
              <a:t>0,10 W/m</a:t>
            </a:r>
            <a:r>
              <a:rPr lang="fr-CA" b="1" baseline="30000" dirty="0" smtClean="0">
                <a:latin typeface="Arial" pitchFamily="34" charset="0"/>
                <a:cs typeface="Arial" pitchFamily="34" charset="0"/>
              </a:rPr>
              <a:t>2 </a:t>
            </a:r>
            <a:r>
              <a:rPr lang="fr-CA" dirty="0" smtClean="0"/>
              <a:t>( 100µW/m</a:t>
            </a:r>
            <a:r>
              <a:rPr lang="fr-CA" baseline="30000" dirty="0" smtClean="0"/>
              <a:t>2</a:t>
            </a:r>
            <a:r>
              <a:rPr lang="fr-CA" dirty="0" smtClean="0"/>
              <a:t>)</a:t>
            </a:r>
            <a:endParaRPr lang="fr-CA" dirty="0" smtClean="0">
              <a:latin typeface="Arial" pitchFamily="34" charset="0"/>
              <a:cs typeface="Arial" pitchFamily="34" charset="0"/>
            </a:endParaRPr>
          </a:p>
          <a:p>
            <a:r>
              <a:rPr lang="fr-CA" dirty="0" smtClean="0">
                <a:latin typeface="Arial" pitchFamily="34" charset="0"/>
                <a:cs typeface="Arial" pitchFamily="34" charset="0"/>
              </a:rPr>
              <a:t>Paris (précaution) : 0,10 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dirty="0" smtClean="0">
                <a:latin typeface="Arial" pitchFamily="34" charset="0"/>
                <a:cs typeface="Arial" pitchFamily="34" charset="0"/>
              </a:rPr>
              <a:t>Italie : 0,10 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dirty="0" smtClean="0">
                <a:latin typeface="Arial" pitchFamily="34" charset="0"/>
                <a:cs typeface="Arial" pitchFamily="34" charset="0"/>
              </a:rPr>
              <a:t>Suisse: 0,10 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dirty="0" smtClean="0">
                <a:latin typeface="Arial" pitchFamily="34" charset="0"/>
                <a:cs typeface="Arial" pitchFamily="34" charset="0"/>
              </a:rPr>
              <a:t>Russie: 0, 10 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dirty="0" smtClean="0">
                <a:latin typeface="Arial" pitchFamily="34" charset="0"/>
                <a:cs typeface="Arial" pitchFamily="34" charset="0"/>
              </a:rPr>
              <a:t>Chine : 0,10 W/m</a:t>
            </a:r>
            <a:r>
              <a:rPr lang="fr-CA" baseline="30000" dirty="0" smtClean="0">
                <a:latin typeface="Arial" pitchFamily="34" charset="0"/>
                <a:cs typeface="Arial" pitchFamily="34" charset="0"/>
              </a:rPr>
              <a:t>2</a:t>
            </a:r>
            <a:endParaRPr lang="fr-CA" dirty="0" smtClean="0">
              <a:latin typeface="Arial" pitchFamily="34" charset="0"/>
              <a:cs typeface="Arial" pitchFamily="34" charset="0"/>
            </a:endParaRPr>
          </a:p>
          <a:p>
            <a:r>
              <a:rPr lang="fr-CA" b="1" dirty="0" smtClean="0">
                <a:latin typeface="Arial" pitchFamily="34" charset="0"/>
                <a:cs typeface="Arial" pitchFamily="34" charset="0"/>
              </a:rPr>
              <a:t>Canada : 10,0 W/m</a:t>
            </a:r>
            <a:r>
              <a:rPr lang="fr-CA" b="1" baseline="30000" dirty="0" smtClean="0">
                <a:latin typeface="Arial" pitchFamily="34" charset="0"/>
                <a:cs typeface="Arial" pitchFamily="34" charset="0"/>
              </a:rPr>
              <a:t>2</a:t>
            </a:r>
            <a:r>
              <a:rPr lang="fr-CA" b="1" dirty="0" smtClean="0">
                <a:latin typeface="Arial" pitchFamily="34" charset="0"/>
                <a:cs typeface="Arial" pitchFamily="34" charset="0"/>
              </a:rPr>
              <a:t> (10 000 fois plus haute que celle de </a:t>
            </a:r>
            <a:r>
              <a:rPr lang="fr-CA" b="1" dirty="0" err="1" smtClean="0">
                <a:latin typeface="Arial" pitchFamily="34" charset="0"/>
                <a:cs typeface="Arial" pitchFamily="34" charset="0"/>
              </a:rPr>
              <a:t>Salzbourd</a:t>
            </a:r>
            <a:r>
              <a:rPr lang="fr-CA" b="1" dirty="0" smtClean="0">
                <a:latin typeface="Arial" pitchFamily="34" charset="0"/>
                <a:cs typeface="Arial" pitchFamily="34" charset="0"/>
              </a:rPr>
              <a:t>!!!)  </a:t>
            </a:r>
            <a:r>
              <a:rPr lang="fr-CA" dirty="0" smtClean="0"/>
              <a:t>( 10 000 </a:t>
            </a:r>
            <a:r>
              <a:rPr lang="fr-CA" dirty="0" err="1" smtClean="0"/>
              <a:t>000</a:t>
            </a:r>
            <a:r>
              <a:rPr lang="fr-CA" dirty="0" smtClean="0"/>
              <a:t> µW/m</a:t>
            </a:r>
            <a:r>
              <a:rPr lang="fr-CA" baseline="30000" dirty="0" smtClean="0"/>
              <a:t>2</a:t>
            </a:r>
            <a:r>
              <a:rPr lang="fr-CA" dirty="0" smtClean="0"/>
              <a:t>)</a:t>
            </a:r>
            <a:endParaRPr lang="fr-CA" dirty="0" smtClean="0">
              <a:latin typeface="Arial" pitchFamily="34" charset="0"/>
              <a:cs typeface="Arial" pitchFamily="34" charset="0"/>
            </a:endParaRPr>
          </a:p>
          <a:p>
            <a:endParaRPr lang="fr-CA" dirty="0"/>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global-RF-guidelines.png"/>
          <p:cNvPicPr>
            <a:picLocks noChangeAspect="1"/>
          </p:cNvPicPr>
          <p:nvPr>
            <p:custDataLst>
              <p:tags r:id="rId1"/>
            </p:custDataLst>
          </p:nvPr>
        </p:nvPicPr>
        <p:blipFill>
          <a:blip r:embed="rId4" cstate="print"/>
          <a:stretch>
            <a:fillRect/>
          </a:stretch>
        </p:blipFill>
        <p:spPr>
          <a:xfrm>
            <a:off x="0" y="-90948"/>
            <a:ext cx="9144000" cy="6513622"/>
          </a:xfrm>
          <a:prstGeom prst="rect">
            <a:avLst/>
          </a:prstGeom>
        </p:spPr>
      </p:pic>
      <p:sp>
        <p:nvSpPr>
          <p:cNvPr id="272385" name="Rectangle 1"/>
          <p:cNvSpPr>
            <a:spLocks noChangeArrowheads="1"/>
          </p:cNvSpPr>
          <p:nvPr>
            <p:custDataLst>
              <p:tags r:id="rId2"/>
            </p:custDataLst>
          </p:nvPr>
        </p:nvSpPr>
        <p:spPr bwMode="auto">
          <a:xfrm>
            <a:off x="1907704" y="6293931"/>
            <a:ext cx="3275856"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Source : </a:t>
            </a:r>
            <a:r>
              <a:rPr kumimoji="0" lang="fr-CA"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Dre</a:t>
            </a:r>
            <a:r>
              <a:rPr kumimoji="0" lang="fr-CA"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Magda Havas </a:t>
            </a:r>
            <a:endParaRPr kumimoji="0" lang="fr-CA"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95536" y="2132856"/>
            <a:ext cx="8305800" cy="1143000"/>
          </a:xfrm>
          <a:solidFill>
            <a:schemeClr val="bg2"/>
          </a:solidFill>
        </p:spPr>
        <p:txBody>
          <a:bodyPr/>
          <a:lstStyle/>
          <a:p>
            <a:r>
              <a:rPr lang="en-CA" dirty="0" err="1" smtClean="0"/>
              <a:t>Moratoirs</a:t>
            </a:r>
            <a:endParaRPr lang="fr-CA" dirty="0"/>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rmAutofit/>
          </a:bodyPr>
          <a:lstStyle/>
          <a:p>
            <a:r>
              <a:rPr lang="en-CA" dirty="0" smtClean="0"/>
              <a:t>Drs &amp; </a:t>
            </a:r>
            <a:r>
              <a:rPr lang="en-CA" dirty="0" err="1" smtClean="0"/>
              <a:t>Scientifiques</a:t>
            </a:r>
            <a:r>
              <a:rPr lang="en-CA" dirty="0" smtClean="0"/>
              <a:t> </a:t>
            </a:r>
            <a:r>
              <a:rPr lang="en-CA" dirty="0" err="1" smtClean="0"/>
              <a:t>moratoirs</a:t>
            </a:r>
            <a:endParaRPr lang="fr-CA" dirty="0"/>
          </a:p>
        </p:txBody>
      </p:sp>
      <p:sp>
        <p:nvSpPr>
          <p:cNvPr id="6" name="Espace réservé du contenu 5"/>
          <p:cNvSpPr>
            <a:spLocks noGrp="1"/>
          </p:cNvSpPr>
          <p:nvPr>
            <p:ph sz="half" idx="1"/>
            <p:custDataLst>
              <p:tags r:id="rId2"/>
            </p:custDataLst>
          </p:nvPr>
        </p:nvSpPr>
        <p:spPr/>
        <p:txBody>
          <a:bodyPr>
            <a:normAutofit fontScale="85000" lnSpcReduction="10000"/>
          </a:bodyPr>
          <a:lstStyle/>
          <a:p>
            <a:r>
              <a:rPr lang="fr-CA" dirty="0" smtClean="0">
                <a:latin typeface="Arial" pitchFamily="34" charset="0"/>
                <a:cs typeface="Arial" pitchFamily="34" charset="0"/>
              </a:rPr>
              <a:t>Vienna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1998 </a:t>
            </a:r>
          </a:p>
          <a:p>
            <a:r>
              <a:rPr lang="fr-CA" dirty="0" smtClean="0">
                <a:latin typeface="Arial" pitchFamily="34" charset="0"/>
                <a:cs typeface="Arial" pitchFamily="34" charset="0"/>
              </a:rPr>
              <a:t>Salzburg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2000 </a:t>
            </a:r>
          </a:p>
          <a:p>
            <a:r>
              <a:rPr lang="fr-CA" dirty="0" err="1" smtClean="0">
                <a:latin typeface="Arial" pitchFamily="34" charset="0"/>
                <a:cs typeface="Arial" pitchFamily="34" charset="0"/>
              </a:rPr>
              <a:t>Declaration</a:t>
            </a:r>
            <a:r>
              <a:rPr lang="fr-CA" dirty="0" smtClean="0">
                <a:latin typeface="Arial" pitchFamily="34" charset="0"/>
                <a:cs typeface="Arial" pitchFamily="34" charset="0"/>
              </a:rPr>
              <a:t> of Alcalá 2002 </a:t>
            </a:r>
          </a:p>
          <a:p>
            <a:r>
              <a:rPr lang="fr-CA" dirty="0" err="1" smtClean="0">
                <a:latin typeface="Arial" pitchFamily="34" charset="0"/>
                <a:cs typeface="Arial" pitchFamily="34" charset="0"/>
              </a:rPr>
              <a:t>Catania</a:t>
            </a:r>
            <a:r>
              <a:rPr lang="fr-CA" dirty="0" smtClean="0">
                <a:latin typeface="Arial" pitchFamily="34" charset="0"/>
                <a:cs typeface="Arial" pitchFamily="34" charset="0"/>
              </a:rPr>
              <a:t>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2002 </a:t>
            </a:r>
          </a:p>
          <a:p>
            <a:r>
              <a:rPr lang="en-US" dirty="0" err="1" smtClean="0">
                <a:latin typeface="Arial" pitchFamily="34" charset="0"/>
                <a:cs typeface="Arial" pitchFamily="34" charset="0"/>
              </a:rPr>
              <a:t>Freiburger</a:t>
            </a:r>
            <a:r>
              <a:rPr lang="en-US" dirty="0" smtClean="0">
                <a:latin typeface="Arial" pitchFamily="34" charset="0"/>
                <a:cs typeface="Arial" pitchFamily="34" charset="0"/>
              </a:rPr>
              <a:t> Appeal 2002</a:t>
            </a:r>
          </a:p>
          <a:p>
            <a:r>
              <a:rPr lang="en-US" dirty="0" smtClean="0">
                <a:latin typeface="Arial" pitchFamily="34" charset="0"/>
                <a:cs typeface="Arial" pitchFamily="34" charset="0"/>
              </a:rPr>
              <a:t>Bamberger Appeal 2004</a:t>
            </a:r>
          </a:p>
          <a:p>
            <a:r>
              <a:rPr lang="en-US" dirty="0" err="1" smtClean="0">
                <a:latin typeface="Arial" pitchFamily="34" charset="0"/>
                <a:cs typeface="Arial" pitchFamily="34" charset="0"/>
              </a:rPr>
              <a:t>Maintaler</a:t>
            </a:r>
            <a:r>
              <a:rPr lang="en-US" dirty="0" smtClean="0">
                <a:latin typeface="Arial" pitchFamily="34" charset="0"/>
                <a:cs typeface="Arial" pitchFamily="34" charset="0"/>
              </a:rPr>
              <a:t> Appeal 2004</a:t>
            </a:r>
          </a:p>
          <a:p>
            <a:r>
              <a:rPr lang="en-US" dirty="0" err="1" smtClean="0">
                <a:latin typeface="Arial" pitchFamily="34" charset="0"/>
                <a:cs typeface="Arial" pitchFamily="34" charset="0"/>
              </a:rPr>
              <a:t>Coburger</a:t>
            </a:r>
            <a:r>
              <a:rPr lang="en-US" dirty="0" smtClean="0">
                <a:latin typeface="Arial" pitchFamily="34" charset="0"/>
                <a:cs typeface="Arial" pitchFamily="34" charset="0"/>
              </a:rPr>
              <a:t> Appeal 2005 </a:t>
            </a:r>
          </a:p>
          <a:p>
            <a:r>
              <a:rPr lang="fr-CA" dirty="0" err="1" smtClean="0">
                <a:latin typeface="Arial" pitchFamily="34" charset="0"/>
                <a:cs typeface="Arial" pitchFamily="34" charset="0"/>
              </a:rPr>
              <a:t>Stockacher</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p>
          <a:p>
            <a:r>
              <a:rPr lang="fr-CA" dirty="0" err="1" smtClean="0">
                <a:latin typeface="Arial" pitchFamily="34" charset="0"/>
                <a:cs typeface="Arial" pitchFamily="34" charset="0"/>
              </a:rPr>
              <a:t>Oberammergauer</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p>
          <a:p>
            <a:r>
              <a:rPr lang="fr-CA" dirty="0" err="1" smtClean="0">
                <a:latin typeface="Arial" pitchFamily="34" charset="0"/>
                <a:cs typeface="Arial" pitchFamily="34" charset="0"/>
              </a:rPr>
              <a:t>Haibacher</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endParaRPr lang="fr-CA" dirty="0">
              <a:latin typeface="Arial" pitchFamily="34" charset="0"/>
              <a:cs typeface="Arial" pitchFamily="34" charset="0"/>
            </a:endParaRPr>
          </a:p>
        </p:txBody>
      </p:sp>
      <p:sp>
        <p:nvSpPr>
          <p:cNvPr id="7" name="Espace réservé du contenu 6"/>
          <p:cNvSpPr>
            <a:spLocks noGrp="1"/>
          </p:cNvSpPr>
          <p:nvPr>
            <p:ph sz="half" idx="2"/>
            <p:custDataLst>
              <p:tags r:id="rId3"/>
            </p:custDataLst>
          </p:nvPr>
        </p:nvSpPr>
        <p:spPr/>
        <p:txBody>
          <a:bodyPr>
            <a:normAutofit fontScale="85000" lnSpcReduction="10000"/>
          </a:bodyPr>
          <a:lstStyle/>
          <a:p>
            <a:r>
              <a:rPr lang="de-DE" b="1" dirty="0" err="1" smtClean="0">
                <a:latin typeface="Arial" pitchFamily="34" charset="0"/>
                <a:cs typeface="Arial" pitchFamily="34" charset="0"/>
              </a:rPr>
              <a:t>P</a:t>
            </a:r>
            <a:r>
              <a:rPr lang="de-DE" dirty="0" err="1" smtClean="0">
                <a:latin typeface="Arial" pitchFamily="34" charset="0"/>
                <a:cs typeface="Arial" pitchFamily="34" charset="0"/>
              </a:rPr>
              <a:t>farrkirchener</a:t>
            </a:r>
            <a:r>
              <a:rPr lang="de-DE" dirty="0" smtClean="0">
                <a:latin typeface="Arial" pitchFamily="34" charset="0"/>
                <a:cs typeface="Arial" pitchFamily="34" charset="0"/>
              </a:rPr>
              <a:t> Appeal 2005</a:t>
            </a:r>
          </a:p>
          <a:p>
            <a:r>
              <a:rPr lang="de-DE" dirty="0" err="1" smtClean="0">
                <a:latin typeface="Arial" pitchFamily="34" charset="0"/>
                <a:cs typeface="Arial" pitchFamily="34" charset="0"/>
              </a:rPr>
              <a:t>Freienbacher</a:t>
            </a:r>
            <a:r>
              <a:rPr lang="de-DE" dirty="0" smtClean="0">
                <a:latin typeface="Arial" pitchFamily="34" charset="0"/>
                <a:cs typeface="Arial" pitchFamily="34" charset="0"/>
              </a:rPr>
              <a:t> Appeal 2005</a:t>
            </a:r>
          </a:p>
          <a:p>
            <a:r>
              <a:rPr lang="de-DE" dirty="0" err="1" smtClean="0">
                <a:latin typeface="Arial" pitchFamily="34" charset="0"/>
                <a:cs typeface="Arial" pitchFamily="34" charset="0"/>
              </a:rPr>
              <a:t>Lichtenfelser</a:t>
            </a:r>
            <a:r>
              <a:rPr lang="de-DE" dirty="0" smtClean="0">
                <a:latin typeface="Arial" pitchFamily="34" charset="0"/>
                <a:cs typeface="Arial" pitchFamily="34" charset="0"/>
              </a:rPr>
              <a:t> Appeal 2005</a:t>
            </a:r>
          </a:p>
          <a:p>
            <a:r>
              <a:rPr lang="de-DE" dirty="0" smtClean="0">
                <a:latin typeface="Arial" pitchFamily="34" charset="0"/>
                <a:cs typeface="Arial" pitchFamily="34" charset="0"/>
              </a:rPr>
              <a:t>Hofer Appeal 2005 </a:t>
            </a:r>
          </a:p>
          <a:p>
            <a:r>
              <a:rPr lang="fr-CA" dirty="0" smtClean="0">
                <a:latin typeface="Arial" pitchFamily="34" charset="0"/>
                <a:cs typeface="Arial" pitchFamily="34" charset="0"/>
              </a:rPr>
              <a:t>Helsinki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p>
          <a:p>
            <a:r>
              <a:rPr lang="fr-CA" dirty="0" smtClean="0">
                <a:latin typeface="Arial" pitchFamily="34" charset="0"/>
                <a:cs typeface="Arial" pitchFamily="34" charset="0"/>
              </a:rPr>
              <a:t>Parish Kirchner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p>
          <a:p>
            <a:r>
              <a:rPr lang="fr-CA" dirty="0" err="1" smtClean="0">
                <a:latin typeface="Arial" pitchFamily="34" charset="0"/>
                <a:cs typeface="Arial" pitchFamily="34" charset="0"/>
              </a:rPr>
              <a:t>Saarlander</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2005 </a:t>
            </a:r>
          </a:p>
          <a:p>
            <a:r>
              <a:rPr lang="fr-CA" dirty="0" err="1" smtClean="0">
                <a:latin typeface="Arial" pitchFamily="34" charset="0"/>
                <a:cs typeface="Arial" pitchFamily="34" charset="0"/>
              </a:rPr>
              <a:t>Benevento</a:t>
            </a:r>
            <a:r>
              <a:rPr lang="fr-CA" dirty="0" smtClean="0">
                <a:latin typeface="Arial" pitchFamily="34" charset="0"/>
                <a:cs typeface="Arial" pitchFamily="34" charset="0"/>
              </a:rPr>
              <a:t>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2006 </a:t>
            </a:r>
          </a:p>
          <a:p>
            <a:r>
              <a:rPr lang="en-US" dirty="0" err="1" smtClean="0">
                <a:latin typeface="Arial" pitchFamily="34" charset="0"/>
                <a:cs typeface="Arial" pitchFamily="34" charset="0"/>
              </a:rPr>
              <a:t>Allgäuer</a:t>
            </a:r>
            <a:r>
              <a:rPr lang="en-US" dirty="0" smtClean="0">
                <a:latin typeface="Arial" pitchFamily="34" charset="0"/>
                <a:cs typeface="Arial" pitchFamily="34" charset="0"/>
              </a:rPr>
              <a:t> Appeal 2006</a:t>
            </a:r>
          </a:p>
          <a:p>
            <a:r>
              <a:rPr lang="en-US" dirty="0" err="1" smtClean="0">
                <a:latin typeface="Arial" pitchFamily="34" charset="0"/>
                <a:cs typeface="Arial" pitchFamily="34" charset="0"/>
              </a:rPr>
              <a:t>WiMax</a:t>
            </a:r>
            <a:r>
              <a:rPr lang="en-US" dirty="0" smtClean="0">
                <a:latin typeface="Arial" pitchFamily="34" charset="0"/>
                <a:cs typeface="Arial" pitchFamily="34" charset="0"/>
              </a:rPr>
              <a:t> Appeal 2006 </a:t>
            </a:r>
          </a:p>
          <a:p>
            <a:r>
              <a:rPr lang="fr-CA" dirty="0" smtClean="0">
                <a:latin typeface="Arial" pitchFamily="34" charset="0"/>
                <a:cs typeface="Arial" pitchFamily="34" charset="0"/>
              </a:rPr>
              <a:t>Brussels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2007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4294967295"/>
            <p:custDataLst>
              <p:tags r:id="rId1"/>
            </p:custDataLst>
          </p:nvPr>
        </p:nvSpPr>
        <p:spPr>
          <a:xfrm>
            <a:off x="467544" y="1844824"/>
            <a:ext cx="8229600" cy="4389437"/>
          </a:xfrm>
        </p:spPr>
        <p:txBody>
          <a:bodyPr>
            <a:normAutofit lnSpcReduction="10000"/>
          </a:bodyPr>
          <a:lstStyle/>
          <a:p>
            <a:r>
              <a:rPr lang="fr-CA" dirty="0" err="1" smtClean="0">
                <a:latin typeface="Arial" pitchFamily="34" charset="0"/>
                <a:cs typeface="Arial" pitchFamily="34" charset="0"/>
              </a:rPr>
              <a:t>Schlüchterner</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a:t>
            </a:r>
            <a:r>
              <a:rPr lang="fr-CA" dirty="0" err="1" smtClean="0">
                <a:latin typeface="Arial" pitchFamily="34" charset="0"/>
                <a:cs typeface="Arial" pitchFamily="34" charset="0"/>
              </a:rPr>
              <a:t>Venice</a:t>
            </a:r>
            <a:r>
              <a:rPr lang="fr-CA" dirty="0" smtClean="0">
                <a:latin typeface="Arial" pitchFamily="34" charset="0"/>
                <a:cs typeface="Arial" pitchFamily="34" charset="0"/>
              </a:rPr>
              <a:t>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2008 </a:t>
            </a:r>
          </a:p>
          <a:p>
            <a:r>
              <a:rPr lang="fr-CA" dirty="0" smtClean="0">
                <a:latin typeface="Arial" pitchFamily="34" charset="0"/>
                <a:cs typeface="Arial" pitchFamily="34" charset="0"/>
              </a:rPr>
              <a:t>Berlin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2008 </a:t>
            </a:r>
          </a:p>
          <a:p>
            <a:r>
              <a:rPr lang="fr-CA" dirty="0" smtClean="0">
                <a:latin typeface="Arial" pitchFamily="34" charset="0"/>
                <a:cs typeface="Arial" pitchFamily="34" charset="0"/>
              </a:rPr>
              <a:t>Paris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2009 </a:t>
            </a:r>
          </a:p>
          <a:p>
            <a:r>
              <a:rPr lang="fr-CA" dirty="0" smtClean="0">
                <a:latin typeface="Arial" pitchFamily="34" charset="0"/>
                <a:cs typeface="Arial" pitchFamily="34" charset="0"/>
              </a:rPr>
              <a:t>London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2009 </a:t>
            </a:r>
          </a:p>
          <a:p>
            <a:r>
              <a:rPr lang="fr-CA" dirty="0" smtClean="0">
                <a:latin typeface="Arial" pitchFamily="34" charset="0"/>
                <a:cs typeface="Arial" pitchFamily="34" charset="0"/>
              </a:rPr>
              <a:t>Porto </a:t>
            </a:r>
            <a:r>
              <a:rPr lang="fr-CA" dirty="0" err="1" smtClean="0">
                <a:latin typeface="Arial" pitchFamily="34" charset="0"/>
                <a:cs typeface="Arial" pitchFamily="34" charset="0"/>
              </a:rPr>
              <a:t>Alegre</a:t>
            </a:r>
            <a:r>
              <a:rPr lang="fr-CA" dirty="0" smtClean="0">
                <a:latin typeface="Arial" pitchFamily="34" charset="0"/>
                <a:cs typeface="Arial" pitchFamily="34" charset="0"/>
              </a:rPr>
              <a:t>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2009 </a:t>
            </a:r>
          </a:p>
          <a:p>
            <a:r>
              <a:rPr lang="fr-CA" dirty="0" err="1" smtClean="0">
                <a:latin typeface="Arial" pitchFamily="34" charset="0"/>
                <a:cs typeface="Arial" pitchFamily="34" charset="0"/>
              </a:rPr>
              <a:t>European</a:t>
            </a:r>
            <a:r>
              <a:rPr lang="fr-CA" dirty="0" smtClean="0">
                <a:latin typeface="Arial" pitchFamily="34" charset="0"/>
                <a:cs typeface="Arial" pitchFamily="34" charset="0"/>
              </a:rPr>
              <a:t> </a:t>
            </a:r>
            <a:r>
              <a:rPr lang="fr-CA" dirty="0" err="1" smtClean="0">
                <a:latin typeface="Arial" pitchFamily="34" charset="0"/>
                <a:cs typeface="Arial" pitchFamily="34" charset="0"/>
              </a:rPr>
              <a:t>Parliament</a:t>
            </a:r>
            <a:r>
              <a:rPr lang="fr-CA" dirty="0" smtClean="0">
                <a:latin typeface="Arial" pitchFamily="34" charset="0"/>
                <a:cs typeface="Arial" pitchFamily="34" charset="0"/>
              </a:rPr>
              <a:t> </a:t>
            </a:r>
          </a:p>
          <a:p>
            <a:r>
              <a:rPr lang="fr-CA" dirty="0" smtClean="0">
                <a:latin typeface="Arial" pitchFamily="34" charset="0"/>
                <a:cs typeface="Arial" pitchFamily="34" charset="0"/>
              </a:rPr>
              <a:t>EMF </a:t>
            </a:r>
            <a:r>
              <a:rPr lang="fr-CA" dirty="0" err="1" smtClean="0">
                <a:latin typeface="Arial" pitchFamily="34" charset="0"/>
                <a:cs typeface="Arial" pitchFamily="34" charset="0"/>
              </a:rPr>
              <a:t>Resolution</a:t>
            </a:r>
            <a:r>
              <a:rPr lang="fr-CA" dirty="0" smtClean="0">
                <a:latin typeface="Arial" pitchFamily="34" charset="0"/>
                <a:cs typeface="Arial" pitchFamily="34" charset="0"/>
              </a:rPr>
              <a:t> 2009 </a:t>
            </a:r>
          </a:p>
          <a:p>
            <a:r>
              <a:rPr lang="fr-CA" dirty="0" err="1" smtClean="0">
                <a:latin typeface="Arial" pitchFamily="34" charset="0"/>
                <a:cs typeface="Arial" pitchFamily="34" charset="0"/>
              </a:rPr>
              <a:t>Dutch</a:t>
            </a:r>
            <a:r>
              <a:rPr lang="fr-CA" dirty="0" smtClean="0">
                <a:latin typeface="Arial" pitchFamily="34" charset="0"/>
                <a:cs typeface="Arial" pitchFamily="34" charset="0"/>
              </a:rPr>
              <a:t> </a:t>
            </a:r>
            <a:r>
              <a:rPr lang="fr-CA" dirty="0" err="1" smtClean="0">
                <a:latin typeface="Arial" pitchFamily="34" charset="0"/>
                <a:cs typeface="Arial" pitchFamily="34" charset="0"/>
              </a:rPr>
              <a:t>Appeal</a:t>
            </a:r>
            <a:r>
              <a:rPr lang="fr-CA" dirty="0" smtClean="0">
                <a:latin typeface="Arial" pitchFamily="34" charset="0"/>
                <a:cs typeface="Arial" pitchFamily="34" charset="0"/>
              </a:rPr>
              <a:t> 2009 </a:t>
            </a:r>
          </a:p>
          <a:p>
            <a:r>
              <a:rPr lang="en-US" dirty="0" smtClean="0">
                <a:latin typeface="Arial" pitchFamily="34" charset="0"/>
                <a:cs typeface="Arial" pitchFamily="34" charset="0"/>
              </a:rPr>
              <a:t>Int’l Appeal of </a:t>
            </a:r>
            <a:r>
              <a:rPr lang="en-US" dirty="0" err="1" smtClean="0">
                <a:latin typeface="Arial" pitchFamily="34" charset="0"/>
                <a:cs typeface="Arial" pitchFamily="34" charset="0"/>
              </a:rPr>
              <a:t>Würzburg</a:t>
            </a:r>
            <a:r>
              <a:rPr lang="en-US" dirty="0" smtClean="0">
                <a:latin typeface="Arial" pitchFamily="34" charset="0"/>
                <a:cs typeface="Arial" pitchFamily="34" charset="0"/>
              </a:rPr>
              <a:t> 2010 </a:t>
            </a:r>
          </a:p>
          <a:p>
            <a:r>
              <a:rPr lang="en-US" dirty="0" smtClean="0">
                <a:latin typeface="Arial" pitchFamily="34" charset="0"/>
                <a:cs typeface="Arial" pitchFamily="34" charset="0"/>
              </a:rPr>
              <a:t>European Council Resolution 1815 (2011) </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Int. Agency Research Cancer</a:t>
            </a:r>
            <a:endParaRPr lang="fr-CA" dirty="0"/>
          </a:p>
        </p:txBody>
      </p:sp>
      <p:sp>
        <p:nvSpPr>
          <p:cNvPr id="3" name="Espace réservé du contenu 2"/>
          <p:cNvSpPr>
            <a:spLocks noGrp="1"/>
          </p:cNvSpPr>
          <p:nvPr>
            <p:ph idx="1"/>
            <p:custDataLst>
              <p:tags r:id="rId2"/>
            </p:custDataLst>
          </p:nvPr>
        </p:nvSpPr>
        <p:spPr/>
        <p:txBody>
          <a:bodyPr/>
          <a:lstStyle/>
          <a:p>
            <a:pPr>
              <a:buNone/>
            </a:pPr>
            <a:endParaRPr lang="fr-CA" dirty="0" smtClean="0">
              <a:latin typeface="Arial" pitchFamily="34" charset="0"/>
              <a:cs typeface="Arial" pitchFamily="34" charset="0"/>
            </a:endParaRPr>
          </a:p>
          <a:p>
            <a:r>
              <a:rPr lang="fr-CA" dirty="0" smtClean="0">
                <a:latin typeface="Arial" pitchFamily="34" charset="0"/>
                <a:cs typeface="Arial" pitchFamily="34" charset="0"/>
              </a:rPr>
              <a:t>En mai 2011, l’OMS/IARC a classé les radiofréquences électromagnétiques « 2B », c'est-à-dire « possiblement cancérogènes pour l’Homme ».</a:t>
            </a:r>
          </a:p>
          <a:p>
            <a:r>
              <a:rPr lang="en-CA" dirty="0" smtClean="0">
                <a:latin typeface="Arial" pitchFamily="34" charset="0"/>
                <a:cs typeface="Arial" pitchFamily="34" charset="0"/>
              </a:rPr>
              <a:t>Tout </a:t>
            </a:r>
            <a:r>
              <a:rPr lang="en-CA" dirty="0" err="1" smtClean="0">
                <a:latin typeface="Arial" pitchFamily="34" charset="0"/>
                <a:cs typeface="Arial" pitchFamily="34" charset="0"/>
              </a:rPr>
              <a:t>comme</a:t>
            </a:r>
            <a:r>
              <a:rPr lang="en-CA" dirty="0" smtClean="0">
                <a:latin typeface="Arial" pitchFamily="34" charset="0"/>
                <a:cs typeface="Arial" pitchFamily="34" charset="0"/>
              </a:rPr>
              <a:t> le </a:t>
            </a:r>
            <a:r>
              <a:rPr lang="en-CA" dirty="0" err="1" smtClean="0">
                <a:latin typeface="Arial" pitchFamily="34" charset="0"/>
                <a:cs typeface="Arial" pitchFamily="34" charset="0"/>
              </a:rPr>
              <a:t>plomb</a:t>
            </a:r>
            <a:r>
              <a:rPr lang="en-CA" dirty="0" smtClean="0">
                <a:latin typeface="Arial" pitchFamily="34" charset="0"/>
                <a:cs typeface="Arial" pitchFamily="34" charset="0"/>
              </a:rPr>
              <a:t>, le DDT, le </a:t>
            </a:r>
            <a:r>
              <a:rPr lang="en-CA" dirty="0" err="1" smtClean="0">
                <a:latin typeface="Arial" pitchFamily="34" charset="0"/>
                <a:cs typeface="Arial" pitchFamily="34" charset="0"/>
              </a:rPr>
              <a:t>formaldéhyde</a:t>
            </a:r>
            <a:r>
              <a:rPr lang="en-CA" dirty="0" smtClean="0">
                <a:latin typeface="Arial" pitchFamily="34" charset="0"/>
                <a:cs typeface="Arial" pitchFamily="34" charset="0"/>
              </a:rPr>
              <a:t> et </a:t>
            </a:r>
            <a:r>
              <a:rPr lang="en-CA" dirty="0" err="1" smtClean="0">
                <a:latin typeface="Arial" pitchFamily="34" charset="0"/>
                <a:cs typeface="Arial" pitchFamily="34" charset="0"/>
              </a:rPr>
              <a:t>une</a:t>
            </a:r>
            <a:r>
              <a:rPr lang="en-CA" dirty="0" smtClean="0">
                <a:latin typeface="Arial" pitchFamily="34" charset="0"/>
                <a:cs typeface="Arial" pitchFamily="34" charset="0"/>
              </a:rPr>
              <a:t> </a:t>
            </a:r>
            <a:r>
              <a:rPr lang="en-CA" dirty="0" err="1" smtClean="0">
                <a:latin typeface="Arial" pitchFamily="34" charset="0"/>
                <a:cs typeface="Arial" pitchFamily="34" charset="0"/>
              </a:rPr>
              <a:t>diète</a:t>
            </a:r>
            <a:r>
              <a:rPr lang="en-CA" dirty="0" smtClean="0">
                <a:latin typeface="Arial" pitchFamily="34" charset="0"/>
                <a:cs typeface="Arial" pitchFamily="34" charset="0"/>
              </a:rPr>
              <a:t> </a:t>
            </a:r>
            <a:r>
              <a:rPr lang="en-CA" dirty="0" err="1" smtClean="0">
                <a:latin typeface="Arial" pitchFamily="34" charset="0"/>
                <a:cs typeface="Arial" pitchFamily="34" charset="0"/>
              </a:rPr>
              <a:t>très</a:t>
            </a:r>
            <a:r>
              <a:rPr lang="en-CA" dirty="0" smtClean="0">
                <a:latin typeface="Arial" pitchFamily="34" charset="0"/>
                <a:cs typeface="Arial" pitchFamily="34" charset="0"/>
              </a:rPr>
              <a:t> riche en aliments en </a:t>
            </a:r>
            <a:r>
              <a:rPr lang="en-CA" dirty="0" err="1" smtClean="0">
                <a:latin typeface="Arial" pitchFamily="34" charset="0"/>
                <a:cs typeface="Arial" pitchFamily="34" charset="0"/>
              </a:rPr>
              <a:t>saumure</a:t>
            </a:r>
            <a:r>
              <a:rPr lang="en-CA" dirty="0" smtClean="0">
                <a:latin typeface="Arial" pitchFamily="34" charset="0"/>
                <a:cs typeface="Arial" pitchFamily="34" charset="0"/>
              </a:rPr>
              <a:t> et les </a:t>
            </a:r>
            <a:r>
              <a:rPr lang="en-CA" dirty="0" err="1" smtClean="0">
                <a:latin typeface="Arial" pitchFamily="34" charset="0"/>
                <a:cs typeface="Arial" pitchFamily="34" charset="0"/>
              </a:rPr>
              <a:t>buveurs</a:t>
            </a:r>
            <a:r>
              <a:rPr lang="en-CA" dirty="0" smtClean="0">
                <a:latin typeface="Arial" pitchFamily="34" charset="0"/>
                <a:cs typeface="Arial" pitchFamily="34" charset="0"/>
              </a:rPr>
              <a:t> de plus de 10 </a:t>
            </a:r>
            <a:r>
              <a:rPr lang="en-CA" dirty="0" err="1" smtClean="0">
                <a:latin typeface="Arial" pitchFamily="34" charset="0"/>
                <a:cs typeface="Arial" pitchFamily="34" charset="0"/>
              </a:rPr>
              <a:t>tasses</a:t>
            </a:r>
            <a:r>
              <a:rPr lang="en-CA" dirty="0" smtClean="0">
                <a:latin typeface="Arial" pitchFamily="34" charset="0"/>
                <a:cs typeface="Arial" pitchFamily="34" charset="0"/>
              </a:rPr>
              <a:t> de café par jour.</a:t>
            </a:r>
          </a:p>
          <a:p>
            <a:r>
              <a:rPr lang="en-CA" dirty="0" smtClean="0">
                <a:latin typeface="Arial" pitchFamily="34" charset="0"/>
                <a:cs typeface="Arial" pitchFamily="34" charset="0"/>
              </a:rPr>
              <a:t>Il y a </a:t>
            </a:r>
            <a:r>
              <a:rPr lang="en-CA" dirty="0" err="1" smtClean="0">
                <a:latin typeface="Arial" pitchFamily="34" charset="0"/>
                <a:cs typeface="Arial" pitchFamily="34" charset="0"/>
              </a:rPr>
              <a:t>d’autres</a:t>
            </a:r>
            <a:r>
              <a:rPr lang="en-CA" dirty="0" smtClean="0">
                <a:latin typeface="Arial" pitchFamily="34" charset="0"/>
                <a:cs typeface="Arial" pitchFamily="34" charset="0"/>
              </a:rPr>
              <a:t> </a:t>
            </a:r>
            <a:r>
              <a:rPr lang="en-CA" dirty="0" err="1" smtClean="0">
                <a:latin typeface="Arial" pitchFamily="34" charset="0"/>
                <a:cs typeface="Arial" pitchFamily="34" charset="0"/>
              </a:rPr>
              <a:t>études</a:t>
            </a:r>
            <a:r>
              <a:rPr lang="en-CA" dirty="0" smtClean="0">
                <a:latin typeface="Arial" pitchFamily="34" charset="0"/>
                <a:cs typeface="Arial" pitchFamily="34" charset="0"/>
              </a:rPr>
              <a:t> qui </a:t>
            </a:r>
            <a:r>
              <a:rPr lang="en-CA" dirty="0" err="1" smtClean="0">
                <a:latin typeface="Arial" pitchFamily="34" charset="0"/>
                <a:cs typeface="Arial" pitchFamily="34" charset="0"/>
              </a:rPr>
              <a:t>auraient</a:t>
            </a:r>
            <a:r>
              <a:rPr lang="en-CA" dirty="0" smtClean="0">
                <a:latin typeface="Arial" pitchFamily="34" charset="0"/>
                <a:cs typeface="Arial" pitchFamily="34" charset="0"/>
              </a:rPr>
              <a:t> </a:t>
            </a:r>
            <a:r>
              <a:rPr lang="en-CA" dirty="0" err="1" smtClean="0">
                <a:latin typeface="Arial" pitchFamily="34" charset="0"/>
                <a:cs typeface="Arial" pitchFamily="34" charset="0"/>
              </a:rPr>
              <a:t>changé</a:t>
            </a:r>
            <a:r>
              <a:rPr lang="en-CA" dirty="0" smtClean="0">
                <a:latin typeface="Arial" pitchFamily="34" charset="0"/>
                <a:cs typeface="Arial" pitchFamily="34" charset="0"/>
              </a:rPr>
              <a:t> la classification à </a:t>
            </a:r>
            <a:r>
              <a:rPr lang="fr-CA" dirty="0" smtClean="0">
                <a:latin typeface="Arial" pitchFamily="34" charset="0"/>
                <a:cs typeface="Arial" pitchFamily="34" charset="0"/>
              </a:rPr>
              <a:t>« </a:t>
            </a:r>
            <a:r>
              <a:rPr lang="en-CA" dirty="0" smtClean="0">
                <a:latin typeface="Arial" pitchFamily="34" charset="0"/>
                <a:cs typeface="Arial" pitchFamily="34" charset="0"/>
              </a:rPr>
              <a:t>1</a:t>
            </a:r>
            <a:r>
              <a:rPr lang="fr-CA" dirty="0" smtClean="0">
                <a:latin typeface="Arial" pitchFamily="34" charset="0"/>
                <a:cs typeface="Arial" pitchFamily="34" charset="0"/>
              </a:rPr>
              <a:t>»</a:t>
            </a:r>
            <a:r>
              <a:rPr lang="en-CA" dirty="0" smtClean="0">
                <a:latin typeface="Arial" pitchFamily="34" charset="0"/>
                <a:cs typeface="Arial" pitchFamily="34" charset="0"/>
              </a:rPr>
              <a:t> </a:t>
            </a:r>
            <a:r>
              <a:rPr lang="en-CA" dirty="0" err="1" smtClean="0">
                <a:latin typeface="Arial" pitchFamily="34" charset="0"/>
                <a:cs typeface="Arial" pitchFamily="34" charset="0"/>
              </a:rPr>
              <a:t>mais</a:t>
            </a:r>
            <a:r>
              <a:rPr lang="en-CA" dirty="0" smtClean="0">
                <a:latin typeface="Arial" pitchFamily="34" charset="0"/>
                <a:cs typeface="Arial" pitchFamily="34" charset="0"/>
              </a:rPr>
              <a:t> la IARC a </a:t>
            </a:r>
            <a:r>
              <a:rPr lang="en-CA" dirty="0" err="1" smtClean="0">
                <a:latin typeface="Arial" pitchFamily="34" charset="0"/>
                <a:cs typeface="Arial" pitchFamily="34" charset="0"/>
              </a:rPr>
              <a:t>choisi</a:t>
            </a:r>
            <a:r>
              <a:rPr lang="en-CA" dirty="0" smtClean="0">
                <a:latin typeface="Arial" pitchFamily="34" charset="0"/>
                <a:cs typeface="Arial" pitchFamily="34" charset="0"/>
              </a:rPr>
              <a:t> de les ignorer.</a:t>
            </a:r>
            <a:endParaRPr lang="fr-CA" dirty="0" smtClean="0">
              <a:latin typeface="Arial" pitchFamily="34" charset="0"/>
              <a:cs typeface="Arial" pitchFamily="34" charset="0"/>
            </a:endParaRPr>
          </a:p>
          <a:p>
            <a:pPr>
              <a:buNone/>
            </a:pP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US" b="1" dirty="0" smtClean="0"/>
              <a:t>2011</a:t>
            </a:r>
            <a:r>
              <a:rPr lang="en-US" b="1" i="1" dirty="0" smtClean="0"/>
              <a:t>-Resolution # 1815 </a:t>
            </a:r>
            <a:endParaRPr lang="fr-CA" sz="2700" dirty="0"/>
          </a:p>
        </p:txBody>
      </p:sp>
      <p:sp>
        <p:nvSpPr>
          <p:cNvPr id="3" name="Espace réservé du contenu 2"/>
          <p:cNvSpPr>
            <a:spLocks noGrp="1"/>
          </p:cNvSpPr>
          <p:nvPr>
            <p:ph idx="1"/>
            <p:custDataLst>
              <p:tags r:id="rId2"/>
            </p:custDataLst>
          </p:nvPr>
        </p:nvSpPr>
        <p:spPr/>
        <p:txBody>
          <a:bodyPr>
            <a:normAutofit fontScale="62500" lnSpcReduction="20000"/>
          </a:bodyPr>
          <a:lstStyle/>
          <a:p>
            <a:pPr>
              <a:buNone/>
            </a:pPr>
            <a:r>
              <a:rPr lang="en-US" b="1" i="1" dirty="0" smtClean="0">
                <a:latin typeface="Arial" pitchFamily="34" charset="0"/>
                <a:cs typeface="Arial" pitchFamily="34" charset="0"/>
              </a:rPr>
              <a:t> </a:t>
            </a:r>
            <a:r>
              <a:rPr lang="en-US" sz="3800" b="1" i="1" dirty="0" err="1" smtClean="0">
                <a:latin typeface="Arial" pitchFamily="34" charset="0"/>
                <a:cs typeface="Arial" pitchFamily="34" charset="0"/>
              </a:rPr>
              <a:t>Conseil</a:t>
            </a:r>
            <a:r>
              <a:rPr lang="en-US" sz="3800" b="1" i="1" dirty="0" smtClean="0">
                <a:latin typeface="Arial" pitchFamily="34" charset="0"/>
                <a:cs typeface="Arial" pitchFamily="34" charset="0"/>
              </a:rPr>
              <a:t> de </a:t>
            </a:r>
            <a:r>
              <a:rPr lang="en-US" sz="3800" b="1" i="1" dirty="0" err="1" smtClean="0">
                <a:latin typeface="Arial" pitchFamily="34" charset="0"/>
                <a:cs typeface="Arial" pitchFamily="34" charset="0"/>
              </a:rPr>
              <a:t>l’Éurope</a:t>
            </a:r>
            <a:endParaRPr lang="en-US" sz="3800" b="1" i="1" dirty="0" smtClean="0">
              <a:latin typeface="Arial" pitchFamily="34" charset="0"/>
              <a:cs typeface="Arial" pitchFamily="34" charset="0"/>
            </a:endParaRPr>
          </a:p>
          <a:p>
            <a:pPr>
              <a:buNone/>
            </a:pPr>
            <a:endParaRPr lang="en-US" b="1" i="1" dirty="0" smtClean="0">
              <a:latin typeface="Arial" pitchFamily="34" charset="0"/>
              <a:cs typeface="Arial" pitchFamily="34" charset="0"/>
            </a:endParaRPr>
          </a:p>
          <a:p>
            <a:r>
              <a:rPr lang="fr-CA" dirty="0" smtClean="0">
                <a:latin typeface="Arial" pitchFamily="34" charset="0"/>
                <a:cs typeface="Arial" pitchFamily="34" charset="0"/>
              </a:rPr>
              <a:t>8.1.1. </a:t>
            </a:r>
            <a:r>
              <a:rPr lang="fr-CA" b="1" dirty="0" smtClean="0">
                <a:latin typeface="Arial" pitchFamily="34" charset="0"/>
                <a:cs typeface="Arial" pitchFamily="34" charset="0"/>
              </a:rPr>
              <a:t>de prendre toutes les mesures raisonnables pour réduire l’exposition aux champs électromagnétiques</a:t>
            </a:r>
            <a:r>
              <a:rPr lang="fr-CA" dirty="0" smtClean="0">
                <a:latin typeface="Arial" pitchFamily="34" charset="0"/>
                <a:cs typeface="Arial" pitchFamily="34" charset="0"/>
              </a:rPr>
              <a:t>, notamment aux radiofréquences émises par les téléphones portables, et tout </a:t>
            </a:r>
            <a:r>
              <a:rPr lang="fr-CA" b="1" dirty="0" smtClean="0">
                <a:latin typeface="Arial" pitchFamily="34" charset="0"/>
                <a:cs typeface="Arial" pitchFamily="34" charset="0"/>
              </a:rPr>
              <a:t>particulièrement l’exposition des enfants et des jeunes pour qui les risques de tumeurs de la tête semblent les plus élevés;</a:t>
            </a:r>
          </a:p>
          <a:p>
            <a:endParaRPr lang="fr-CA" dirty="0" smtClean="0">
              <a:latin typeface="Arial" pitchFamily="34" charset="0"/>
              <a:cs typeface="Arial" pitchFamily="34" charset="0"/>
            </a:endParaRPr>
          </a:p>
          <a:p>
            <a:r>
              <a:rPr lang="fr-CA" dirty="0" smtClean="0">
                <a:latin typeface="Arial" pitchFamily="34" charset="0"/>
                <a:cs typeface="Arial" pitchFamily="34" charset="0"/>
              </a:rPr>
              <a:t>8.1.2. </a:t>
            </a:r>
            <a:r>
              <a:rPr lang="fr-CA" b="1" dirty="0" smtClean="0">
                <a:latin typeface="Arial" pitchFamily="34" charset="0"/>
                <a:cs typeface="Arial" pitchFamily="34" charset="0"/>
              </a:rPr>
              <a:t>de revoir les fondements scientifiques des normes actuelles d’exposition aux champs électromagnétiques</a:t>
            </a:r>
            <a:r>
              <a:rPr lang="fr-CA" dirty="0" smtClean="0">
                <a:latin typeface="Arial" pitchFamily="34" charset="0"/>
                <a:cs typeface="Arial" pitchFamily="34" charset="0"/>
              </a:rPr>
              <a:t> fixées par la Commission internationale pour la protection contre les rayonnements non ionisants </a:t>
            </a:r>
            <a:r>
              <a:rPr lang="fr-CA" i="1" dirty="0" smtClean="0">
                <a:latin typeface="Arial" pitchFamily="34" charset="0"/>
                <a:cs typeface="Arial" pitchFamily="34" charset="0"/>
              </a:rPr>
              <a:t>(International Commission on Non-</a:t>
            </a:r>
            <a:r>
              <a:rPr lang="fr-CA" i="1" dirty="0" err="1" smtClean="0">
                <a:latin typeface="Arial" pitchFamily="34" charset="0"/>
                <a:cs typeface="Arial" pitchFamily="34" charset="0"/>
              </a:rPr>
              <a:t>Ionising</a:t>
            </a:r>
            <a:r>
              <a:rPr lang="fr-CA" i="1" dirty="0" smtClean="0">
                <a:latin typeface="Arial" pitchFamily="34" charset="0"/>
                <a:cs typeface="Arial" pitchFamily="34" charset="0"/>
              </a:rPr>
              <a:t> Radiation Protection), </a:t>
            </a:r>
            <a:r>
              <a:rPr lang="fr-CA" b="1" dirty="0" smtClean="0">
                <a:latin typeface="Arial" pitchFamily="34" charset="0"/>
                <a:cs typeface="Arial" pitchFamily="34" charset="0"/>
              </a:rPr>
              <a:t>qui présentent de graves faiblesses, et d’appliquer le principe «ALARA», à la fois pour ce qui est des effets thermiques et des effets athermiques ou biologiques des émissions ou rayonnements électromagnétiques</a:t>
            </a:r>
            <a:r>
              <a:rPr lang="fr-CA" dirty="0" smtClean="0">
                <a:latin typeface="Arial" pitchFamily="34" charset="0"/>
                <a:cs typeface="Arial" pitchFamily="34" charset="0"/>
              </a:rPr>
              <a:t>;</a:t>
            </a:r>
          </a:p>
          <a:p>
            <a:endParaRPr lang="fr-CA" dirty="0" smtClean="0">
              <a:latin typeface="Arial" pitchFamily="34" charset="0"/>
              <a:cs typeface="Arial" pitchFamily="34" charset="0"/>
            </a:endParaRPr>
          </a:p>
          <a:p>
            <a:r>
              <a:rPr lang="fr-CA" dirty="0" smtClean="0">
                <a:latin typeface="Arial" pitchFamily="34" charset="0"/>
                <a:cs typeface="Arial" pitchFamily="34" charset="0"/>
              </a:rPr>
              <a:t>8.2.1. </a:t>
            </a:r>
            <a:r>
              <a:rPr lang="fr-CA" b="1" dirty="0" smtClean="0">
                <a:latin typeface="Arial" pitchFamily="34" charset="0"/>
                <a:cs typeface="Arial" pitchFamily="34" charset="0"/>
              </a:rPr>
              <a:t>de fixer un seuil de prévention pour les niveaux d’exposition à long terme aux micro-ondes en intérieur, conformément au principe de précaution, ne dépassant par 0,6 volt par mètre (</a:t>
            </a:r>
            <a:r>
              <a:rPr lang="en-CA" dirty="0" smtClean="0">
                <a:latin typeface="Arial" pitchFamily="34" charset="0"/>
                <a:cs typeface="Arial" pitchFamily="34" charset="0"/>
              </a:rPr>
              <a:t>1000 µW/m</a:t>
            </a:r>
            <a:r>
              <a:rPr lang="en-CA" baseline="30000" dirty="0" smtClean="0">
                <a:latin typeface="Arial" pitchFamily="34" charset="0"/>
                <a:cs typeface="Arial" pitchFamily="34" charset="0"/>
              </a:rPr>
              <a:t>2</a:t>
            </a:r>
            <a:r>
              <a:rPr lang="fr-CA" b="1" dirty="0" smtClean="0">
                <a:latin typeface="Arial" pitchFamily="34" charset="0"/>
                <a:cs typeface="Arial" pitchFamily="34" charset="0"/>
              </a:rPr>
              <a:t>) ,et de le ramener à moyen terme à 0,2 volt par mètre </a:t>
            </a:r>
            <a:r>
              <a:rPr lang="fr-CA" dirty="0" smtClean="0">
                <a:latin typeface="Arial" pitchFamily="34" charset="0"/>
                <a:cs typeface="Arial" pitchFamily="34" charset="0"/>
              </a:rPr>
              <a:t>(</a:t>
            </a:r>
            <a:r>
              <a:rPr lang="en-CA" dirty="0" smtClean="0">
                <a:latin typeface="Arial" pitchFamily="34" charset="0"/>
                <a:cs typeface="Arial" pitchFamily="34" charset="0"/>
              </a:rPr>
              <a:t>100 µW/m</a:t>
            </a:r>
            <a:r>
              <a:rPr lang="en-CA" baseline="30000" dirty="0" smtClean="0">
                <a:latin typeface="Arial" pitchFamily="34" charset="0"/>
                <a:cs typeface="Arial" pitchFamily="34" charset="0"/>
              </a:rPr>
              <a:t>2</a:t>
            </a:r>
            <a:r>
              <a:rPr lang="fr-CA" dirty="0" smtClean="0">
                <a:latin typeface="Arial" pitchFamily="34" charset="0"/>
                <a:cs typeface="Arial" pitchFamily="34" charset="0"/>
              </a:rPr>
              <a:t>)</a:t>
            </a:r>
            <a:r>
              <a:rPr lang="fr-CA" b="1" dirty="0" smtClean="0">
                <a:latin typeface="Arial" pitchFamily="34" charset="0"/>
                <a:cs typeface="Arial" pitchFamily="34" charset="0"/>
              </a:rPr>
              <a:t>;</a:t>
            </a:r>
          </a:p>
          <a:p>
            <a:endParaRPr lang="en-US" dirty="0" smtClean="0">
              <a:latin typeface="Arial" pitchFamily="34" charset="0"/>
              <a:cs typeface="Arial" pitchFamily="34" charset="0"/>
            </a:endParaRPr>
          </a:p>
          <a:p>
            <a:pPr algn="ctr">
              <a:buNone/>
            </a:pPr>
            <a:endParaRPr lang="en-US" sz="4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en-CA" dirty="0" smtClean="0"/>
              <a:t>2011- </a:t>
            </a:r>
            <a:r>
              <a:rPr lang="fr-CA" dirty="0" smtClean="0"/>
              <a:t>Comité </a:t>
            </a:r>
            <a:r>
              <a:rPr lang="fr-CA" dirty="0" err="1" smtClean="0"/>
              <a:t>Natlonal</a:t>
            </a:r>
            <a:r>
              <a:rPr lang="fr-CA" dirty="0" smtClean="0"/>
              <a:t> Russe sur la protection contre les RNI*</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a:buNone/>
            </a:pPr>
            <a:r>
              <a:rPr lang="fr-CA" b="1" dirty="0" smtClean="0"/>
              <a:t>« …</a:t>
            </a:r>
            <a:r>
              <a:rPr lang="fr-CA" i="1" dirty="0" smtClean="0"/>
              <a:t>Malencontreusement, les données publiées entre 2009 et 2010 par le ROSSTAT et l’UNICEF montrent que, depuis l’an 2000, on constate </a:t>
            </a:r>
            <a:r>
              <a:rPr lang="fr-CA" i="1" u="sng" dirty="0" smtClean="0"/>
              <a:t>une croissance très forte de maladies infantiles identifiées par le RNCNIRP comme des « maladies probablement liées » à l’utilisation du téléphone portable</a:t>
            </a:r>
            <a:r>
              <a:rPr lang="fr-CA" i="1" dirty="0" smtClean="0"/>
              <a:t> (19,20)….</a:t>
            </a:r>
            <a:r>
              <a:rPr lang="fr-CA" i="1" u="sng" dirty="0" smtClean="0"/>
              <a:t> L’utilisation d’un téléphone par les enfants et les adolescents de moins de 18 ans n’est pas recommandée par la règle sanitaire </a:t>
            </a:r>
            <a:r>
              <a:rPr lang="fr-CA" i="1" u="sng" dirty="0" err="1" smtClean="0"/>
              <a:t>SanPiN</a:t>
            </a:r>
            <a:r>
              <a:rPr lang="fr-CA" i="1" u="sng" dirty="0" smtClean="0"/>
              <a:t> 2.1.8/2.2.4.1190-03, et l’utilisation d’un téléphone portable requiert la mise en place de mesures de précaution dans l’optique de prévenir les risques pour la santé. L’utilisation d’un téléphone portable par une femme enceinte n’est pas recommandée pour la prévention des risques pour le fœtus</a:t>
            </a:r>
            <a:r>
              <a:rPr lang="fr-CA" i="1" dirty="0" smtClean="0"/>
              <a:t>…</a:t>
            </a:r>
            <a:r>
              <a:rPr lang="fr-CA" dirty="0" smtClean="0"/>
              <a:t> » </a:t>
            </a:r>
          </a:p>
          <a:p>
            <a:pPr>
              <a:buNone/>
            </a:pPr>
            <a:r>
              <a:rPr lang="en-CA" sz="2200" dirty="0" smtClean="0"/>
              <a:t>* </a:t>
            </a:r>
            <a:r>
              <a:rPr lang="en-CA" sz="2200" dirty="0" err="1" smtClean="0"/>
              <a:t>Rayonements</a:t>
            </a:r>
            <a:r>
              <a:rPr lang="en-CA" sz="2200" dirty="0" smtClean="0"/>
              <a:t> non </a:t>
            </a:r>
            <a:r>
              <a:rPr lang="en-CA" sz="2200" dirty="0" err="1" smtClean="0"/>
              <a:t>ionisants</a:t>
            </a:r>
            <a:endParaRPr lang="fr-CA" sz="2200" dirty="0"/>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Autres</a:t>
            </a:r>
            <a:r>
              <a:rPr lang="en-CA" dirty="0" smtClean="0"/>
              <a:t> </a:t>
            </a:r>
            <a:r>
              <a:rPr lang="en-CA" dirty="0" err="1" smtClean="0"/>
              <a:t>organismes</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smtClean="0">
                <a:latin typeface="Arial" pitchFamily="34" charset="0"/>
                <a:cs typeface="Arial" pitchFamily="34" charset="0"/>
              </a:rPr>
              <a:t>En 2002, </a:t>
            </a:r>
            <a:r>
              <a:rPr lang="fr-CA" b="1" dirty="0" smtClean="0">
                <a:latin typeface="Arial" pitchFamily="34" charset="0"/>
                <a:cs typeface="Arial" pitchFamily="34" charset="0"/>
              </a:rPr>
              <a:t>l’Appel Fribourg </a:t>
            </a:r>
            <a:r>
              <a:rPr lang="fr-CA" dirty="0" smtClean="0">
                <a:latin typeface="Arial" pitchFamily="34" charset="0"/>
                <a:cs typeface="Arial" pitchFamily="34" charset="0"/>
              </a:rPr>
              <a:t>a été signé par 64 médecins allemands qui font une mise en garde contre la téléphonie mobile et en 2012, cet appel a pris une virée internationale et plus de 1 200 l’ont signé. </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En octobre 2012 la </a:t>
            </a:r>
            <a:r>
              <a:rPr lang="fr-CA" b="1" dirty="0" smtClean="0">
                <a:latin typeface="Arial" pitchFamily="34" charset="0"/>
                <a:cs typeface="Arial" pitchFamily="34" charset="0"/>
              </a:rPr>
              <a:t>Cour suprême italienne </a:t>
            </a:r>
            <a:r>
              <a:rPr lang="fr-CA" dirty="0" smtClean="0">
                <a:latin typeface="Arial" pitchFamily="34" charset="0"/>
                <a:cs typeface="Arial" pitchFamily="34" charset="0"/>
              </a:rPr>
              <a:t>a confirmé que le gliome d’un homme avait été causé par son usage du mobile. </a:t>
            </a:r>
          </a:p>
          <a:p>
            <a:pPr>
              <a:buNone/>
            </a:pPr>
            <a:r>
              <a:rPr lang="fr-CA" dirty="0" smtClean="0">
                <a:latin typeface="Arial" pitchFamily="34" charset="0"/>
                <a:cs typeface="Arial" pitchFamily="34" charset="0"/>
              </a:rPr>
              <a:t> </a:t>
            </a:r>
          </a:p>
          <a:p>
            <a:r>
              <a:rPr lang="fr-CA" dirty="0" smtClean="0">
                <a:latin typeface="Arial" pitchFamily="34" charset="0"/>
                <a:cs typeface="Arial" pitchFamily="34" charset="0"/>
              </a:rPr>
              <a:t>En décembre 2012, </a:t>
            </a:r>
            <a:r>
              <a:rPr lang="fr-CA" b="1" dirty="0" smtClean="0">
                <a:latin typeface="Arial" pitchFamily="34" charset="0"/>
                <a:cs typeface="Arial" pitchFamily="34" charset="0"/>
              </a:rPr>
              <a:t>l’Académie américaine des pédiatres </a:t>
            </a:r>
            <a:r>
              <a:rPr lang="fr-CA" dirty="0" smtClean="0">
                <a:latin typeface="Arial" pitchFamily="34" charset="0"/>
                <a:cs typeface="Arial" pitchFamily="34" charset="0"/>
              </a:rPr>
              <a:t>appuyait le projet de loi </a:t>
            </a:r>
            <a:r>
              <a:rPr lang="fr-CA" i="1" dirty="0" smtClean="0">
                <a:latin typeface="Arial" pitchFamily="34" charset="0"/>
                <a:cs typeface="Arial" pitchFamily="34" charset="0"/>
              </a:rPr>
              <a:t>The </a:t>
            </a:r>
            <a:r>
              <a:rPr lang="fr-CA" i="1" dirty="0" err="1" smtClean="0">
                <a:latin typeface="Arial" pitchFamily="34" charset="0"/>
                <a:cs typeface="Arial" pitchFamily="34" charset="0"/>
              </a:rPr>
              <a:t>Cell</a:t>
            </a:r>
            <a:r>
              <a:rPr lang="fr-CA" i="1" dirty="0" smtClean="0">
                <a:latin typeface="Arial" pitchFamily="34" charset="0"/>
                <a:cs typeface="Arial" pitchFamily="34" charset="0"/>
              </a:rPr>
              <a:t> Phone Right to Know </a:t>
            </a:r>
            <a:r>
              <a:rPr lang="fr-CA" i="1" dirty="0" err="1" smtClean="0">
                <a:latin typeface="Arial" pitchFamily="34" charset="0"/>
                <a:cs typeface="Arial" pitchFamily="34" charset="0"/>
              </a:rPr>
              <a:t>Act</a:t>
            </a:r>
            <a:r>
              <a:rPr lang="fr-CA" i="1" dirty="0" smtClean="0">
                <a:latin typeface="Arial" pitchFamily="34" charset="0"/>
                <a:cs typeface="Arial" pitchFamily="34" charset="0"/>
              </a:rPr>
              <a:t>, H.R. 6358</a:t>
            </a:r>
            <a:r>
              <a:rPr lang="fr-CA" dirty="0" smtClean="0">
                <a:latin typeface="Arial" pitchFamily="34" charset="0"/>
                <a:cs typeface="Arial" pitchFamily="34" charset="0"/>
              </a:rPr>
              <a:t> qui exige des études sur les effets sanitaires des radiations émisses par les mobiles. </a:t>
            </a:r>
          </a:p>
          <a:p>
            <a:endParaRPr lang="fr-CA" dirty="0"/>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M CAN status.jpg"/>
          <p:cNvPicPr>
            <a:picLocks noChangeAspect="1"/>
          </p:cNvPicPr>
          <p:nvPr>
            <p:custDataLst>
              <p:tags r:id="rId1"/>
            </p:custDataLst>
          </p:nvPr>
        </p:nvPicPr>
        <p:blipFill>
          <a:blip r:embed="rId3" cstate="print"/>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Mouvement</a:t>
            </a:r>
            <a:r>
              <a:rPr lang="en-CA" dirty="0" smtClean="0"/>
              <a:t> Refuse</a:t>
            </a:r>
            <a:endParaRPr lang="fr-CA" dirty="0"/>
          </a:p>
        </p:txBody>
      </p:sp>
      <p:sp>
        <p:nvSpPr>
          <p:cNvPr id="4" name="Espace réservé du texte 3"/>
          <p:cNvSpPr>
            <a:spLocks noGrp="1"/>
          </p:cNvSpPr>
          <p:nvPr>
            <p:ph type="body" idx="1"/>
            <p:custDataLst>
              <p:tags r:id="rId2"/>
            </p:custDataLst>
          </p:nvPr>
        </p:nvSpPr>
        <p:spPr/>
        <p:txBody>
          <a:bodyPr/>
          <a:lstStyle/>
          <a:p>
            <a:r>
              <a:rPr lang="en-CA" dirty="0" err="1" smtClean="0">
                <a:latin typeface="Arial" pitchFamily="34" charset="0"/>
                <a:cs typeface="Arial" pitchFamily="34" charset="0"/>
              </a:rPr>
              <a:t>Ailleurs</a:t>
            </a:r>
            <a:endParaRPr lang="fr-CA" dirty="0">
              <a:latin typeface="Arial" pitchFamily="34" charset="0"/>
              <a:cs typeface="Arial" pitchFamily="34" charset="0"/>
            </a:endParaRPr>
          </a:p>
        </p:txBody>
      </p:sp>
      <p:sp>
        <p:nvSpPr>
          <p:cNvPr id="6" name="Espace réservé du texte 5"/>
          <p:cNvSpPr>
            <a:spLocks noGrp="1"/>
          </p:cNvSpPr>
          <p:nvPr>
            <p:ph type="body" sz="half" idx="3"/>
            <p:custDataLst>
              <p:tags r:id="rId3"/>
            </p:custDataLst>
          </p:nvPr>
        </p:nvSpPr>
        <p:spPr/>
        <p:txBody>
          <a:bodyPr>
            <a:normAutofit fontScale="85000" lnSpcReduction="10000"/>
          </a:bodyPr>
          <a:lstStyle/>
          <a:p>
            <a:r>
              <a:rPr lang="en-CA" dirty="0" smtClean="0">
                <a:latin typeface="Arial" pitchFamily="34" charset="0"/>
                <a:cs typeface="Arial" pitchFamily="34" charset="0"/>
              </a:rPr>
              <a:t>Québec – </a:t>
            </a:r>
            <a:r>
              <a:rPr lang="en-CA" dirty="0" err="1" smtClean="0">
                <a:latin typeface="Arial" pitchFamily="34" charset="0"/>
                <a:cs typeface="Arial" pitchFamily="34" charset="0"/>
              </a:rPr>
              <a:t>voir</a:t>
            </a:r>
            <a:r>
              <a:rPr lang="en-CA" dirty="0" smtClean="0">
                <a:latin typeface="Arial" pitchFamily="34" charset="0"/>
                <a:cs typeface="Arial" pitchFamily="34" charset="0"/>
              </a:rPr>
              <a:t> </a:t>
            </a:r>
            <a:r>
              <a:rPr lang="en-CA" dirty="0" err="1" smtClean="0">
                <a:latin typeface="Arial" pitchFamily="34" charset="0"/>
                <a:cs typeface="Arial" pitchFamily="34" charset="0"/>
              </a:rPr>
              <a:t>liste</a:t>
            </a:r>
            <a:r>
              <a:rPr lang="en-CA" dirty="0" smtClean="0">
                <a:latin typeface="Arial" pitchFamily="34" charset="0"/>
                <a:cs typeface="Arial" pitchFamily="34" charset="0"/>
              </a:rPr>
              <a:t> au </a:t>
            </a:r>
            <a:r>
              <a:rPr lang="en-CA" dirty="0" err="1" smtClean="0">
                <a:latin typeface="Arial" pitchFamily="34" charset="0"/>
                <a:cs typeface="Arial" pitchFamily="34" charset="0"/>
              </a:rPr>
              <a:t>complet</a:t>
            </a:r>
            <a:r>
              <a:rPr lang="en-CA" dirty="0" smtClean="0">
                <a:latin typeface="Arial" pitchFamily="34" charset="0"/>
                <a:cs typeface="Arial" pitchFamily="34" charset="0"/>
              </a:rPr>
              <a:t>: </a:t>
            </a:r>
            <a:r>
              <a:rPr lang="en-CA" i="1" dirty="0" smtClean="0">
                <a:latin typeface="Arial" pitchFamily="34" charset="0"/>
                <a:cs typeface="Arial" pitchFamily="34" charset="0"/>
              </a:rPr>
              <a:t>Refusons les compteurs</a:t>
            </a:r>
            <a:endParaRPr lang="fr-CA" i="1" dirty="0">
              <a:latin typeface="Arial" pitchFamily="34" charset="0"/>
              <a:cs typeface="Arial" pitchFamily="34" charset="0"/>
            </a:endParaRPr>
          </a:p>
        </p:txBody>
      </p:sp>
      <p:sp>
        <p:nvSpPr>
          <p:cNvPr id="5" name="Espace réservé du contenu 4"/>
          <p:cNvSpPr>
            <a:spLocks noGrp="1"/>
          </p:cNvSpPr>
          <p:nvPr>
            <p:ph sz="quarter" idx="2"/>
            <p:custDataLst>
              <p:tags r:id="rId4"/>
            </p:custDataLst>
          </p:nvPr>
        </p:nvSpPr>
        <p:spPr/>
        <p:txBody>
          <a:bodyPr/>
          <a:lstStyle/>
          <a:p>
            <a:r>
              <a:rPr lang="en-CA" dirty="0" smtClean="0">
                <a:latin typeface="Arial" pitchFamily="34" charset="0"/>
                <a:cs typeface="Arial" pitchFamily="34" charset="0"/>
              </a:rPr>
              <a:t>Ontario</a:t>
            </a:r>
          </a:p>
          <a:p>
            <a:r>
              <a:rPr lang="en-CA" dirty="0" err="1" smtClean="0">
                <a:solidFill>
                  <a:srgbClr val="FF0000"/>
                </a:solidFill>
                <a:latin typeface="Arial" pitchFamily="34" charset="0"/>
                <a:cs typeface="Arial" pitchFamily="34" charset="0"/>
              </a:rPr>
              <a:t>Colombie-Britannique</a:t>
            </a:r>
            <a:endParaRPr lang="en-CA" dirty="0" smtClean="0">
              <a:solidFill>
                <a:srgbClr val="FF0000"/>
              </a:solidFill>
              <a:latin typeface="Arial" pitchFamily="34" charset="0"/>
              <a:cs typeface="Arial" pitchFamily="34" charset="0"/>
            </a:endParaRPr>
          </a:p>
          <a:p>
            <a:r>
              <a:rPr lang="en-CA" dirty="0" smtClean="0">
                <a:latin typeface="Arial" pitchFamily="34" charset="0"/>
                <a:cs typeface="Arial" pitchFamily="34" charset="0"/>
              </a:rPr>
              <a:t>US (AL, AZ, CA (SCA, Topanga, Irvine, Orange), CO, FL, GR, ILL, MA, ML,MG, NH, NM, TN, TX, VT, VR, WS)</a:t>
            </a:r>
          </a:p>
          <a:p>
            <a:r>
              <a:rPr lang="en-CA" dirty="0" err="1" smtClean="0">
                <a:latin typeface="Arial" pitchFamily="34" charset="0"/>
                <a:cs typeface="Arial" pitchFamily="34" charset="0"/>
              </a:rPr>
              <a:t>Australie</a:t>
            </a:r>
            <a:endParaRPr lang="en-CA" dirty="0" smtClean="0">
              <a:latin typeface="Arial" pitchFamily="34" charset="0"/>
              <a:cs typeface="Arial" pitchFamily="34" charset="0"/>
            </a:endParaRPr>
          </a:p>
          <a:p>
            <a:r>
              <a:rPr lang="en-CA" dirty="0" smtClean="0">
                <a:latin typeface="Arial" pitchFamily="34" charset="0"/>
                <a:cs typeface="Arial" pitchFamily="34" charset="0"/>
              </a:rPr>
              <a:t>France</a:t>
            </a:r>
          </a:p>
          <a:p>
            <a:r>
              <a:rPr lang="en-CA" b="1" u="sng" dirty="0" err="1" smtClean="0">
                <a:solidFill>
                  <a:srgbClr val="FF0000"/>
                </a:solidFill>
                <a:latin typeface="Arial" pitchFamily="34" charset="0"/>
                <a:cs typeface="Arial" pitchFamily="34" charset="0"/>
              </a:rPr>
              <a:t>Angleterre</a:t>
            </a:r>
            <a:r>
              <a:rPr lang="en-CA" dirty="0" smtClean="0">
                <a:solidFill>
                  <a:srgbClr val="FF0000"/>
                </a:solidFill>
                <a:latin typeface="Arial" pitchFamily="34" charset="0"/>
                <a:cs typeface="Arial" pitchFamily="34" charset="0"/>
              </a:rPr>
              <a:t> </a:t>
            </a:r>
            <a:endParaRPr lang="fr-CA" dirty="0">
              <a:solidFill>
                <a:srgbClr val="FF0000"/>
              </a:solidFill>
              <a:latin typeface="Arial" pitchFamily="34" charset="0"/>
              <a:cs typeface="Arial" pitchFamily="34" charset="0"/>
            </a:endParaRPr>
          </a:p>
        </p:txBody>
      </p:sp>
      <p:sp>
        <p:nvSpPr>
          <p:cNvPr id="7" name="Espace réservé du contenu 6"/>
          <p:cNvSpPr>
            <a:spLocks noGrp="1"/>
          </p:cNvSpPr>
          <p:nvPr>
            <p:ph sz="quarter" idx="4"/>
            <p:custDataLst>
              <p:tags r:id="rId5"/>
            </p:custDataLst>
          </p:nvPr>
        </p:nvSpPr>
        <p:spPr>
          <a:xfrm>
            <a:off x="4645025" y="2564904"/>
            <a:ext cx="4041775" cy="3795416"/>
          </a:xfrm>
        </p:spPr>
        <p:txBody>
          <a:bodyPr>
            <a:noAutofit/>
          </a:bodyPr>
          <a:lstStyle/>
          <a:p>
            <a:pPr lvl="0"/>
            <a:r>
              <a:rPr lang="en-CA" sz="1200" dirty="0" smtClean="0">
                <a:latin typeface="Arial" pitchFamily="34" charset="0"/>
                <a:cs typeface="Arial" pitchFamily="34" charset="0"/>
              </a:rPr>
              <a:t>Basses-Laurentides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Dorval Refuse</a:t>
            </a:r>
            <a:endParaRPr lang="fr-CA" sz="1200" dirty="0" smtClean="0">
              <a:latin typeface="Arial" pitchFamily="34" charset="0"/>
              <a:cs typeface="Arial" pitchFamily="34" charset="0"/>
            </a:endParaRPr>
          </a:p>
          <a:p>
            <a:pPr lvl="0"/>
            <a:r>
              <a:rPr lang="en-CA" sz="1200" dirty="0" err="1" smtClean="0">
                <a:latin typeface="Arial" pitchFamily="34" charset="0"/>
                <a:cs typeface="Arial" pitchFamily="34" charset="0"/>
              </a:rPr>
              <a:t>Estrie</a:t>
            </a:r>
            <a:r>
              <a:rPr lang="en-CA" sz="1200" dirty="0" smtClean="0">
                <a:latin typeface="Arial" pitchFamily="34" charset="0"/>
                <a:cs typeface="Arial" pitchFamily="34" charset="0"/>
              </a:rPr>
              <a:t>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Joliette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Lachine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LaSalle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Laval </a:t>
            </a:r>
            <a:r>
              <a:rPr lang="en-CA" sz="1200" dirty="0" err="1" smtClean="0">
                <a:latin typeface="Arial" pitchFamily="34" charset="0"/>
                <a:cs typeface="Arial" pitchFamily="34" charset="0"/>
              </a:rPr>
              <a:t>Laurentides</a:t>
            </a:r>
            <a:r>
              <a:rPr lang="en-CA" sz="1200" dirty="0" smtClean="0">
                <a:latin typeface="Arial" pitchFamily="34" charset="0"/>
                <a:cs typeface="Arial" pitchFamily="34" charset="0"/>
              </a:rPr>
              <a:t>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Le Plateau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Mauricie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Parc Extension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Pierrefonds-Roxboro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Point-aux-Trembles Refuse</a:t>
            </a:r>
          </a:p>
          <a:p>
            <a:pPr lvl="0"/>
            <a:r>
              <a:rPr lang="en-CA" sz="1200" dirty="0" smtClean="0">
                <a:latin typeface="Arial" pitchFamily="34" charset="0"/>
                <a:cs typeface="Arial" pitchFamily="34" charset="0"/>
              </a:rPr>
              <a:t>Pointe-Claire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Québec Refuse</a:t>
            </a:r>
            <a:endParaRPr lang="fr-CA" sz="1200" dirty="0" smtClean="0">
              <a:latin typeface="Arial" pitchFamily="34" charset="0"/>
              <a:cs typeface="Arial" pitchFamily="34" charset="0"/>
            </a:endParaRPr>
          </a:p>
          <a:p>
            <a:pPr lvl="0"/>
            <a:r>
              <a:rPr lang="en-CA" sz="1200" dirty="0" smtClean="0">
                <a:latin typeface="Arial" pitchFamily="34" charset="0"/>
                <a:cs typeface="Arial" pitchFamily="34" charset="0"/>
              </a:rPr>
              <a:t>Rosemont-Petite </a:t>
            </a:r>
            <a:r>
              <a:rPr lang="en-CA" sz="1200" dirty="0" err="1" smtClean="0">
                <a:latin typeface="Arial" pitchFamily="34" charset="0"/>
                <a:cs typeface="Arial" pitchFamily="34" charset="0"/>
              </a:rPr>
              <a:t>Patrie</a:t>
            </a:r>
            <a:r>
              <a:rPr lang="en-CA" sz="1200" dirty="0" smtClean="0">
                <a:latin typeface="Arial" pitchFamily="34" charset="0"/>
                <a:cs typeface="Arial" pitchFamily="34" charset="0"/>
              </a:rPr>
              <a:t> Refuse</a:t>
            </a:r>
            <a:endParaRPr lang="fr-CA" sz="1200" dirty="0" smtClean="0">
              <a:latin typeface="Arial" pitchFamily="34" charset="0"/>
              <a:cs typeface="Arial" pitchFamily="34" charset="0"/>
            </a:endParaRPr>
          </a:p>
          <a:p>
            <a:pPr lvl="0"/>
            <a:r>
              <a:rPr lang="en-CA" sz="1200" dirty="0" err="1" smtClean="0">
                <a:latin typeface="Arial" pitchFamily="34" charset="0"/>
                <a:cs typeface="Arial" pitchFamily="34" charset="0"/>
              </a:rPr>
              <a:t>Soulanges</a:t>
            </a:r>
            <a:r>
              <a:rPr lang="en-CA" sz="1200" dirty="0" smtClean="0">
                <a:latin typeface="Arial" pitchFamily="34" charset="0"/>
                <a:cs typeface="Arial" pitchFamily="34" charset="0"/>
              </a:rPr>
              <a:t> Refuse </a:t>
            </a:r>
            <a:endParaRPr lang="fr-CA" sz="1200" dirty="0" smtClean="0">
              <a:latin typeface="Arial" pitchFamily="34" charset="0"/>
              <a:cs typeface="Arial" pitchFamily="34" charset="0"/>
            </a:endParaRPr>
          </a:p>
          <a:p>
            <a:pPr lvl="0"/>
            <a:r>
              <a:rPr lang="fr-CA" sz="1200" dirty="0" smtClean="0">
                <a:latin typeface="Arial" pitchFamily="34" charset="0"/>
                <a:cs typeface="Arial" pitchFamily="34" charset="0"/>
              </a:rPr>
              <a:t>Villeray Refuse…etc.</a:t>
            </a:r>
          </a:p>
          <a:p>
            <a:pPr>
              <a:buNone/>
            </a:pPr>
            <a:r>
              <a:rPr lang="fr-CA" sz="1200" dirty="0" smtClean="0"/>
              <a:t/>
            </a:r>
            <a:br>
              <a:rPr lang="fr-CA" sz="1200" dirty="0" smtClean="0"/>
            </a:br>
            <a:endParaRPr lang="fr-CA" sz="1200" dirty="0" smtClean="0"/>
          </a:p>
          <a:p>
            <a:pPr>
              <a:buNone/>
            </a:pPr>
            <a:r>
              <a:rPr lang="fr-CA" sz="1200" b="1" dirty="0" smtClean="0">
                <a:latin typeface="Arial" pitchFamily="34" charset="0"/>
                <a:cs typeface="Arial" pitchFamily="34" charset="0"/>
              </a:rPr>
              <a:t/>
            </a:r>
            <a:br>
              <a:rPr lang="fr-CA" sz="1200" b="1" dirty="0" smtClean="0">
                <a:latin typeface="Arial" pitchFamily="34" charset="0"/>
                <a:cs typeface="Arial" pitchFamily="34" charset="0"/>
              </a:rPr>
            </a:br>
            <a:endParaRPr lang="fr-CA" sz="1200" dirty="0" smtClean="0">
              <a:latin typeface="Arial" pitchFamily="34" charset="0"/>
              <a:cs typeface="Arial" pitchFamily="34" charset="0"/>
            </a:endParaRPr>
          </a:p>
          <a:p>
            <a:pPr>
              <a:buNone/>
            </a:pPr>
            <a:endParaRPr lang="fr-CA" sz="1200" dirty="0"/>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custDataLst>
              <p:tags r:id="rId1"/>
            </p:custDataLst>
          </p:nvPr>
        </p:nvSpPr>
        <p:spPr/>
        <p:txBody>
          <a:bodyPr/>
          <a:lstStyle/>
          <a:p>
            <a:r>
              <a:rPr lang="en-CA" dirty="0" smtClean="0"/>
              <a:t>     En </a:t>
            </a:r>
            <a:r>
              <a:rPr lang="en-CA" dirty="0" err="1" smtClean="0"/>
              <a:t>Cour</a:t>
            </a:r>
            <a:r>
              <a:rPr lang="en-CA" dirty="0" smtClean="0"/>
              <a:t> </a:t>
            </a:r>
            <a:r>
              <a:rPr lang="en-CA" dirty="0" err="1" smtClean="0"/>
              <a:t>suprême</a:t>
            </a:r>
            <a:r>
              <a:rPr lang="en-CA" dirty="0" smtClean="0"/>
              <a:t> </a:t>
            </a:r>
            <a:endParaRPr lang="fr-CA" dirty="0"/>
          </a:p>
        </p:txBody>
      </p:sp>
      <p:sp>
        <p:nvSpPr>
          <p:cNvPr id="8" name="Espace réservé du contenu 7"/>
          <p:cNvSpPr>
            <a:spLocks noGrp="1"/>
          </p:cNvSpPr>
          <p:nvPr>
            <p:ph idx="1"/>
            <p:custDataLst>
              <p:tags r:id="rId2"/>
            </p:custDataLst>
          </p:nvPr>
        </p:nvSpPr>
        <p:spPr/>
        <p:txBody>
          <a:bodyPr>
            <a:normAutofit lnSpcReduction="10000"/>
          </a:bodyPr>
          <a:lstStyle/>
          <a:p>
            <a:pPr>
              <a:buNone/>
            </a:pPr>
            <a:endParaRPr lang="fr-CA" dirty="0" smtClean="0"/>
          </a:p>
          <a:p>
            <a:pPr>
              <a:buNone/>
            </a:pPr>
            <a:endParaRPr lang="fr-CA" dirty="0" smtClean="0"/>
          </a:p>
          <a:p>
            <a:pPr>
              <a:buNone/>
            </a:pPr>
            <a:r>
              <a:rPr lang="fr-CA" dirty="0" smtClean="0">
                <a:latin typeface="Arial" pitchFamily="34" charset="0"/>
                <a:cs typeface="Arial" pitchFamily="34" charset="0"/>
              </a:rPr>
              <a:t>Le Maine demande à la compagnie d’Hydro (CMP) de prouver que les compteurs intelligents ne causeront pas des problèmes de santé.</a:t>
            </a:r>
          </a:p>
          <a:p>
            <a:pPr>
              <a:buNone/>
            </a:pPr>
            <a:r>
              <a:rPr lang="en-CA" dirty="0" err="1" smtClean="0">
                <a:latin typeface="Arial" pitchFamily="34" charset="0"/>
                <a:cs typeface="Arial" pitchFamily="34" charset="0"/>
              </a:rPr>
              <a:t>Témoins</a:t>
            </a:r>
            <a:r>
              <a:rPr lang="en-CA" dirty="0" smtClean="0">
                <a:latin typeface="Arial" pitchFamily="34" charset="0"/>
                <a:cs typeface="Arial" pitchFamily="34" charset="0"/>
              </a:rPr>
              <a:t> experts:</a:t>
            </a:r>
            <a:endParaRPr lang="fr-CA" dirty="0" smtClean="0">
              <a:latin typeface="Arial" pitchFamily="34" charset="0"/>
              <a:cs typeface="Arial" pitchFamily="34" charset="0"/>
            </a:endParaRPr>
          </a:p>
          <a:p>
            <a:pPr>
              <a:buNone/>
            </a:pPr>
            <a:r>
              <a:rPr lang="fr-CA" b="1" dirty="0" smtClean="0">
                <a:latin typeface="Arial" pitchFamily="34" charset="0"/>
                <a:cs typeface="Arial" pitchFamily="34" charset="0"/>
              </a:rPr>
              <a:t>Dr. Lennart </a:t>
            </a:r>
            <a:r>
              <a:rPr lang="fr-CA" b="1" dirty="0" err="1" smtClean="0">
                <a:latin typeface="Arial" pitchFamily="34" charset="0"/>
                <a:cs typeface="Arial" pitchFamily="34" charset="0"/>
              </a:rPr>
              <a:t>Hardell</a:t>
            </a:r>
            <a:r>
              <a:rPr lang="fr-CA" b="1" dirty="0" smtClean="0">
                <a:latin typeface="Arial" pitchFamily="34" charset="0"/>
                <a:cs typeface="Arial" pitchFamily="34" charset="0"/>
              </a:rPr>
              <a:t> </a:t>
            </a:r>
            <a:r>
              <a:rPr lang="fr-CA" dirty="0" smtClean="0">
                <a:latin typeface="Arial" pitchFamily="34" charset="0"/>
                <a:cs typeface="Arial" pitchFamily="34" charset="0"/>
              </a:rPr>
              <a:t>(Suisse) – tumeur cérébrale</a:t>
            </a:r>
          </a:p>
          <a:p>
            <a:pPr>
              <a:buNone/>
            </a:pPr>
            <a:r>
              <a:rPr lang="fr-CA" b="1" dirty="0" smtClean="0">
                <a:latin typeface="Arial" pitchFamily="34" charset="0"/>
                <a:cs typeface="Arial" pitchFamily="34" charset="0"/>
              </a:rPr>
              <a:t>Dr. Jerry Phillips –</a:t>
            </a:r>
            <a:r>
              <a:rPr lang="fr-CA" dirty="0" smtClean="0">
                <a:latin typeface="Arial" pitchFamily="34" charset="0"/>
                <a:cs typeface="Arial" pitchFamily="34" charset="0"/>
              </a:rPr>
              <a:t>ELF</a:t>
            </a:r>
            <a:r>
              <a:rPr lang="fr-CA" b="1" dirty="0" smtClean="0">
                <a:latin typeface="Arial" pitchFamily="34" charset="0"/>
                <a:cs typeface="Arial" pitchFamily="34" charset="0"/>
              </a:rPr>
              <a:t> </a:t>
            </a:r>
            <a:r>
              <a:rPr lang="fr-CA" dirty="0" smtClean="0">
                <a:latin typeface="Arial" pitchFamily="34" charset="0"/>
                <a:cs typeface="Arial" pitchFamily="34" charset="0"/>
              </a:rPr>
              <a:t>DNA</a:t>
            </a:r>
          </a:p>
          <a:p>
            <a:pPr>
              <a:buNone/>
            </a:pPr>
            <a:r>
              <a:rPr lang="fr-CA" b="1" dirty="0" smtClean="0">
                <a:latin typeface="Arial" pitchFamily="34" charset="0"/>
                <a:cs typeface="Arial" pitchFamily="34" charset="0"/>
              </a:rPr>
              <a:t>Dr. </a:t>
            </a:r>
            <a:r>
              <a:rPr lang="fr-CA" b="1" dirty="0" err="1" smtClean="0">
                <a:latin typeface="Arial" pitchFamily="34" charset="0"/>
                <a:cs typeface="Arial" pitchFamily="34" charset="0"/>
              </a:rPr>
              <a:t>Dariusz</a:t>
            </a:r>
            <a:r>
              <a:rPr lang="fr-CA" b="1" dirty="0" smtClean="0">
                <a:latin typeface="Arial" pitchFamily="34" charset="0"/>
                <a:cs typeface="Arial" pitchFamily="34" charset="0"/>
              </a:rPr>
              <a:t> Leszczynski </a:t>
            </a:r>
            <a:r>
              <a:rPr lang="fr-CA" dirty="0" smtClean="0">
                <a:latin typeface="Arial" pitchFamily="34" charset="0"/>
                <a:cs typeface="Arial" pitchFamily="34" charset="0"/>
              </a:rPr>
              <a:t>(Finlande) –  </a:t>
            </a:r>
            <a:r>
              <a:rPr lang="fr-CA" dirty="0" err="1" smtClean="0">
                <a:latin typeface="Arial" pitchFamily="34" charset="0"/>
                <a:cs typeface="Arial" pitchFamily="34" charset="0"/>
              </a:rPr>
              <a:t>exp</a:t>
            </a:r>
            <a:r>
              <a:rPr lang="fr-CA" dirty="0" smtClean="0">
                <a:latin typeface="Arial" pitchFamily="34" charset="0"/>
                <a:cs typeface="Arial" pitchFamily="34" charset="0"/>
              </a:rPr>
              <a:t>. gène &amp; protéine</a:t>
            </a:r>
            <a:endParaRPr lang="fr-CA" dirty="0">
              <a:latin typeface="Arial" pitchFamily="34" charset="0"/>
              <a:cs typeface="Arial" pitchFamily="34" charset="0"/>
            </a:endParaRPr>
          </a:p>
        </p:txBody>
      </p:sp>
      <p:pic>
        <p:nvPicPr>
          <p:cNvPr id="9" name="Image 8" descr="mainecoalitiontostopsmartmeterslogo.png"/>
          <p:cNvPicPr>
            <a:picLocks noChangeAspect="1"/>
          </p:cNvPicPr>
          <p:nvPr>
            <p:custDataLst>
              <p:tags r:id="rId3"/>
            </p:custDataLst>
          </p:nvPr>
        </p:nvPicPr>
        <p:blipFill>
          <a:blip r:embed="rId6" cstate="print"/>
          <a:stretch>
            <a:fillRect/>
          </a:stretch>
        </p:blipFill>
        <p:spPr>
          <a:xfrm>
            <a:off x="251520" y="980728"/>
            <a:ext cx="792088" cy="998720"/>
          </a:xfrm>
          <a:prstGeom prst="rect">
            <a:avLst/>
          </a:prstGeom>
        </p:spPr>
      </p:pic>
      <p:pic>
        <p:nvPicPr>
          <p:cNvPr id="11" name="Image 10" descr="smart-meter-health-survey-2013.png"/>
          <p:cNvPicPr>
            <a:picLocks noChangeAspect="1"/>
          </p:cNvPicPr>
          <p:nvPr>
            <p:custDataLst>
              <p:tags r:id="rId4"/>
            </p:custDataLst>
          </p:nvPr>
        </p:nvPicPr>
        <p:blipFill>
          <a:blip r:embed="rId7" cstate="print"/>
          <a:stretch>
            <a:fillRect/>
          </a:stretch>
        </p:blipFill>
        <p:spPr>
          <a:xfrm>
            <a:off x="6012160" y="1124744"/>
            <a:ext cx="2247900" cy="1752600"/>
          </a:xfrm>
          <a:prstGeom prst="rect">
            <a:avLst/>
          </a:prstGeom>
        </p:spPr>
      </p:pic>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descr="http://www.navigantresearch.com/wp-assets/uploads/2013/07/SmartMeters_Icon.gif"/>
          <p:cNvPicPr>
            <a:picLocks noChangeAspect="1" noChangeArrowheads="1"/>
          </p:cNvPicPr>
          <p:nvPr>
            <p:custDataLst>
              <p:tags r:id="rId1"/>
            </p:custDataLst>
          </p:nvPr>
        </p:nvPicPr>
        <p:blipFill>
          <a:blip r:embed="rId5" cstate="print"/>
          <a:srcRect/>
          <a:stretch>
            <a:fillRect/>
          </a:stretch>
        </p:blipFill>
        <p:spPr bwMode="auto">
          <a:xfrm>
            <a:off x="2555776" y="1949624"/>
            <a:ext cx="3240360" cy="3240360"/>
          </a:xfrm>
          <a:prstGeom prst="rect">
            <a:avLst/>
          </a:prstGeom>
          <a:noFill/>
        </p:spPr>
      </p:pic>
      <p:cxnSp>
        <p:nvCxnSpPr>
          <p:cNvPr id="6" name="Connecteur droit avec flèche 5"/>
          <p:cNvCxnSpPr/>
          <p:nvPr>
            <p:custDataLst>
              <p:tags r:id="rId2"/>
            </p:custDataLst>
          </p:nvPr>
        </p:nvCxnSpPr>
        <p:spPr>
          <a:xfrm flipH="1">
            <a:off x="5220072" y="1772816"/>
            <a:ext cx="2088232" cy="187220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custDataLst>
              <p:tags r:id="rId3"/>
            </p:custDataLst>
          </p:nvPr>
        </p:nvSpPr>
        <p:spPr>
          <a:xfrm>
            <a:off x="1547664" y="6021288"/>
            <a:ext cx="6624736" cy="369332"/>
          </a:xfrm>
          <a:prstGeom prst="rect">
            <a:avLst/>
          </a:prstGeom>
        </p:spPr>
        <p:txBody>
          <a:bodyPr wrap="square">
            <a:spAutoFit/>
          </a:bodyPr>
          <a:lstStyle/>
          <a:p>
            <a:r>
              <a:rPr lang="fr-CA" dirty="0" smtClean="0">
                <a:latin typeface="Arial" pitchFamily="34" charset="0"/>
                <a:cs typeface="Arial" pitchFamily="34" charset="0"/>
              </a:rPr>
              <a:t>Source: www.navigantresearch.com/research/smart-meters</a:t>
            </a:r>
            <a:endParaRPr lang="fr-CA" dirty="0">
              <a:latin typeface="Arial" pitchFamily="34" charset="0"/>
              <a:cs typeface="Arial" pitchFamily="34" charset="0"/>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custDataLst>
              <p:tags r:id="rId1"/>
            </p:custDataLst>
          </p:nvPr>
        </p:nvSpPr>
        <p:spPr/>
        <p:txBody>
          <a:bodyPr/>
          <a:lstStyle/>
          <a:p>
            <a:r>
              <a:rPr lang="en-CA" dirty="0" smtClean="0"/>
              <a:t>25+ </a:t>
            </a:r>
            <a:r>
              <a:rPr lang="en-CA" dirty="0" err="1" smtClean="0"/>
              <a:t>villes</a:t>
            </a:r>
            <a:r>
              <a:rPr lang="en-CA" dirty="0" smtClean="0"/>
              <a:t> </a:t>
            </a:r>
            <a:r>
              <a:rPr lang="en-CA" dirty="0" err="1" smtClean="0"/>
              <a:t>québécoises</a:t>
            </a:r>
            <a:r>
              <a:rPr lang="en-CA" dirty="0" smtClean="0"/>
              <a:t> </a:t>
            </a:r>
            <a:r>
              <a:rPr lang="en-CA" dirty="0" err="1" smtClean="0"/>
              <a:t>refusent</a:t>
            </a:r>
            <a:endParaRPr lang="fr-CA" dirty="0"/>
          </a:p>
        </p:txBody>
      </p:sp>
      <p:sp>
        <p:nvSpPr>
          <p:cNvPr id="4" name="Espace réservé du texte 3"/>
          <p:cNvSpPr>
            <a:spLocks noGrp="1"/>
          </p:cNvSpPr>
          <p:nvPr>
            <p:ph type="body" idx="1"/>
            <p:custDataLst>
              <p:tags r:id="rId2"/>
            </p:custDataLst>
          </p:nvPr>
        </p:nvSpPr>
        <p:spPr/>
        <p:txBody>
          <a:bodyPr/>
          <a:lstStyle/>
          <a:p>
            <a:r>
              <a:rPr lang="en-CA" dirty="0" smtClean="0"/>
              <a:t>2012</a:t>
            </a:r>
            <a:endParaRPr lang="fr-CA" dirty="0"/>
          </a:p>
        </p:txBody>
      </p:sp>
      <p:sp>
        <p:nvSpPr>
          <p:cNvPr id="5" name="Espace réservé du texte 4"/>
          <p:cNvSpPr>
            <a:spLocks noGrp="1"/>
          </p:cNvSpPr>
          <p:nvPr>
            <p:ph type="body" sz="half" idx="3"/>
            <p:custDataLst>
              <p:tags r:id="rId3"/>
            </p:custDataLst>
          </p:nvPr>
        </p:nvSpPr>
        <p:spPr/>
        <p:txBody>
          <a:bodyPr/>
          <a:lstStyle/>
          <a:p>
            <a:r>
              <a:rPr lang="en-CA" dirty="0" smtClean="0"/>
              <a:t>2013</a:t>
            </a:r>
            <a:endParaRPr lang="fr-CA" dirty="0"/>
          </a:p>
        </p:txBody>
      </p:sp>
      <p:sp>
        <p:nvSpPr>
          <p:cNvPr id="8" name="Espace réservé du contenu 7"/>
          <p:cNvSpPr>
            <a:spLocks noGrp="1"/>
          </p:cNvSpPr>
          <p:nvPr>
            <p:ph sz="quarter" idx="2"/>
            <p:custDataLst>
              <p:tags r:id="rId4"/>
            </p:custDataLst>
          </p:nvPr>
        </p:nvSpPr>
        <p:spPr/>
        <p:txBody>
          <a:bodyPr>
            <a:normAutofit fontScale="77500" lnSpcReduction="20000"/>
          </a:bodyPr>
          <a:lstStyle/>
          <a:p>
            <a:pPr>
              <a:buNone/>
            </a:pPr>
            <a:endParaRPr lang="fr-CA" b="1" dirty="0" smtClean="0">
              <a:latin typeface="Arial" pitchFamily="34" charset="0"/>
              <a:cs typeface="Arial" pitchFamily="34" charset="0"/>
            </a:endParaRPr>
          </a:p>
          <a:p>
            <a:pPr>
              <a:buNone/>
            </a:pPr>
            <a:r>
              <a:rPr lang="fr-CA" dirty="0" err="1" smtClean="0">
                <a:latin typeface="Arial" pitchFamily="34" charset="0"/>
                <a:cs typeface="Arial" pitchFamily="34" charset="0"/>
              </a:rPr>
              <a:t>Sutton</a:t>
            </a:r>
            <a:r>
              <a:rPr lang="fr-CA" dirty="0" smtClean="0">
                <a:latin typeface="Arial" pitchFamily="34" charset="0"/>
                <a:cs typeface="Arial" pitchFamily="34" charset="0"/>
              </a:rPr>
              <a:t> 5 mars</a:t>
            </a:r>
          </a:p>
          <a:p>
            <a:pPr>
              <a:buNone/>
            </a:pPr>
            <a:r>
              <a:rPr lang="fr-CA" dirty="0" smtClean="0">
                <a:latin typeface="Arial" pitchFamily="34" charset="0"/>
                <a:cs typeface="Arial" pitchFamily="34" charset="0"/>
              </a:rPr>
              <a:t>Lac-des-aigles 5 mars</a:t>
            </a:r>
          </a:p>
          <a:p>
            <a:pPr>
              <a:buNone/>
            </a:pPr>
            <a:r>
              <a:rPr lang="fr-CA" dirty="0" err="1" smtClean="0">
                <a:latin typeface="Arial" pitchFamily="34" charset="0"/>
                <a:cs typeface="Arial" pitchFamily="34" charset="0"/>
              </a:rPr>
              <a:t>North</a:t>
            </a:r>
            <a:r>
              <a:rPr lang="fr-CA" dirty="0" smtClean="0">
                <a:latin typeface="Arial" pitchFamily="34" charset="0"/>
                <a:cs typeface="Arial" pitchFamily="34" charset="0"/>
              </a:rPr>
              <a:t> </a:t>
            </a:r>
            <a:r>
              <a:rPr lang="fr-CA" dirty="0" err="1" smtClean="0">
                <a:latin typeface="Arial" pitchFamily="34" charset="0"/>
                <a:cs typeface="Arial" pitchFamily="34" charset="0"/>
              </a:rPr>
              <a:t>Hatley</a:t>
            </a:r>
            <a:r>
              <a:rPr lang="fr-CA" dirty="0" smtClean="0">
                <a:latin typeface="Arial" pitchFamily="34" charset="0"/>
                <a:cs typeface="Arial" pitchFamily="34" charset="0"/>
              </a:rPr>
              <a:t> 2 avril</a:t>
            </a:r>
          </a:p>
          <a:p>
            <a:pPr>
              <a:buNone/>
            </a:pPr>
            <a:r>
              <a:rPr lang="fr-CA" dirty="0" smtClean="0">
                <a:latin typeface="Arial" pitchFamily="34" charset="0"/>
                <a:cs typeface="Arial" pitchFamily="34" charset="0"/>
              </a:rPr>
              <a:t>Saint-Thomas 2 avril</a:t>
            </a:r>
          </a:p>
          <a:p>
            <a:pPr>
              <a:buNone/>
            </a:pPr>
            <a:r>
              <a:rPr lang="fr-CA" dirty="0" smtClean="0">
                <a:latin typeface="Arial" pitchFamily="34" charset="0"/>
                <a:cs typeface="Arial" pitchFamily="34" charset="0"/>
              </a:rPr>
              <a:t>Saint-Pierre-de-Lamy  7 mai</a:t>
            </a:r>
          </a:p>
          <a:p>
            <a:pPr>
              <a:buNone/>
            </a:pPr>
            <a:r>
              <a:rPr lang="fr-CA" dirty="0" smtClean="0">
                <a:latin typeface="Arial" pitchFamily="34" charset="0"/>
                <a:cs typeface="Arial" pitchFamily="34" charset="0"/>
              </a:rPr>
              <a:t>Saint-Marc-du-lac-Long  7 mai) </a:t>
            </a:r>
          </a:p>
          <a:p>
            <a:pPr>
              <a:buNone/>
            </a:pPr>
            <a:r>
              <a:rPr lang="fr-CA" dirty="0" smtClean="0">
                <a:latin typeface="Arial" pitchFamily="34" charset="0"/>
                <a:cs typeface="Arial" pitchFamily="34" charset="0"/>
              </a:rPr>
              <a:t>Saint-Mathieu-du-Parc 7 mai</a:t>
            </a:r>
          </a:p>
          <a:p>
            <a:pPr>
              <a:buNone/>
            </a:pPr>
            <a:r>
              <a:rPr lang="fr-CA" dirty="0" smtClean="0">
                <a:latin typeface="Arial" pitchFamily="34" charset="0"/>
                <a:cs typeface="Arial" pitchFamily="34" charset="0"/>
              </a:rPr>
              <a:t>Saint-Louis-du-Ha! Ha! 7 mai</a:t>
            </a:r>
          </a:p>
          <a:p>
            <a:pPr>
              <a:buNone/>
            </a:pPr>
            <a:r>
              <a:rPr lang="fr-CA" dirty="0" smtClean="0">
                <a:latin typeface="Arial" pitchFamily="34" charset="0"/>
                <a:cs typeface="Arial" pitchFamily="34" charset="0"/>
              </a:rPr>
              <a:t>Saint-Athanase 7 mai</a:t>
            </a:r>
          </a:p>
          <a:p>
            <a:pPr>
              <a:buNone/>
            </a:pPr>
            <a:r>
              <a:rPr lang="fr-CA" dirty="0" err="1" smtClean="0">
                <a:latin typeface="Arial" pitchFamily="34" charset="0"/>
                <a:cs typeface="Arial" pitchFamily="34" charset="0"/>
              </a:rPr>
              <a:t>Sainte-Sophie-d’Halifax</a:t>
            </a:r>
            <a:r>
              <a:rPr lang="fr-CA" dirty="0" smtClean="0">
                <a:latin typeface="Arial" pitchFamily="34" charset="0"/>
                <a:cs typeface="Arial" pitchFamily="34" charset="0"/>
              </a:rPr>
              <a:t>  12 juin</a:t>
            </a:r>
          </a:p>
          <a:p>
            <a:pPr>
              <a:buNone/>
            </a:pPr>
            <a:r>
              <a:rPr lang="fr-CA" dirty="0" smtClean="0">
                <a:latin typeface="Arial" pitchFamily="34" charset="0"/>
                <a:cs typeface="Arial" pitchFamily="34" charset="0"/>
              </a:rPr>
              <a:t>Saint-Colomban 8 novembre</a:t>
            </a:r>
          </a:p>
          <a:p>
            <a:pPr>
              <a:buNone/>
            </a:pPr>
            <a:r>
              <a:rPr lang="fr-CA" dirty="0" smtClean="0">
                <a:latin typeface="Arial" pitchFamily="34" charset="0"/>
                <a:cs typeface="Arial" pitchFamily="34" charset="0"/>
              </a:rPr>
              <a:t>Saint-</a:t>
            </a:r>
            <a:r>
              <a:rPr lang="fr-CA" dirty="0" err="1" smtClean="0">
                <a:latin typeface="Arial" pitchFamily="34" charset="0"/>
                <a:cs typeface="Arial" pitchFamily="34" charset="0"/>
              </a:rPr>
              <a:t>Liguori</a:t>
            </a:r>
            <a:r>
              <a:rPr lang="fr-CA" dirty="0" smtClean="0">
                <a:latin typeface="Arial" pitchFamily="34" charset="0"/>
                <a:cs typeface="Arial" pitchFamily="34" charset="0"/>
              </a:rPr>
              <a:t> 15 novembre</a:t>
            </a:r>
          </a:p>
          <a:p>
            <a:pPr>
              <a:buNone/>
            </a:pPr>
            <a:r>
              <a:rPr lang="fr-CA" dirty="0" smtClean="0">
                <a:latin typeface="Arial" pitchFamily="34" charset="0"/>
                <a:cs typeface="Arial" pitchFamily="34" charset="0"/>
              </a:rPr>
              <a:t>Ste-Marceline-de-</a:t>
            </a:r>
            <a:r>
              <a:rPr lang="fr-CA" dirty="0" err="1" smtClean="0">
                <a:latin typeface="Arial" pitchFamily="34" charset="0"/>
                <a:cs typeface="Arial" pitchFamily="34" charset="0"/>
              </a:rPr>
              <a:t>kildare</a:t>
            </a:r>
            <a:r>
              <a:rPr lang="fr-CA" dirty="0" smtClean="0">
                <a:latin typeface="Arial" pitchFamily="34" charset="0"/>
                <a:cs typeface="Arial" pitchFamily="34" charset="0"/>
              </a:rPr>
              <a:t> 10 décembre</a:t>
            </a:r>
          </a:p>
          <a:p>
            <a:pPr>
              <a:buNone/>
            </a:pPr>
            <a:endParaRPr lang="fr-CA" b="1" dirty="0" smtClean="0">
              <a:latin typeface="Arial" pitchFamily="34" charset="0"/>
              <a:cs typeface="Arial" pitchFamily="34" charset="0"/>
            </a:endParaRPr>
          </a:p>
          <a:p>
            <a:pPr>
              <a:buNone/>
            </a:pPr>
            <a:endParaRPr lang="fr-CA" dirty="0"/>
          </a:p>
        </p:txBody>
      </p:sp>
      <p:sp>
        <p:nvSpPr>
          <p:cNvPr id="6" name="Espace réservé du contenu 5"/>
          <p:cNvSpPr>
            <a:spLocks noGrp="1"/>
          </p:cNvSpPr>
          <p:nvPr>
            <p:ph sz="quarter" idx="4"/>
            <p:custDataLst>
              <p:tags r:id="rId5"/>
            </p:custDataLst>
          </p:nvPr>
        </p:nvSpPr>
        <p:spPr/>
        <p:txBody>
          <a:bodyPr>
            <a:normAutofit fontScale="85000" lnSpcReduction="20000"/>
          </a:bodyPr>
          <a:lstStyle/>
          <a:p>
            <a:pPr>
              <a:buNone/>
            </a:pPr>
            <a:r>
              <a:rPr lang="fr-CA" dirty="0" smtClean="0">
                <a:latin typeface="Arial" pitchFamily="34" charset="0"/>
                <a:cs typeface="Arial" pitchFamily="34" charset="0"/>
              </a:rPr>
              <a:t>Magog     22 janvier</a:t>
            </a:r>
          </a:p>
          <a:p>
            <a:pPr>
              <a:buNone/>
            </a:pPr>
            <a:r>
              <a:rPr lang="fr-FR" dirty="0" smtClean="0">
                <a:latin typeface="Arial" pitchFamily="34" charset="0"/>
                <a:cs typeface="Arial" pitchFamily="34" charset="0"/>
              </a:rPr>
              <a:t>Dorval 18 mars </a:t>
            </a:r>
            <a:endParaRPr lang="fr-CA" dirty="0" smtClean="0">
              <a:latin typeface="Arial" pitchFamily="34" charset="0"/>
              <a:cs typeface="Arial" pitchFamily="34" charset="0"/>
            </a:endParaRPr>
          </a:p>
          <a:p>
            <a:pPr>
              <a:buNone/>
            </a:pPr>
            <a:r>
              <a:rPr lang="fr-FR" dirty="0" smtClean="0">
                <a:latin typeface="Arial" pitchFamily="34" charset="0"/>
                <a:cs typeface="Arial" pitchFamily="34" charset="0"/>
              </a:rPr>
              <a:t>Lachine 15 avril </a:t>
            </a:r>
            <a:endParaRPr lang="fr-FR" b="1" dirty="0" smtClean="0">
              <a:latin typeface="Arial" pitchFamily="34" charset="0"/>
              <a:cs typeface="Arial" pitchFamily="34" charset="0"/>
            </a:endParaRPr>
          </a:p>
          <a:p>
            <a:pPr>
              <a:buNone/>
            </a:pPr>
            <a:r>
              <a:rPr lang="fr-FR" dirty="0" smtClean="0">
                <a:latin typeface="Arial" pitchFamily="34" charset="0"/>
                <a:cs typeface="Arial" pitchFamily="34" charset="0"/>
              </a:rPr>
              <a:t>Sainte-Marthe-sur-le-Lac 10 juillet</a:t>
            </a:r>
          </a:p>
          <a:p>
            <a:pPr>
              <a:buNone/>
            </a:pPr>
            <a:r>
              <a:rPr lang="fr-FR" dirty="0" smtClean="0">
                <a:latin typeface="Arial" pitchFamily="34" charset="0"/>
                <a:cs typeface="Arial" pitchFamily="34" charset="0"/>
              </a:rPr>
              <a:t>Deux-Montagnes 8 août </a:t>
            </a:r>
            <a:endParaRPr lang="fr-CA" dirty="0" smtClean="0">
              <a:latin typeface="Arial" pitchFamily="34" charset="0"/>
              <a:cs typeface="Arial" pitchFamily="34" charset="0"/>
            </a:endParaRPr>
          </a:p>
          <a:p>
            <a:pPr>
              <a:buNone/>
            </a:pPr>
            <a:r>
              <a:rPr lang="en-CA" dirty="0" smtClean="0">
                <a:latin typeface="Arial" pitchFamily="34" charset="0"/>
                <a:cs typeface="Arial" pitchFamily="34" charset="0"/>
              </a:rPr>
              <a:t>Mirabel 1 </a:t>
            </a:r>
            <a:r>
              <a:rPr lang="en-CA" dirty="0" err="1" smtClean="0">
                <a:latin typeface="Arial" pitchFamily="34" charset="0"/>
                <a:cs typeface="Arial" pitchFamily="34" charset="0"/>
              </a:rPr>
              <a:t>oct</a:t>
            </a:r>
            <a:r>
              <a:rPr lang="en-CA" dirty="0" smtClean="0">
                <a:latin typeface="Arial" pitchFamily="34" charset="0"/>
                <a:cs typeface="Arial" pitchFamily="34" charset="0"/>
              </a:rPr>
              <a:t>. </a:t>
            </a:r>
            <a:endParaRPr lang="fr-CA" dirty="0" smtClean="0">
              <a:latin typeface="Arial" pitchFamily="34" charset="0"/>
              <a:cs typeface="Arial" pitchFamily="34" charset="0"/>
            </a:endParaRPr>
          </a:p>
          <a:p>
            <a:pPr>
              <a:buNone/>
            </a:pPr>
            <a:r>
              <a:rPr lang="en-CA" dirty="0" smtClean="0">
                <a:latin typeface="Arial" pitchFamily="34" charset="0"/>
                <a:cs typeface="Arial" pitchFamily="34" charset="0"/>
              </a:rPr>
              <a:t>St-</a:t>
            </a:r>
            <a:r>
              <a:rPr lang="en-CA" dirty="0" err="1" smtClean="0">
                <a:latin typeface="Arial" pitchFamily="34" charset="0"/>
                <a:cs typeface="Arial" pitchFamily="34" charset="0"/>
              </a:rPr>
              <a:t>Placide</a:t>
            </a:r>
            <a:r>
              <a:rPr lang="en-CA" dirty="0" smtClean="0">
                <a:latin typeface="Arial" pitchFamily="34" charset="0"/>
                <a:cs typeface="Arial" pitchFamily="34" charset="0"/>
              </a:rPr>
              <a:t> 3 </a:t>
            </a:r>
            <a:r>
              <a:rPr lang="en-CA" dirty="0" err="1" smtClean="0">
                <a:latin typeface="Arial" pitchFamily="34" charset="0"/>
                <a:cs typeface="Arial" pitchFamily="34" charset="0"/>
              </a:rPr>
              <a:t>oct</a:t>
            </a:r>
            <a:r>
              <a:rPr lang="en-CA" dirty="0" smtClean="0">
                <a:latin typeface="Arial" pitchFamily="34" charset="0"/>
                <a:cs typeface="Arial" pitchFamily="34" charset="0"/>
              </a:rPr>
              <a:t>. </a:t>
            </a:r>
            <a:endParaRPr lang="fr-CA" dirty="0" smtClean="0">
              <a:latin typeface="Arial" pitchFamily="34" charset="0"/>
              <a:cs typeface="Arial" pitchFamily="34" charset="0"/>
            </a:endParaRPr>
          </a:p>
          <a:p>
            <a:pPr>
              <a:buNone/>
            </a:pPr>
            <a:r>
              <a:rPr lang="en-CA" dirty="0" err="1" smtClean="0">
                <a:latin typeface="Arial" pitchFamily="34" charset="0"/>
                <a:cs typeface="Arial" pitchFamily="34" charset="0"/>
              </a:rPr>
              <a:t>Rawdon</a:t>
            </a:r>
            <a:r>
              <a:rPr lang="en-CA" dirty="0" smtClean="0">
                <a:latin typeface="Arial" pitchFamily="34" charset="0"/>
                <a:cs typeface="Arial" pitchFamily="34" charset="0"/>
              </a:rPr>
              <a:t> </a:t>
            </a:r>
            <a:r>
              <a:rPr lang="en-CA" dirty="0" err="1" smtClean="0">
                <a:latin typeface="Arial" pitchFamily="34" charset="0"/>
                <a:cs typeface="Arial" pitchFamily="34" charset="0"/>
              </a:rPr>
              <a:t>nov</a:t>
            </a:r>
            <a:r>
              <a:rPr lang="en-CA" dirty="0" smtClean="0">
                <a:latin typeface="Arial" pitchFamily="34" charset="0"/>
                <a:cs typeface="Arial" pitchFamily="34" charset="0"/>
              </a:rPr>
              <a:t>. </a:t>
            </a:r>
            <a:endParaRPr lang="en-CA" b="1" dirty="0" smtClean="0">
              <a:latin typeface="Arial" pitchFamily="34" charset="0"/>
              <a:cs typeface="Arial" pitchFamily="34" charset="0"/>
            </a:endParaRPr>
          </a:p>
          <a:p>
            <a:pPr>
              <a:buNone/>
            </a:pPr>
            <a:r>
              <a:rPr lang="en-CA" dirty="0" smtClean="0">
                <a:latin typeface="Arial" pitchFamily="34" charset="0"/>
                <a:cs typeface="Arial" pitchFamily="34" charset="0"/>
              </a:rPr>
              <a:t>Val-David 19 </a:t>
            </a:r>
            <a:r>
              <a:rPr lang="en-CA" dirty="0" err="1" smtClean="0">
                <a:latin typeface="Arial" pitchFamily="34" charset="0"/>
                <a:cs typeface="Arial" pitchFamily="34" charset="0"/>
              </a:rPr>
              <a:t>nov</a:t>
            </a:r>
            <a:r>
              <a:rPr lang="en-CA" dirty="0" smtClean="0">
                <a:latin typeface="Arial" pitchFamily="34" charset="0"/>
                <a:cs typeface="Arial" pitchFamily="34" charset="0"/>
              </a:rPr>
              <a:t>. </a:t>
            </a:r>
            <a:endParaRPr lang="fr-CA" dirty="0" smtClean="0">
              <a:latin typeface="Arial" pitchFamily="34" charset="0"/>
              <a:cs typeface="Arial" pitchFamily="34" charset="0"/>
            </a:endParaRPr>
          </a:p>
          <a:p>
            <a:pPr>
              <a:buNone/>
            </a:pPr>
            <a:r>
              <a:rPr lang="fr-FR" dirty="0" smtClean="0">
                <a:latin typeface="Arial" pitchFamily="34" charset="0"/>
                <a:cs typeface="Arial" pitchFamily="34" charset="0"/>
              </a:rPr>
              <a:t>L’Assomption 19 nov. </a:t>
            </a:r>
            <a:endParaRPr lang="fr-FR" b="1" dirty="0" smtClean="0">
              <a:latin typeface="Arial" pitchFamily="34" charset="0"/>
              <a:cs typeface="Arial" pitchFamily="34" charset="0"/>
            </a:endParaRPr>
          </a:p>
          <a:p>
            <a:pPr>
              <a:buNone/>
            </a:pPr>
            <a:r>
              <a:rPr lang="fr-FR" dirty="0" smtClean="0">
                <a:latin typeface="Arial" pitchFamily="34" charset="0"/>
                <a:cs typeface="Arial" pitchFamily="34" charset="0"/>
              </a:rPr>
              <a:t>Arundel 11 </a:t>
            </a:r>
            <a:r>
              <a:rPr lang="fr-FR" dirty="0" err="1" smtClean="0">
                <a:latin typeface="Arial" pitchFamily="34" charset="0"/>
                <a:cs typeface="Arial" pitchFamily="34" charset="0"/>
              </a:rPr>
              <a:t>dec</a:t>
            </a:r>
            <a:r>
              <a:rPr lang="fr-FR" dirty="0" smtClean="0">
                <a:latin typeface="Arial" pitchFamily="34" charset="0"/>
                <a:cs typeface="Arial" pitchFamily="34" charset="0"/>
              </a:rPr>
              <a:t>. </a:t>
            </a:r>
            <a:endParaRPr lang="fr-CA" dirty="0" smtClean="0">
              <a:latin typeface="Arial" pitchFamily="34" charset="0"/>
              <a:cs typeface="Arial" pitchFamily="34" charset="0"/>
            </a:endParaRPr>
          </a:p>
          <a:p>
            <a:pPr>
              <a:buNone/>
            </a:pPr>
            <a:r>
              <a:rPr lang="fr-FR" dirty="0" smtClean="0">
                <a:latin typeface="Arial" pitchFamily="34" charset="0"/>
                <a:cs typeface="Arial" pitchFamily="34" charset="0"/>
              </a:rPr>
              <a:t>Huberdeau 16 </a:t>
            </a:r>
            <a:r>
              <a:rPr lang="fr-FR" dirty="0" err="1" smtClean="0">
                <a:latin typeface="Arial" pitchFamily="34" charset="0"/>
                <a:cs typeface="Arial" pitchFamily="34" charset="0"/>
              </a:rPr>
              <a:t>dec</a:t>
            </a:r>
            <a:r>
              <a:rPr lang="fr-FR" dirty="0" smtClean="0">
                <a:latin typeface="Arial" pitchFamily="34" charset="0"/>
                <a:cs typeface="Arial" pitchFamily="34" charset="0"/>
              </a:rPr>
              <a:t>. </a:t>
            </a:r>
          </a:p>
          <a:p>
            <a:pPr>
              <a:buNone/>
            </a:pPr>
            <a:r>
              <a:rPr lang="fr-FR" b="1" dirty="0" smtClean="0">
                <a:solidFill>
                  <a:schemeClr val="tx2"/>
                </a:solidFill>
                <a:latin typeface="Arial" pitchFamily="34" charset="0"/>
                <a:cs typeface="Arial" pitchFamily="34" charset="0"/>
              </a:rPr>
              <a:t>2014 – plusieurs villes déjà</a:t>
            </a:r>
            <a:endParaRPr lang="fr-CA" b="1"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a:xfrm>
            <a:off x="323528" y="2492896"/>
            <a:ext cx="8305800" cy="1143000"/>
          </a:xfrm>
        </p:spPr>
        <p:txBody>
          <a:bodyPr/>
          <a:lstStyle/>
          <a:p>
            <a:r>
              <a:rPr lang="en-CA" dirty="0" smtClean="0"/>
              <a:t>Pour quoi pas la </a:t>
            </a:r>
            <a:r>
              <a:rPr lang="en-CA" dirty="0" err="1" smtClean="0"/>
              <a:t>vôtre</a:t>
            </a:r>
            <a:r>
              <a:rPr lang="en-CA" dirty="0" smtClean="0"/>
              <a:t>?</a:t>
            </a:r>
            <a:endParaRPr lang="fr-CA" dirty="0"/>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Conclusion</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r>
              <a:rPr lang="fr-FR" i="1" dirty="0" smtClean="0">
                <a:latin typeface="Arial" pitchFamily="34" charset="0"/>
                <a:cs typeface="Arial" pitchFamily="34" charset="0"/>
              </a:rPr>
              <a:t>« Lorsque les facteurs de risque sont en grande partie évitables ou </a:t>
            </a:r>
            <a:r>
              <a:rPr lang="fr-FR" i="1" dirty="0" err="1" smtClean="0">
                <a:latin typeface="Arial" pitchFamily="34" charset="0"/>
                <a:cs typeface="Arial" pitchFamily="34" charset="0"/>
              </a:rPr>
              <a:t>prévenables</a:t>
            </a:r>
            <a:r>
              <a:rPr lang="fr-FR" i="1" dirty="0" smtClean="0">
                <a:latin typeface="Arial" pitchFamily="34" charset="0"/>
                <a:cs typeface="Arial" pitchFamily="34" charset="0"/>
              </a:rPr>
              <a:t>, ignorant les preuves évidentes de risques pour la santé à grande échelle aux populations mondiales présente des risques inutiles et inacceptables.</a:t>
            </a:r>
          </a:p>
          <a:p>
            <a:endParaRPr lang="fr-FR" i="1" dirty="0" smtClean="0">
              <a:latin typeface="Arial" pitchFamily="34" charset="0"/>
              <a:cs typeface="Arial" pitchFamily="34" charset="0"/>
            </a:endParaRPr>
          </a:p>
          <a:p>
            <a:r>
              <a:rPr lang="fr-FR" i="1" dirty="0" smtClean="0">
                <a:latin typeface="Arial" pitchFamily="34" charset="0"/>
                <a:cs typeface="Arial" pitchFamily="34" charset="0"/>
              </a:rPr>
              <a:t>Prenant cette évidence comme un appel à l’action sera éprouvant et perturbant à court terme, mais constructif à plus long terme à mesure que nous apprenons à utiliser les CEM/RRF de manière plus saine. »</a:t>
            </a:r>
            <a:endParaRPr lang="fr-CA" i="1" dirty="0">
              <a:latin typeface="Arial" pitchFamily="34" charset="0"/>
              <a:cs typeface="Arial" pitchFamily="34" charset="0"/>
            </a:endParaRPr>
          </a:p>
        </p:txBody>
      </p:sp>
      <p:pic>
        <p:nvPicPr>
          <p:cNvPr id="4" name="Image 3" descr="CI menace santé.jpg"/>
          <p:cNvPicPr>
            <a:picLocks noChangeAspect="1"/>
          </p:cNvPicPr>
          <p:nvPr>
            <p:custDataLst>
              <p:tags r:id="rId3"/>
            </p:custDataLst>
          </p:nvPr>
        </p:nvPicPr>
        <p:blipFill>
          <a:blip r:embed="rId5" cstate="print"/>
          <a:stretch>
            <a:fillRect/>
          </a:stretch>
        </p:blipFill>
        <p:spPr>
          <a:xfrm>
            <a:off x="6660232" y="188640"/>
            <a:ext cx="1212996" cy="1749896"/>
          </a:xfrm>
          <a:prstGeom prst="rect">
            <a:avLst/>
          </a:prstGeom>
        </p:spPr>
      </p:pic>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Que</a:t>
            </a:r>
            <a:r>
              <a:rPr lang="en-CA" dirty="0" smtClean="0"/>
              <a:t> </a:t>
            </a:r>
            <a:r>
              <a:rPr lang="en-CA" dirty="0" err="1" smtClean="0"/>
              <a:t>puis</a:t>
            </a:r>
            <a:r>
              <a:rPr lang="en-CA" dirty="0" smtClean="0"/>
              <a:t>-je faire? </a:t>
            </a:r>
            <a:endParaRPr lang="fr-CA" dirty="0"/>
          </a:p>
        </p:txBody>
      </p:sp>
      <p:sp>
        <p:nvSpPr>
          <p:cNvPr id="3" name="Espace réservé du contenu 2"/>
          <p:cNvSpPr>
            <a:spLocks noGrp="1"/>
          </p:cNvSpPr>
          <p:nvPr>
            <p:ph idx="1"/>
            <p:custDataLst>
              <p:tags r:id="rId2"/>
            </p:custDataLst>
          </p:nvPr>
        </p:nvSpPr>
        <p:spPr/>
        <p:txBody>
          <a:bodyPr/>
          <a:lstStyle/>
          <a:p>
            <a:pPr>
              <a:buNone/>
            </a:pPr>
            <a:r>
              <a:rPr lang="fr-CA" b="1" dirty="0" smtClean="0">
                <a:latin typeface="Arial" pitchFamily="34" charset="0"/>
                <a:cs typeface="Arial" pitchFamily="34" charset="0"/>
              </a:rPr>
              <a:t>PREMIÈREMENT</a:t>
            </a:r>
          </a:p>
          <a:p>
            <a:pPr>
              <a:buNone/>
            </a:pPr>
            <a:endParaRPr lang="fr-CA" dirty="0" smtClean="0">
              <a:latin typeface="Arial" pitchFamily="34" charset="0"/>
              <a:cs typeface="Arial" pitchFamily="34" charset="0"/>
            </a:endParaRPr>
          </a:p>
          <a:p>
            <a:r>
              <a:rPr lang="fr-CA" dirty="0" smtClean="0">
                <a:latin typeface="Arial" pitchFamily="34" charset="0"/>
                <a:cs typeface="Arial" pitchFamily="34" charset="0"/>
              </a:rPr>
              <a:t>Placez un avertissement sur votre compteur électromécanique et prenez-le en photo.</a:t>
            </a:r>
          </a:p>
          <a:p>
            <a:r>
              <a:rPr lang="fr-CA" dirty="0" smtClean="0">
                <a:latin typeface="Arial" pitchFamily="34" charset="0"/>
                <a:cs typeface="Arial" pitchFamily="34" charset="0"/>
              </a:rPr>
              <a:t>Un gros plan permettant l’identification précise de votre compteur ainsi qu’un plan d’ensemble montrant votre demeure.</a:t>
            </a:r>
          </a:p>
          <a:p>
            <a:r>
              <a:rPr lang="fr-CA" dirty="0" smtClean="0">
                <a:latin typeface="Arial" pitchFamily="34" charset="0"/>
                <a:cs typeface="Arial" pitchFamily="34" charset="0"/>
              </a:rPr>
              <a:t>Ceci constitue une preuve additionnelle de votre refus.</a:t>
            </a:r>
          </a:p>
          <a:p>
            <a:pPr>
              <a:buNone/>
            </a:pPr>
            <a:endParaRPr lang="fr-CA" dirty="0"/>
          </a:p>
        </p:txBody>
      </p:sp>
      <p:pic>
        <p:nvPicPr>
          <p:cNvPr id="4" name="Image 3" descr="facebook.png"/>
          <p:cNvPicPr>
            <a:picLocks noChangeAspect="1"/>
          </p:cNvPicPr>
          <p:nvPr>
            <p:custDataLst>
              <p:tags r:id="rId3"/>
            </p:custDataLst>
          </p:nvPr>
        </p:nvPicPr>
        <p:blipFill>
          <a:blip r:embed="rId5" cstate="print"/>
          <a:stretch>
            <a:fillRect/>
          </a:stretch>
        </p:blipFill>
        <p:spPr>
          <a:xfrm>
            <a:off x="5652120" y="881538"/>
            <a:ext cx="2520280" cy="14113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Deuxièmement</a:t>
            </a:r>
            <a:r>
              <a:rPr lang="en-CA" dirty="0" smtClean="0"/>
              <a:t> </a:t>
            </a:r>
            <a:endParaRPr lang="fr-CA" dirty="0"/>
          </a:p>
        </p:txBody>
      </p:sp>
      <p:sp>
        <p:nvSpPr>
          <p:cNvPr id="3" name="Espace réservé du contenu 2"/>
          <p:cNvSpPr>
            <a:spLocks noGrp="1"/>
          </p:cNvSpPr>
          <p:nvPr>
            <p:ph idx="1"/>
            <p:custDataLst>
              <p:tags r:id="rId2"/>
            </p:custDataLst>
          </p:nvPr>
        </p:nvSpPr>
        <p:spPr/>
        <p:txBody>
          <a:bodyPr>
            <a:normAutofit/>
          </a:bodyPr>
          <a:lstStyle/>
          <a:p>
            <a:pPr>
              <a:buNone/>
            </a:pPr>
            <a:r>
              <a:rPr lang="en-CA" dirty="0" err="1" smtClean="0">
                <a:latin typeface="Arial" pitchFamily="34" charset="0"/>
                <a:cs typeface="Arial" pitchFamily="34" charset="0"/>
              </a:rPr>
              <a:t>Quand</a:t>
            </a:r>
            <a:r>
              <a:rPr lang="en-CA" dirty="0" smtClean="0">
                <a:latin typeface="Arial" pitchFamily="34" charset="0"/>
                <a:cs typeface="Arial" pitchFamily="34" charset="0"/>
              </a:rPr>
              <a:t> </a:t>
            </a:r>
            <a:r>
              <a:rPr lang="en-CA" dirty="0" err="1" smtClean="0">
                <a:latin typeface="Arial" pitchFamily="34" charset="0"/>
                <a:cs typeface="Arial" pitchFamily="34" charset="0"/>
              </a:rPr>
              <a:t>vous</a:t>
            </a:r>
            <a:r>
              <a:rPr lang="en-CA" dirty="0" smtClean="0">
                <a:latin typeface="Arial" pitchFamily="34" charset="0"/>
                <a:cs typeface="Arial" pitchFamily="34" charset="0"/>
              </a:rPr>
              <a:t> </a:t>
            </a:r>
            <a:r>
              <a:rPr lang="en-CA" dirty="0" err="1" smtClean="0">
                <a:latin typeface="Arial" pitchFamily="34" charset="0"/>
                <a:cs typeface="Arial" pitchFamily="34" charset="0"/>
              </a:rPr>
              <a:t>recevrez</a:t>
            </a:r>
            <a:r>
              <a:rPr lang="en-CA" dirty="0" smtClean="0">
                <a:latin typeface="Arial" pitchFamily="34" charset="0"/>
                <a:cs typeface="Arial" pitchFamily="34" charset="0"/>
              </a:rPr>
              <a:t> </a:t>
            </a: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lettre</a:t>
            </a:r>
            <a:r>
              <a:rPr lang="en-CA" dirty="0" smtClean="0">
                <a:latin typeface="Arial" pitchFamily="34" charset="0"/>
                <a:cs typeface="Arial" pitchFamily="34" charset="0"/>
              </a:rPr>
              <a:t> </a:t>
            </a:r>
            <a:r>
              <a:rPr lang="en-CA" dirty="0" err="1" smtClean="0">
                <a:latin typeface="Arial" pitchFamily="34" charset="0"/>
                <a:cs typeface="Arial" pitchFamily="34" charset="0"/>
              </a:rPr>
              <a:t>d’avis</a:t>
            </a:r>
            <a:r>
              <a:rPr lang="en-CA" dirty="0" smtClean="0">
                <a:latin typeface="Arial" pitchFamily="34" charset="0"/>
                <a:cs typeface="Arial" pitchFamily="34" charset="0"/>
              </a:rPr>
              <a:t> </a:t>
            </a:r>
            <a:r>
              <a:rPr lang="en-CA" dirty="0" err="1" smtClean="0">
                <a:latin typeface="Arial" pitchFamily="34" charset="0"/>
                <a:cs typeface="Arial" pitchFamily="34" charset="0"/>
              </a:rPr>
              <a:t>d’Hydro</a:t>
            </a:r>
            <a:r>
              <a:rPr lang="en-CA" dirty="0" smtClean="0">
                <a:latin typeface="Arial" pitchFamily="34" charset="0"/>
                <a:cs typeface="Arial" pitchFamily="34" charset="0"/>
              </a:rPr>
              <a:t>-Québec; PRÉFÉRABLEMENT </a:t>
            </a:r>
            <a:r>
              <a:rPr lang="en-CA" dirty="0" err="1" smtClean="0">
                <a:latin typeface="Arial" pitchFamily="34" charset="0"/>
                <a:cs typeface="Arial" pitchFamily="34" charset="0"/>
              </a:rPr>
              <a:t>avant</a:t>
            </a:r>
            <a:r>
              <a:rPr lang="en-CA" dirty="0" smtClean="0">
                <a:latin typeface="Arial" pitchFamily="34" charset="0"/>
                <a:cs typeface="Arial" pitchFamily="34" charset="0"/>
              </a:rPr>
              <a:t>:</a:t>
            </a:r>
          </a:p>
          <a:p>
            <a:pPr>
              <a:buNone/>
            </a:pPr>
            <a:endParaRPr lang="en-CA" dirty="0" smtClean="0">
              <a:latin typeface="Arial" pitchFamily="34" charset="0"/>
              <a:cs typeface="Arial" pitchFamily="34" charset="0"/>
            </a:endParaRPr>
          </a:p>
          <a:p>
            <a:r>
              <a:rPr lang="fr-CA" dirty="0" smtClean="0">
                <a:latin typeface="Arial" pitchFamily="34" charset="0"/>
                <a:cs typeface="Arial" pitchFamily="34" charset="0"/>
              </a:rPr>
              <a:t>Envoyez un avis de non-consentement par courrier recommandé à Hydro-Québec en envoyant une copie conforme à votre député provincial ainsi qu’à la ministre de l’Énergie et des Ressources naturelles, Mme Martine Ouellet, à Richard </a:t>
            </a:r>
            <a:r>
              <a:rPr lang="fr-CA" dirty="0" err="1" smtClean="0">
                <a:latin typeface="Arial" pitchFamily="34" charset="0"/>
                <a:cs typeface="Arial" pitchFamily="34" charset="0"/>
              </a:rPr>
              <a:t>Lassonde</a:t>
            </a:r>
            <a:r>
              <a:rPr lang="fr-CA" dirty="0" smtClean="0">
                <a:latin typeface="Arial" pitchFamily="34" charset="0"/>
                <a:cs typeface="Arial" pitchFamily="34" charset="0"/>
              </a:rPr>
              <a:t> de la Régie et à votre maire</a:t>
            </a:r>
            <a:r>
              <a:rPr lang="fr-CA" dirty="0" smtClean="0"/>
              <a:t>. </a:t>
            </a:r>
          </a:p>
          <a:p>
            <a:r>
              <a:rPr lang="fr-CA" i="1" dirty="0" smtClean="0">
                <a:latin typeface="Arial" pitchFamily="34" charset="0"/>
                <a:cs typeface="Arial" pitchFamily="34" charset="0"/>
              </a:rPr>
              <a:t>(vous serviront de preuve)</a:t>
            </a:r>
            <a:endParaRPr lang="fr-CA"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Suite </a:t>
            </a:r>
            <a:endParaRPr lang="fr-CA" dirty="0"/>
          </a:p>
        </p:txBody>
      </p:sp>
      <p:sp>
        <p:nvSpPr>
          <p:cNvPr id="3" name="Espace réservé du contenu 2"/>
          <p:cNvSpPr>
            <a:spLocks noGrp="1"/>
          </p:cNvSpPr>
          <p:nvPr>
            <p:ph idx="1"/>
            <p:custDataLst>
              <p:tags r:id="rId2"/>
            </p:custDataLst>
          </p:nvPr>
        </p:nvSpPr>
        <p:spPr/>
        <p:txBody>
          <a:bodyPr/>
          <a:lstStyle/>
          <a:p>
            <a:pPr>
              <a:buNone/>
            </a:pPr>
            <a:endParaRPr lang="en-CA" dirty="0" smtClean="0"/>
          </a:p>
          <a:p>
            <a:pPr>
              <a:buNone/>
            </a:pPr>
            <a:endParaRPr lang="en-CA" dirty="0" smtClean="0"/>
          </a:p>
          <a:p>
            <a:pPr algn="ctr">
              <a:buNone/>
            </a:pPr>
            <a:r>
              <a:rPr lang="fr-CA" dirty="0" smtClean="0">
                <a:latin typeface="Arial" pitchFamily="34" charset="0"/>
                <a:cs typeface="Arial" pitchFamily="34" charset="0"/>
              </a:rPr>
              <a:t>Daniel Richard</a:t>
            </a:r>
          </a:p>
          <a:p>
            <a:pPr algn="ctr">
              <a:buNone/>
            </a:pPr>
            <a:r>
              <a:rPr lang="fr-CA" dirty="0" smtClean="0">
                <a:latin typeface="Arial" pitchFamily="34" charset="0"/>
                <a:cs typeface="Arial" pitchFamily="34" charset="0"/>
              </a:rPr>
              <a:t> Hydro-Québec Distribution </a:t>
            </a:r>
          </a:p>
          <a:p>
            <a:pPr algn="ctr">
              <a:buNone/>
            </a:pPr>
            <a:r>
              <a:rPr lang="fr-CA" dirty="0" smtClean="0">
                <a:latin typeface="Arial" pitchFamily="34" charset="0"/>
                <a:cs typeface="Arial" pitchFamily="34" charset="0"/>
              </a:rPr>
              <a:t>75, boul. René-Lévesque ouest</a:t>
            </a:r>
          </a:p>
          <a:p>
            <a:pPr algn="ctr">
              <a:buNone/>
            </a:pPr>
            <a:r>
              <a:rPr lang="fr-CA" dirty="0" smtClean="0">
                <a:latin typeface="Arial" pitchFamily="34" charset="0"/>
                <a:cs typeface="Arial" pitchFamily="34" charset="0"/>
              </a:rPr>
              <a:t> Montréal QC H2Z 1A4</a:t>
            </a:r>
            <a:endParaRPr lang="fr-CA"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en-CA" sz="4800" dirty="0" smtClean="0"/>
              <a:t>Suite 2</a:t>
            </a:r>
            <a:endParaRPr lang="fr-CA" sz="4800" dirty="0"/>
          </a:p>
        </p:txBody>
      </p:sp>
      <p:sp>
        <p:nvSpPr>
          <p:cNvPr id="3" name="Espace réservé du contenu 2"/>
          <p:cNvSpPr>
            <a:spLocks noGrp="1"/>
          </p:cNvSpPr>
          <p:nvPr>
            <p:ph idx="1"/>
            <p:custDataLst>
              <p:tags r:id="rId2"/>
            </p:custDataLst>
          </p:nvPr>
        </p:nvSpPr>
        <p:spPr/>
        <p:txBody>
          <a:bodyPr/>
          <a:lstStyle/>
          <a:p>
            <a:pPr>
              <a:buNone/>
            </a:pPr>
            <a:r>
              <a:rPr lang="en-CA" dirty="0" err="1" smtClean="0">
                <a:latin typeface="Arial" pitchFamily="34" charset="0"/>
                <a:cs typeface="Arial" pitchFamily="34" charset="0"/>
              </a:rPr>
              <a:t>Envoyez</a:t>
            </a:r>
            <a:r>
              <a:rPr lang="en-CA" dirty="0" smtClean="0">
                <a:latin typeface="Arial" pitchFamily="34" charset="0"/>
                <a:cs typeface="Arial" pitchFamily="34" charset="0"/>
              </a:rPr>
              <a:t> la </a:t>
            </a:r>
            <a:r>
              <a:rPr lang="en-CA" dirty="0" err="1" smtClean="0">
                <a:latin typeface="Arial" pitchFamily="34" charset="0"/>
                <a:cs typeface="Arial" pitchFamily="34" charset="0"/>
              </a:rPr>
              <a:t>lettre</a:t>
            </a:r>
            <a:r>
              <a:rPr lang="en-CA" dirty="0" smtClean="0">
                <a:latin typeface="Arial" pitchFamily="34" charset="0"/>
                <a:cs typeface="Arial" pitchFamily="34" charset="0"/>
              </a:rPr>
              <a:t> cc à:</a:t>
            </a:r>
          </a:p>
          <a:p>
            <a:pPr>
              <a:buNone/>
            </a:pPr>
            <a:endParaRPr lang="en-CA" dirty="0" smtClean="0">
              <a:latin typeface="Arial" pitchFamily="34" charset="0"/>
              <a:cs typeface="Arial" pitchFamily="34" charset="0"/>
            </a:endParaRPr>
          </a:p>
          <a:p>
            <a:pPr algn="ctr"/>
            <a:r>
              <a:rPr lang="fr-CA" dirty="0" smtClean="0">
                <a:latin typeface="Arial" pitchFamily="34" charset="0"/>
                <a:cs typeface="Arial" pitchFamily="34" charset="0"/>
              </a:rPr>
              <a:t>Ministre de l’énergie est des ressources naturelles </a:t>
            </a:r>
            <a:r>
              <a:rPr lang="en-CA" b="1" dirty="0" smtClean="0">
                <a:latin typeface="Arial" pitchFamily="34" charset="0"/>
                <a:cs typeface="Arial" pitchFamily="34" charset="0"/>
              </a:rPr>
              <a:t>Martine </a:t>
            </a:r>
            <a:r>
              <a:rPr lang="en-CA" b="1" dirty="0" err="1" smtClean="0">
                <a:latin typeface="Arial" pitchFamily="34" charset="0"/>
                <a:cs typeface="Arial" pitchFamily="34" charset="0"/>
              </a:rPr>
              <a:t>Ouellet</a:t>
            </a:r>
            <a:endParaRPr lang="en-CA" b="1" dirty="0" smtClean="0">
              <a:latin typeface="Arial" pitchFamily="34" charset="0"/>
              <a:cs typeface="Arial" pitchFamily="34" charset="0"/>
            </a:endParaRPr>
          </a:p>
          <a:p>
            <a:pPr algn="ctr"/>
            <a:r>
              <a:rPr lang="en-CA" dirty="0" err="1" smtClean="0">
                <a:latin typeface="Arial" pitchFamily="34" charset="0"/>
                <a:cs typeface="Arial" pitchFamily="34" charset="0"/>
              </a:rPr>
              <a:t>Régie</a:t>
            </a:r>
            <a:r>
              <a:rPr lang="en-CA" dirty="0" smtClean="0">
                <a:latin typeface="Arial" pitchFamily="34" charset="0"/>
                <a:cs typeface="Arial" pitchFamily="34" charset="0"/>
              </a:rPr>
              <a:t> de </a:t>
            </a:r>
            <a:r>
              <a:rPr lang="en-CA" dirty="0" err="1" smtClean="0">
                <a:latin typeface="Arial" pitchFamily="34" charset="0"/>
                <a:cs typeface="Arial" pitchFamily="34" charset="0"/>
              </a:rPr>
              <a:t>l’énergie</a:t>
            </a:r>
            <a:r>
              <a:rPr lang="en-CA" dirty="0" smtClean="0">
                <a:latin typeface="Arial" pitchFamily="34" charset="0"/>
                <a:cs typeface="Arial" pitchFamily="34" charset="0"/>
              </a:rPr>
              <a:t> – </a:t>
            </a:r>
            <a:r>
              <a:rPr lang="en-CA" b="1" dirty="0" err="1" smtClean="0">
                <a:latin typeface="Arial" pitchFamily="34" charset="0"/>
                <a:cs typeface="Arial" pitchFamily="34" charset="0"/>
              </a:rPr>
              <a:t>Greffe</a:t>
            </a:r>
            <a:endParaRPr lang="en-CA" b="1" dirty="0" smtClean="0">
              <a:latin typeface="Arial" pitchFamily="34" charset="0"/>
              <a:cs typeface="Arial" pitchFamily="34" charset="0"/>
            </a:endParaRPr>
          </a:p>
          <a:p>
            <a:pPr algn="ct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député</a:t>
            </a:r>
            <a:endParaRPr lang="fr-CA" b="1" dirty="0" smtClean="0">
              <a:latin typeface="Arial" pitchFamily="34" charset="0"/>
              <a:cs typeface="Arial" pitchFamily="34" charset="0"/>
            </a:endParaRPr>
          </a:p>
          <a:p>
            <a:pPr algn="ct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conseil</a:t>
            </a:r>
            <a:r>
              <a:rPr lang="en-CA" dirty="0" smtClean="0">
                <a:latin typeface="Arial" pitchFamily="34" charset="0"/>
                <a:cs typeface="Arial" pitchFamily="34" charset="0"/>
              </a:rPr>
              <a:t> municipal</a:t>
            </a:r>
          </a:p>
          <a:p>
            <a:pPr algn="ctr"/>
            <a:endParaRPr lang="en-CA"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smtClean="0"/>
              <a:t>Suite 3 ...</a:t>
            </a:r>
            <a:r>
              <a:rPr lang="en-CA" sz="4800" dirty="0" smtClean="0"/>
              <a:t>par  courriel</a:t>
            </a:r>
            <a:endParaRPr lang="fr-CA" sz="4800" dirty="0"/>
          </a:p>
        </p:txBody>
      </p:sp>
      <p:sp>
        <p:nvSpPr>
          <p:cNvPr id="3" name="Espace réservé du contenu 2"/>
          <p:cNvSpPr>
            <a:spLocks noGrp="1"/>
          </p:cNvSpPr>
          <p:nvPr>
            <p:ph idx="1"/>
            <p:custDataLst>
              <p:tags r:id="rId2"/>
            </p:custDataLst>
          </p:nvPr>
        </p:nvSpPr>
        <p:spPr/>
        <p:txBody>
          <a:bodyPr>
            <a:normAutofit/>
          </a:bodyPr>
          <a:lstStyle/>
          <a:p>
            <a:pPr algn="ctr"/>
            <a:endParaRPr lang="en-CA" dirty="0" smtClean="0">
              <a:latin typeface="Arial" pitchFamily="34" charset="0"/>
              <a:cs typeface="Arial" pitchFamily="34" charset="0"/>
            </a:endParaRPr>
          </a:p>
          <a:p>
            <a:pPr algn="ctr"/>
            <a:r>
              <a:rPr lang="en-CA" dirty="0" smtClean="0">
                <a:latin typeface="Arial" pitchFamily="34" charset="0"/>
                <a:cs typeface="Arial" pitchFamily="34" charset="0"/>
              </a:rPr>
              <a:t>Martine </a:t>
            </a:r>
            <a:r>
              <a:rPr lang="en-CA" dirty="0" err="1" smtClean="0">
                <a:latin typeface="Arial" pitchFamily="34" charset="0"/>
                <a:cs typeface="Arial" pitchFamily="34" charset="0"/>
              </a:rPr>
              <a:t>Ouellet</a:t>
            </a:r>
            <a:r>
              <a:rPr lang="en-CA" dirty="0" smtClean="0">
                <a:latin typeface="Arial" pitchFamily="34" charset="0"/>
                <a:cs typeface="Arial" pitchFamily="34" charset="0"/>
              </a:rPr>
              <a:t> </a:t>
            </a:r>
            <a:r>
              <a:rPr lang="en-CA" dirty="0" smtClean="0">
                <a:latin typeface="Arial" pitchFamily="34" charset="0"/>
                <a:cs typeface="Arial" pitchFamily="34" charset="0"/>
                <a:hlinkClick r:id="rId4"/>
              </a:rPr>
              <a:t>ministre@mrnf.gouv.qc.ca</a:t>
            </a:r>
            <a:r>
              <a:rPr lang="en-CA" dirty="0" smtClean="0">
                <a:latin typeface="Arial" pitchFamily="34" charset="0"/>
                <a:cs typeface="Arial" pitchFamily="34" charset="0"/>
              </a:rPr>
              <a:t> </a:t>
            </a:r>
          </a:p>
          <a:p>
            <a:pPr algn="ctr"/>
            <a:endParaRPr lang="en-CA" dirty="0" smtClean="0">
              <a:latin typeface="Arial" pitchFamily="34" charset="0"/>
              <a:cs typeface="Arial" pitchFamily="34" charset="0"/>
            </a:endParaRPr>
          </a:p>
          <a:p>
            <a:pPr algn="ctr"/>
            <a:r>
              <a:rPr lang="en-CA" dirty="0" smtClean="0">
                <a:latin typeface="Arial" pitchFamily="34" charset="0"/>
                <a:cs typeface="Arial" pitchFamily="34" charset="0"/>
              </a:rPr>
              <a:t>Diane Jean </a:t>
            </a:r>
            <a:r>
              <a:rPr lang="en-CA" dirty="0" smtClean="0">
                <a:latin typeface="Arial" pitchFamily="34" charset="0"/>
                <a:cs typeface="Arial" pitchFamily="34" charset="0"/>
                <a:hlinkClick r:id="rId5"/>
              </a:rPr>
              <a:t>greffe@regie-energie.qc.ca</a:t>
            </a:r>
            <a:r>
              <a:rPr lang="en-CA" dirty="0" smtClean="0">
                <a:latin typeface="Arial" pitchFamily="34" charset="0"/>
                <a:cs typeface="Arial" pitchFamily="34" charset="0"/>
              </a:rPr>
              <a:t> </a:t>
            </a:r>
            <a:endParaRPr lang="en-CA" dirty="0" smtClean="0">
              <a:latin typeface="Arial" pitchFamily="34" charset="0"/>
              <a:cs typeface="Arial" pitchFamily="34" charset="0"/>
            </a:endParaRPr>
          </a:p>
          <a:p>
            <a:pPr algn="ctr"/>
            <a:endParaRPr lang="en-CA" dirty="0" smtClean="0">
              <a:latin typeface="Arial" pitchFamily="34" charset="0"/>
              <a:cs typeface="Arial" pitchFamily="34" charset="0"/>
            </a:endParaRPr>
          </a:p>
          <a:p>
            <a:pPr algn="ct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député</a:t>
            </a:r>
            <a:endParaRPr lang="fr-CA" dirty="0" smtClean="0">
              <a:latin typeface="Arial" pitchFamily="34" charset="0"/>
              <a:cs typeface="Arial" pitchFamily="34" charset="0"/>
            </a:endParaRPr>
          </a:p>
          <a:p>
            <a:pPr algn="ctr">
              <a:buNone/>
            </a:pPr>
            <a:endParaRPr lang="en-CA" dirty="0" smtClean="0">
              <a:latin typeface="Arial" pitchFamily="34" charset="0"/>
              <a:cs typeface="Arial" pitchFamily="34" charset="0"/>
            </a:endParaRPr>
          </a:p>
          <a:p>
            <a:pPr algn="ctr">
              <a:buNone/>
            </a:pPr>
            <a:r>
              <a:rPr lang="fr-CA" dirty="0" smtClean="0">
                <a:latin typeface="Arial" pitchFamily="34" charset="0"/>
                <a:cs typeface="Arial" pitchFamily="34" charset="0"/>
                <a:hlinkClick r:id="rId6"/>
              </a:rPr>
              <a:t>www.assnat.qc.ca/fr/deputes/index.html</a:t>
            </a:r>
            <a:r>
              <a:rPr lang="fr-CA" dirty="0" smtClean="0">
                <a:latin typeface="Arial" pitchFamily="34" charset="0"/>
                <a:cs typeface="Arial" pitchFamily="34" charset="0"/>
              </a:rPr>
              <a:t> </a:t>
            </a:r>
            <a:endParaRPr lang="fr-CA" dirty="0"/>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Troisièmement</a:t>
            </a:r>
            <a:r>
              <a:rPr lang="en-CA" dirty="0" smtClean="0"/>
              <a:t> </a:t>
            </a:r>
            <a:endParaRPr lang="fr-CA" dirty="0"/>
          </a:p>
        </p:txBody>
      </p:sp>
      <p:sp>
        <p:nvSpPr>
          <p:cNvPr id="3" name="Espace réservé du contenu 2"/>
          <p:cNvSpPr>
            <a:spLocks noGrp="1"/>
          </p:cNvSpPr>
          <p:nvPr>
            <p:ph idx="1"/>
            <p:custDataLst>
              <p:tags r:id="rId2"/>
            </p:custDataLst>
          </p:nvPr>
        </p:nvSpPr>
        <p:spPr/>
        <p:txBody>
          <a:bodyPr>
            <a:normAutofit/>
          </a:bodyPr>
          <a:lstStyle/>
          <a:p>
            <a:pPr>
              <a:buNone/>
            </a:pPr>
            <a:endParaRPr lang="fr-CA" dirty="0" smtClean="0"/>
          </a:p>
          <a:p>
            <a:r>
              <a:rPr lang="fr-CA" dirty="0" smtClean="0">
                <a:latin typeface="Arial" pitchFamily="34" charset="0"/>
                <a:cs typeface="Arial" pitchFamily="34" charset="0"/>
              </a:rPr>
              <a:t>Signez la pétition en ligne ou en papier;</a:t>
            </a:r>
          </a:p>
          <a:p>
            <a:r>
              <a:rPr lang="fr-CA" dirty="0" smtClean="0">
                <a:latin typeface="Arial" pitchFamily="34" charset="0"/>
                <a:cs typeface="Arial" pitchFamily="34" charset="0"/>
              </a:rPr>
              <a:t> Participez à notre campagne de lettres aux élus provinciaux. (</a:t>
            </a:r>
            <a:r>
              <a:rPr lang="fr-CA" i="1" dirty="0" smtClean="0">
                <a:latin typeface="Arial" pitchFamily="34" charset="0"/>
                <a:cs typeface="Arial" pitchFamily="34" charset="0"/>
              </a:rPr>
              <a:t>Refusons les compteurs</a:t>
            </a:r>
            <a:r>
              <a:rPr lang="fr-CA" dirty="0" smtClean="0">
                <a:latin typeface="Arial" pitchFamily="34" charset="0"/>
                <a:cs typeface="Arial" pitchFamily="34" charset="0"/>
              </a:rPr>
              <a:t>)</a:t>
            </a:r>
            <a:br>
              <a:rPr lang="fr-CA" dirty="0" smtClean="0">
                <a:latin typeface="Arial" pitchFamily="34" charset="0"/>
                <a:cs typeface="Arial" pitchFamily="34" charset="0"/>
              </a:rPr>
            </a:br>
            <a:r>
              <a:rPr lang="fr-CA" i="1" dirty="0" smtClean="0">
                <a:latin typeface="Arial" pitchFamily="34" charset="0"/>
                <a:cs typeface="Arial" pitchFamily="34" charset="0"/>
              </a:rPr>
              <a:t>et envoyez cette même lettre à VOTRE DÉPUTÉ. </a:t>
            </a:r>
          </a:p>
          <a:p>
            <a:pPr algn="ctr">
              <a:buNone/>
            </a:pPr>
            <a:r>
              <a:rPr lang="fr-CA" i="1" dirty="0" smtClean="0">
                <a:latin typeface="Arial" pitchFamily="34" charset="0"/>
                <a:cs typeface="Arial" pitchFamily="34" charset="0"/>
              </a:rPr>
              <a:t/>
            </a:r>
            <a:br>
              <a:rPr lang="fr-CA" i="1" dirty="0" smtClean="0">
                <a:latin typeface="Arial" pitchFamily="34" charset="0"/>
                <a:cs typeface="Arial" pitchFamily="34" charset="0"/>
              </a:rPr>
            </a:br>
            <a:r>
              <a:rPr lang="fr-CA" dirty="0" smtClean="0">
                <a:latin typeface="Arial" pitchFamily="34" charset="0"/>
                <a:cs typeface="Arial" pitchFamily="34" charset="0"/>
              </a:rPr>
              <a:t>Comme à ce stade, la solution est politique, il est important que chaque député écoute ses propres citoyens.</a:t>
            </a:r>
            <a:br>
              <a:rPr lang="fr-CA" dirty="0" smtClean="0">
                <a:latin typeface="Arial" pitchFamily="34" charset="0"/>
                <a:cs typeface="Arial" pitchFamily="34" charset="0"/>
              </a:rPr>
            </a:br>
            <a:r>
              <a:rPr lang="fr-CA" b="1" dirty="0" smtClean="0">
                <a:latin typeface="Arial" pitchFamily="34" charset="0"/>
                <a:cs typeface="Arial" pitchFamily="34" charset="0"/>
              </a:rPr>
              <a:t>Le poids du nombre fera la différence.</a:t>
            </a:r>
            <a:endParaRPr lang="fr-CA"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rangee-de-compteurs-copy.jpg"/>
          <p:cNvPicPr>
            <a:picLocks noChangeAspect="1"/>
          </p:cNvPicPr>
          <p:nvPr>
            <p:custDataLst>
              <p:tags r:id="rId1"/>
            </p:custDataLst>
          </p:nvPr>
        </p:nvPicPr>
        <p:blipFill>
          <a:blip r:embed="rId3" cstate="print"/>
          <a:stretch>
            <a:fillRect/>
          </a:stretch>
        </p:blipFill>
        <p:spPr>
          <a:xfrm>
            <a:off x="0" y="0"/>
            <a:ext cx="9144000" cy="6857999"/>
          </a:xfrm>
          <a:prstGeom prst="rect">
            <a:avLst/>
          </a:prstGeom>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Quatrièmement</a:t>
            </a:r>
            <a:endParaRPr lang="fr-CA" dirty="0"/>
          </a:p>
        </p:txBody>
      </p:sp>
      <p:sp>
        <p:nvSpPr>
          <p:cNvPr id="3" name="Espace réservé du contenu 2"/>
          <p:cNvSpPr>
            <a:spLocks noGrp="1"/>
          </p:cNvSpPr>
          <p:nvPr>
            <p:ph idx="1"/>
            <p:custDataLst>
              <p:tags r:id="rId2"/>
            </p:custDataLst>
          </p:nvPr>
        </p:nvSpPr>
        <p:spPr/>
        <p:txBody>
          <a:bodyPr/>
          <a:lstStyle/>
          <a:p>
            <a:endParaRPr lang="en-CA" dirty="0" smtClean="0"/>
          </a:p>
          <a:p>
            <a:r>
              <a:rPr lang="en-CA" dirty="0" err="1" smtClean="0">
                <a:latin typeface="Arial" pitchFamily="34" charset="0"/>
                <a:cs typeface="Arial" pitchFamily="34" charset="0"/>
              </a:rPr>
              <a:t>Allez</a:t>
            </a:r>
            <a:r>
              <a:rPr lang="en-CA" dirty="0" smtClean="0">
                <a:latin typeface="Arial" pitchFamily="34" charset="0"/>
                <a:cs typeface="Arial" pitchFamily="34" charset="0"/>
              </a:rPr>
              <a:t> aux séances du </a:t>
            </a:r>
            <a:r>
              <a:rPr lang="en-CA" dirty="0" err="1" smtClean="0">
                <a:latin typeface="Arial" pitchFamily="34" charset="0"/>
                <a:cs typeface="Arial" pitchFamily="34" charset="0"/>
              </a:rPr>
              <a:t>conseil</a:t>
            </a:r>
            <a:r>
              <a:rPr lang="en-CA" dirty="0" smtClean="0">
                <a:latin typeface="Arial" pitchFamily="34" charset="0"/>
                <a:cs typeface="Arial" pitchFamily="34" charset="0"/>
              </a:rPr>
              <a:t> de </a:t>
            </a:r>
            <a:r>
              <a:rPr lang="en-CA" dirty="0" err="1" smtClean="0">
                <a:latin typeface="Arial" pitchFamily="34" charset="0"/>
                <a:cs typeface="Arial" pitchFamily="34" charset="0"/>
              </a:rPr>
              <a:t>votre</a:t>
            </a:r>
            <a:r>
              <a:rPr lang="en-CA" dirty="0" smtClean="0">
                <a:latin typeface="Arial" pitchFamily="34" charset="0"/>
                <a:cs typeface="Arial" pitchFamily="34" charset="0"/>
              </a:rPr>
              <a:t> </a:t>
            </a:r>
            <a:r>
              <a:rPr lang="en-CA" dirty="0" err="1" smtClean="0">
                <a:latin typeface="Arial" pitchFamily="34" charset="0"/>
                <a:cs typeface="Arial" pitchFamily="34" charset="0"/>
              </a:rPr>
              <a:t>ville</a:t>
            </a:r>
            <a:r>
              <a:rPr lang="en-CA" dirty="0" smtClean="0">
                <a:latin typeface="Arial" pitchFamily="34" charset="0"/>
                <a:cs typeface="Arial" pitchFamily="34" charset="0"/>
              </a:rPr>
              <a:t> et </a:t>
            </a:r>
            <a:r>
              <a:rPr lang="en-CA" dirty="0" err="1" smtClean="0">
                <a:latin typeface="Arial" pitchFamily="34" charset="0"/>
                <a:cs typeface="Arial" pitchFamily="34" charset="0"/>
              </a:rPr>
              <a:t>parlez</a:t>
            </a:r>
            <a:r>
              <a:rPr lang="en-CA" dirty="0" smtClean="0">
                <a:latin typeface="Arial" pitchFamily="34" charset="0"/>
                <a:cs typeface="Arial" pitchFamily="34" charset="0"/>
              </a:rPr>
              <a:t> à </a:t>
            </a:r>
            <a:r>
              <a:rPr lang="en-CA" dirty="0" err="1" smtClean="0">
                <a:latin typeface="Arial" pitchFamily="34" charset="0"/>
                <a:cs typeface="Arial" pitchFamily="34" charset="0"/>
              </a:rPr>
              <a:t>vos</a:t>
            </a:r>
            <a:r>
              <a:rPr lang="en-CA" dirty="0" smtClean="0">
                <a:latin typeface="Arial" pitchFamily="34" charset="0"/>
                <a:cs typeface="Arial" pitchFamily="34" charset="0"/>
              </a:rPr>
              <a:t> </a:t>
            </a:r>
            <a:r>
              <a:rPr lang="en-CA" dirty="0" err="1" smtClean="0">
                <a:latin typeface="Arial" pitchFamily="34" charset="0"/>
                <a:cs typeface="Arial" pitchFamily="34" charset="0"/>
              </a:rPr>
              <a:t>élus</a:t>
            </a:r>
            <a:r>
              <a:rPr lang="en-CA" dirty="0" smtClean="0">
                <a:latin typeface="Arial" pitchFamily="34" charset="0"/>
                <a:cs typeface="Arial" pitchFamily="34" charset="0"/>
              </a:rPr>
              <a:t>.</a:t>
            </a:r>
          </a:p>
          <a:p>
            <a:r>
              <a:rPr lang="en-CA" dirty="0" err="1" smtClean="0">
                <a:latin typeface="Arial" pitchFamily="34" charset="0"/>
                <a:cs typeface="Arial" pitchFamily="34" charset="0"/>
              </a:rPr>
              <a:t>Invitez</a:t>
            </a:r>
            <a:r>
              <a:rPr lang="en-CA" dirty="0" smtClean="0">
                <a:latin typeface="Arial" pitchFamily="34" charset="0"/>
                <a:cs typeface="Arial" pitchFamily="34" charset="0"/>
              </a:rPr>
              <a:t>-les à </a:t>
            </a:r>
            <a:r>
              <a:rPr lang="en-CA" dirty="0" err="1" smtClean="0">
                <a:latin typeface="Arial" pitchFamily="34" charset="0"/>
                <a:cs typeface="Arial" pitchFamily="34" charset="0"/>
              </a:rPr>
              <a:t>s’informer</a:t>
            </a:r>
            <a:r>
              <a:rPr lang="en-CA" dirty="0" smtClean="0">
                <a:latin typeface="Arial" pitchFamily="34" charset="0"/>
                <a:cs typeface="Arial" pitchFamily="34" charset="0"/>
              </a:rPr>
              <a:t>;</a:t>
            </a:r>
          </a:p>
          <a:p>
            <a:r>
              <a:rPr lang="en-CA" dirty="0" err="1" smtClean="0">
                <a:latin typeface="Arial" pitchFamily="34" charset="0"/>
                <a:cs typeface="Arial" pitchFamily="34" charset="0"/>
              </a:rPr>
              <a:t>Demandez</a:t>
            </a:r>
            <a:r>
              <a:rPr lang="en-CA" dirty="0" smtClean="0">
                <a:latin typeface="Arial" pitchFamily="34" charset="0"/>
                <a:cs typeface="Arial" pitchFamily="34" charset="0"/>
              </a:rPr>
              <a:t> un </a:t>
            </a:r>
            <a:r>
              <a:rPr lang="en-CA" dirty="0" err="1" smtClean="0">
                <a:latin typeface="Arial" pitchFamily="34" charset="0"/>
                <a:cs typeface="Arial" pitchFamily="34" charset="0"/>
              </a:rPr>
              <a:t>rendez-vous</a:t>
            </a:r>
            <a:r>
              <a:rPr lang="en-CA" dirty="0" smtClean="0">
                <a:latin typeface="Arial" pitchFamily="34" charset="0"/>
                <a:cs typeface="Arial" pitchFamily="34" charset="0"/>
              </a:rPr>
              <a:t>.</a:t>
            </a:r>
            <a:endParaRPr lang="fr-CA"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Cinquièmement</a:t>
            </a:r>
            <a:endParaRPr lang="fr-CA" dirty="0"/>
          </a:p>
        </p:txBody>
      </p:sp>
      <p:sp>
        <p:nvSpPr>
          <p:cNvPr id="3" name="Espace réservé du contenu 2"/>
          <p:cNvSpPr>
            <a:spLocks noGrp="1"/>
          </p:cNvSpPr>
          <p:nvPr>
            <p:ph idx="1"/>
            <p:custDataLst>
              <p:tags r:id="rId2"/>
            </p:custDataLst>
          </p:nvPr>
        </p:nvSpPr>
        <p:spPr/>
        <p:txBody>
          <a:bodyPr/>
          <a:lstStyle/>
          <a:p>
            <a:pPr>
              <a:buNone/>
            </a:pPr>
            <a:r>
              <a:rPr lang="en-CA" dirty="0" err="1" smtClean="0">
                <a:latin typeface="Arial" pitchFamily="34" charset="0"/>
                <a:cs typeface="Arial" pitchFamily="34" charset="0"/>
              </a:rPr>
              <a:t>Distribuez</a:t>
            </a:r>
            <a:r>
              <a:rPr lang="en-CA" dirty="0" smtClean="0">
                <a:latin typeface="Arial" pitchFamily="34" charset="0"/>
                <a:cs typeface="Arial" pitchFamily="34" charset="0"/>
              </a:rPr>
              <a:t> des tracts;</a:t>
            </a:r>
          </a:p>
          <a:p>
            <a:pPr>
              <a:buNone/>
            </a:pPr>
            <a:r>
              <a:rPr lang="en-CA" dirty="0" err="1" smtClean="0">
                <a:latin typeface="Arial" pitchFamily="34" charset="0"/>
                <a:cs typeface="Arial" pitchFamily="34" charset="0"/>
              </a:rPr>
              <a:t>Organisez</a:t>
            </a:r>
            <a:r>
              <a:rPr lang="en-CA" dirty="0" smtClean="0">
                <a:latin typeface="Arial" pitchFamily="34" charset="0"/>
                <a:cs typeface="Arial" pitchFamily="34" charset="0"/>
              </a:rPr>
              <a:t> </a:t>
            </a:r>
            <a:r>
              <a:rPr lang="en-CA" dirty="0" err="1" smtClean="0">
                <a:latin typeface="Arial" pitchFamily="34" charset="0"/>
                <a:cs typeface="Arial" pitchFamily="34" charset="0"/>
              </a:rPr>
              <a:t>une</a:t>
            </a:r>
            <a:r>
              <a:rPr lang="en-CA" dirty="0" smtClean="0">
                <a:latin typeface="Arial" pitchFamily="34" charset="0"/>
                <a:cs typeface="Arial" pitchFamily="34" charset="0"/>
              </a:rPr>
              <a:t> séance </a:t>
            </a:r>
            <a:r>
              <a:rPr lang="en-CA" dirty="0" err="1" smtClean="0">
                <a:latin typeface="Arial" pitchFamily="34" charset="0"/>
                <a:cs typeface="Arial" pitchFamily="34" charset="0"/>
              </a:rPr>
              <a:t>d’information</a:t>
            </a:r>
            <a:r>
              <a:rPr lang="en-CA" dirty="0" smtClean="0">
                <a:latin typeface="Arial" pitchFamily="34" charset="0"/>
                <a:cs typeface="Arial" pitchFamily="34" charset="0"/>
              </a:rPr>
              <a:t>.</a:t>
            </a:r>
          </a:p>
          <a:p>
            <a:pPr>
              <a:buNone/>
            </a:pPr>
            <a:endParaRPr lang="fr-CA" dirty="0" smtClean="0"/>
          </a:p>
          <a:p>
            <a:pPr>
              <a:buNone/>
            </a:pPr>
            <a:endParaRPr lang="fr-CA" dirty="0"/>
          </a:p>
        </p:txBody>
      </p:sp>
      <p:pic>
        <p:nvPicPr>
          <p:cNvPr id="4" name="Image 3" descr="tract_refus_compteurs-copy1.jpg"/>
          <p:cNvPicPr>
            <a:picLocks noChangeAspect="1"/>
          </p:cNvPicPr>
          <p:nvPr>
            <p:custDataLst>
              <p:tags r:id="rId3"/>
            </p:custDataLst>
          </p:nvPr>
        </p:nvPicPr>
        <p:blipFill>
          <a:blip r:embed="rId5" cstate="print"/>
          <a:stretch>
            <a:fillRect/>
          </a:stretch>
        </p:blipFill>
        <p:spPr>
          <a:xfrm>
            <a:off x="3131840" y="3284984"/>
            <a:ext cx="1944216" cy="2524956"/>
          </a:xfrm>
          <a:prstGeom prst="rect">
            <a:avLst/>
          </a:prstGeom>
        </p:spPr>
      </p:pic>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en-CA" dirty="0" err="1" smtClean="0"/>
              <a:t>Dernier</a:t>
            </a:r>
            <a:r>
              <a:rPr lang="en-CA" dirty="0" smtClean="0"/>
              <a:t> </a:t>
            </a:r>
            <a:r>
              <a:rPr lang="en-CA" dirty="0" err="1" smtClean="0"/>
              <a:t>conseil</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dirty="0" smtClean="0">
                <a:latin typeface="Arial" pitchFamily="34" charset="0"/>
                <a:cs typeface="Arial" pitchFamily="34" charset="0"/>
              </a:rPr>
              <a:t>En outre, si vous communiquez avec le service à la clientèle d’Hydro-Québec, nous vous recommandons d’enregistrer vos conversations téléphoniques.</a:t>
            </a:r>
            <a:br>
              <a:rPr lang="fr-CA" dirty="0" smtClean="0">
                <a:latin typeface="Arial" pitchFamily="34" charset="0"/>
                <a:cs typeface="Arial" pitchFamily="34" charset="0"/>
              </a:rPr>
            </a:br>
            <a:endParaRPr lang="fr-CA" dirty="0" smtClean="0">
              <a:latin typeface="Arial" pitchFamily="34" charset="0"/>
              <a:cs typeface="Arial" pitchFamily="34" charset="0"/>
            </a:endParaRPr>
          </a:p>
          <a:p>
            <a:r>
              <a:rPr lang="fr-CA" dirty="0" smtClean="0">
                <a:latin typeface="Arial" pitchFamily="34" charset="0"/>
                <a:cs typeface="Arial" pitchFamily="34" charset="0"/>
              </a:rPr>
              <a:t>Nous vous recommandons également de filmer vos interactions avec les installateurs.</a:t>
            </a:r>
            <a:br>
              <a:rPr lang="fr-CA" dirty="0" smtClean="0">
                <a:latin typeface="Arial" pitchFamily="34" charset="0"/>
                <a:cs typeface="Arial" pitchFamily="34" charset="0"/>
              </a:rPr>
            </a:br>
            <a:endParaRPr lang="fr-CA" dirty="0" smtClean="0">
              <a:latin typeface="Arial" pitchFamily="34" charset="0"/>
              <a:cs typeface="Arial" pitchFamily="34" charset="0"/>
            </a:endParaRPr>
          </a:p>
          <a:p>
            <a:r>
              <a:rPr lang="fr-CA" dirty="0" smtClean="0">
                <a:latin typeface="Arial" pitchFamily="34" charset="0"/>
                <a:cs typeface="Arial" pitchFamily="34" charset="0"/>
              </a:rPr>
              <a:t>Ces enregistrements pourront servir de preuve supplémentaire lors d’éventuels recours et intéresser ceux qui voudront faire un documentaire sur la question.</a:t>
            </a:r>
            <a:endParaRPr lang="fr-CA"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custDataLst>
              <p:tags r:id="rId1"/>
            </p:custDataLst>
          </p:nvPr>
        </p:nvSpPr>
        <p:spPr>
          <a:xfrm>
            <a:off x="755576" y="2551837"/>
            <a:ext cx="7632848" cy="2308324"/>
          </a:xfrm>
          <a:prstGeom prst="rect">
            <a:avLst/>
          </a:prstGeom>
        </p:spPr>
        <p:txBody>
          <a:bodyPr wrap="square">
            <a:spAutoFit/>
          </a:bodyPr>
          <a:lstStyle/>
          <a:p>
            <a:r>
              <a:rPr lang="fr-CA" sz="2400" dirty="0" smtClean="0">
                <a:latin typeface="Arial" pitchFamily="34" charset="0"/>
                <a:cs typeface="Arial" pitchFamily="34" charset="0"/>
              </a:rPr>
              <a:t>N’oubliez pas de vous garder informés par notre page </a:t>
            </a:r>
            <a:r>
              <a:rPr lang="fr-CA" sz="2400" dirty="0" err="1" smtClean="0">
                <a:latin typeface="Arial" pitchFamily="34" charset="0"/>
                <a:cs typeface="Arial" pitchFamily="34" charset="0"/>
                <a:hlinkClick r:id="rId3"/>
              </a:rPr>
              <a:t>Facebook</a:t>
            </a:r>
            <a:r>
              <a:rPr lang="fr-CA" sz="2400" dirty="0" smtClean="0">
                <a:latin typeface="Arial" pitchFamily="34" charset="0"/>
                <a:cs typeface="Arial" pitchFamily="34" charset="0"/>
                <a:hlinkClick r:id="rId3"/>
              </a:rPr>
              <a:t> </a:t>
            </a:r>
            <a:endParaRPr lang="fr-CA" sz="2400" dirty="0" smtClean="0">
              <a:latin typeface="Arial" pitchFamily="34" charset="0"/>
              <a:cs typeface="Arial" pitchFamily="34" charset="0"/>
            </a:endParaRPr>
          </a:p>
          <a:p>
            <a:endParaRPr lang="fr-CA" sz="2400" dirty="0" smtClean="0">
              <a:latin typeface="Arial" pitchFamily="34" charset="0"/>
              <a:cs typeface="Arial" pitchFamily="34" charset="0"/>
            </a:endParaRPr>
          </a:p>
          <a:p>
            <a:r>
              <a:rPr lang="fr-CA" sz="2400" dirty="0" smtClean="0">
                <a:latin typeface="Arial" pitchFamily="34" charset="0"/>
                <a:cs typeface="Arial" pitchFamily="34" charset="0"/>
              </a:rPr>
              <a:t>et </a:t>
            </a:r>
            <a:endParaRPr lang="fr-CA" sz="2400" dirty="0" smtClean="0">
              <a:latin typeface="Arial" pitchFamily="34" charset="0"/>
              <a:cs typeface="Arial" pitchFamily="34" charset="0"/>
            </a:endParaRPr>
          </a:p>
          <a:p>
            <a:endParaRPr lang="fr-CA" sz="2400" dirty="0" smtClean="0">
              <a:latin typeface="Arial" pitchFamily="34" charset="0"/>
              <a:cs typeface="Arial" pitchFamily="34" charset="0"/>
            </a:endParaRPr>
          </a:p>
          <a:p>
            <a:r>
              <a:rPr lang="fr-CA" sz="2400" dirty="0" smtClean="0">
                <a:latin typeface="Arial" pitchFamily="34" charset="0"/>
                <a:cs typeface="Arial" pitchFamily="34" charset="0"/>
              </a:rPr>
              <a:t>le groupe </a:t>
            </a:r>
            <a:r>
              <a:rPr lang="fr-CA" sz="2400" i="1" dirty="0" smtClean="0">
                <a:latin typeface="Arial" pitchFamily="34" charset="0"/>
                <a:cs typeface="Arial" pitchFamily="34" charset="0"/>
                <a:hlinkClick r:id="rId4"/>
              </a:rPr>
              <a:t>Refusons les </a:t>
            </a:r>
            <a:r>
              <a:rPr lang="fr-CA" sz="2400" i="1" dirty="0" smtClean="0">
                <a:latin typeface="Arial" pitchFamily="34" charset="0"/>
                <a:cs typeface="Arial" pitchFamily="34" charset="0"/>
                <a:hlinkClick r:id="rId4"/>
              </a:rPr>
              <a:t>compteurs</a:t>
            </a:r>
            <a:endParaRPr lang="fr-CA" sz="2400" i="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algn="ctr"/>
            <a:r>
              <a:rPr lang="en-CA" dirty="0" smtClean="0"/>
              <a:t>La Fin</a:t>
            </a:r>
            <a:endParaRPr lang="fr-CA" dirty="0"/>
          </a:p>
        </p:txBody>
      </p:sp>
      <p:sp>
        <p:nvSpPr>
          <p:cNvPr id="5" name="Espace réservé du texte 4"/>
          <p:cNvSpPr>
            <a:spLocks noGrp="1"/>
          </p:cNvSpPr>
          <p:nvPr>
            <p:ph type="body" idx="1"/>
            <p:custDataLst>
              <p:tags r:id="rId2"/>
            </p:custDataLst>
          </p:nvPr>
        </p:nvSpPr>
        <p:spPr/>
        <p:txBody>
          <a:bodyPr>
            <a:normAutofit/>
          </a:bodyPr>
          <a:lstStyle/>
          <a:p>
            <a:pPr algn="ctr"/>
            <a:r>
              <a:rPr lang="en-CA" sz="6600" dirty="0" err="1" smtClean="0">
                <a:latin typeface="Arial" pitchFamily="34" charset="0"/>
                <a:cs typeface="Arial" pitchFamily="34" charset="0"/>
              </a:rPr>
              <a:t>Merci</a:t>
            </a:r>
            <a:r>
              <a:rPr lang="en-CA" sz="6600" dirty="0" smtClean="0">
                <a:latin typeface="Arial" pitchFamily="34" charset="0"/>
                <a:cs typeface="Arial" pitchFamily="34" charset="0"/>
              </a:rPr>
              <a:t> beaucoup!</a:t>
            </a:r>
            <a:endParaRPr lang="fr-CA" sz="6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ags/tag94.xml><?xml version="1.0" encoding="utf-8"?>
<p:tagLst xmlns:a="http://schemas.openxmlformats.org/drawingml/2006/main" xmlns:r="http://schemas.openxmlformats.org/officeDocument/2006/relationships" xmlns:p="http://schemas.openxmlformats.org/presentationml/2006/main">
  <p:tag name="NUM" val="4"/>
</p:tagLst>
</file>

<file path=ppt/tags/tag95.xml><?xml version="1.0" encoding="utf-8"?>
<p:tagLst xmlns:a="http://schemas.openxmlformats.org/drawingml/2006/main" xmlns:r="http://schemas.openxmlformats.org/officeDocument/2006/relationships" xmlns:p="http://schemas.openxmlformats.org/presentationml/2006/main">
  <p:tag name="NUM" val="1"/>
</p:tagLst>
</file>

<file path=ppt/tags/tag96.xml><?xml version="1.0" encoding="utf-8"?>
<p:tagLst xmlns:a="http://schemas.openxmlformats.org/drawingml/2006/main" xmlns:r="http://schemas.openxmlformats.org/officeDocument/2006/relationships" xmlns:p="http://schemas.openxmlformats.org/presentationml/2006/main">
  <p:tag name="NUM" val="2"/>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5"/>
</p:tagLst>
</file>

<file path=ppt/tags/tag116.xml><?xml version="1.0" encoding="utf-8"?>
<p:tagLst xmlns:a="http://schemas.openxmlformats.org/drawingml/2006/main" xmlns:r="http://schemas.openxmlformats.org/officeDocument/2006/relationships" xmlns:p="http://schemas.openxmlformats.org/presentationml/2006/main">
  <p:tag name="NUM" val="6"/>
</p:tagLst>
</file>

<file path=ppt/tags/tag117.xml><?xml version="1.0" encoding="utf-8"?>
<p:tagLst xmlns:a="http://schemas.openxmlformats.org/drawingml/2006/main" xmlns:r="http://schemas.openxmlformats.org/officeDocument/2006/relationships" xmlns:p="http://schemas.openxmlformats.org/presentationml/2006/main">
  <p:tag name="NUM" val="7"/>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6"/>
</p:tagLst>
</file>

<file path=ppt/tags/tag130.xml><?xml version="1.0" encoding="utf-8"?>
<p:tagLst xmlns:a="http://schemas.openxmlformats.org/drawingml/2006/main" xmlns:r="http://schemas.openxmlformats.org/officeDocument/2006/relationships" xmlns:p="http://schemas.openxmlformats.org/presentationml/2006/main">
  <p:tag name="NUM" val="7"/>
</p:tagLst>
</file>

<file path=ppt/tags/tag131.xml><?xml version="1.0" encoding="utf-8"?>
<p:tagLst xmlns:a="http://schemas.openxmlformats.org/drawingml/2006/main" xmlns:r="http://schemas.openxmlformats.org/officeDocument/2006/relationships" xmlns:p="http://schemas.openxmlformats.org/presentationml/2006/main">
  <p:tag name="NUM" val="8"/>
</p:tagLst>
</file>

<file path=ppt/tags/tag132.xml><?xml version="1.0" encoding="utf-8"?>
<p:tagLst xmlns:a="http://schemas.openxmlformats.org/drawingml/2006/main" xmlns:r="http://schemas.openxmlformats.org/officeDocument/2006/relationships" xmlns:p="http://schemas.openxmlformats.org/presentationml/2006/main">
  <p:tag name="NUM" val="9"/>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6"/>
</p:tagLst>
</file>

<file path=ppt/tags/tag139.xml><?xml version="1.0" encoding="utf-8"?>
<p:tagLst xmlns:a="http://schemas.openxmlformats.org/drawingml/2006/main" xmlns:r="http://schemas.openxmlformats.org/officeDocument/2006/relationships" xmlns:p="http://schemas.openxmlformats.org/presentationml/2006/main">
  <p:tag name="NUM" val="7"/>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1"/>
</p:tagLst>
</file>

<file path=ppt/tags/tag147.xml><?xml version="1.0" encoding="utf-8"?>
<p:tagLst xmlns:a="http://schemas.openxmlformats.org/drawingml/2006/main" xmlns:r="http://schemas.openxmlformats.org/officeDocument/2006/relationships" xmlns:p="http://schemas.openxmlformats.org/presentationml/2006/main">
  <p:tag name="NUM" val="2"/>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1"/>
</p:tagLst>
</file>

<file path=ppt/tags/tag152.xml><?xml version="1.0" encoding="utf-8"?>
<p:tagLst xmlns:a="http://schemas.openxmlformats.org/drawingml/2006/main" xmlns:r="http://schemas.openxmlformats.org/officeDocument/2006/relationships" xmlns:p="http://schemas.openxmlformats.org/presentationml/2006/main">
  <p:tag name="NUM" val="1"/>
</p:tagLst>
</file>

<file path=ppt/tags/tag153.xml><?xml version="1.0" encoding="utf-8"?>
<p:tagLst xmlns:a="http://schemas.openxmlformats.org/drawingml/2006/main" xmlns:r="http://schemas.openxmlformats.org/officeDocument/2006/relationships" xmlns:p="http://schemas.openxmlformats.org/presentationml/2006/main">
  <p:tag name="NUM" val="2"/>
</p:tagLst>
</file>

<file path=ppt/tags/tag154.xml><?xml version="1.0" encoding="utf-8"?>
<p:tagLst xmlns:a="http://schemas.openxmlformats.org/drawingml/2006/main" xmlns:r="http://schemas.openxmlformats.org/officeDocument/2006/relationships" xmlns:p="http://schemas.openxmlformats.org/presentationml/2006/main">
  <p:tag name="NUM" val="3"/>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ags/tag157.xml><?xml version="1.0" encoding="utf-8"?>
<p:tagLst xmlns:a="http://schemas.openxmlformats.org/drawingml/2006/main" xmlns:r="http://schemas.openxmlformats.org/officeDocument/2006/relationships" xmlns:p="http://schemas.openxmlformats.org/presentationml/2006/main">
  <p:tag name="NUM" val="1"/>
</p:tagLst>
</file>

<file path=ppt/tags/tag158.xml><?xml version="1.0" encoding="utf-8"?>
<p:tagLst xmlns:a="http://schemas.openxmlformats.org/drawingml/2006/main" xmlns:r="http://schemas.openxmlformats.org/officeDocument/2006/relationships" xmlns:p="http://schemas.openxmlformats.org/presentationml/2006/main">
  <p:tag name="NUM" val="2"/>
</p:tagLst>
</file>

<file path=ppt/tags/tag159.xml><?xml version="1.0" encoding="utf-8"?>
<p:tagLst xmlns:a="http://schemas.openxmlformats.org/drawingml/2006/main" xmlns:r="http://schemas.openxmlformats.org/officeDocument/2006/relationships" xmlns:p="http://schemas.openxmlformats.org/presentationml/2006/main">
  <p:tag name="NUM" val="3"/>
</p:tagLst>
</file>

<file path=ppt/tags/tag160.xml><?xml version="1.0" encoding="utf-8"?>
<p:tagLst xmlns:a="http://schemas.openxmlformats.org/drawingml/2006/main" xmlns:r="http://schemas.openxmlformats.org/officeDocument/2006/relationships" xmlns:p="http://schemas.openxmlformats.org/presentationml/2006/main">
  <p:tag name="NUM" val="4"/>
</p:tagLst>
</file>

<file path=ppt/tags/tag161.xml><?xml version="1.0" encoding="utf-8"?>
<p:tagLst xmlns:a="http://schemas.openxmlformats.org/drawingml/2006/main" xmlns:r="http://schemas.openxmlformats.org/officeDocument/2006/relationships" xmlns:p="http://schemas.openxmlformats.org/presentationml/2006/main">
  <p:tag name="NUM" val="5"/>
</p:tagLst>
</file>

<file path=ppt/tags/tag162.xml><?xml version="1.0" encoding="utf-8"?>
<p:tagLst xmlns:a="http://schemas.openxmlformats.org/drawingml/2006/main" xmlns:r="http://schemas.openxmlformats.org/officeDocument/2006/relationships" xmlns:p="http://schemas.openxmlformats.org/presentationml/2006/main">
  <p:tag name="NUM" val="6"/>
</p:tagLst>
</file>

<file path=ppt/tags/tag163.xml><?xml version="1.0" encoding="utf-8"?>
<p:tagLst xmlns:a="http://schemas.openxmlformats.org/drawingml/2006/main" xmlns:r="http://schemas.openxmlformats.org/officeDocument/2006/relationships" xmlns:p="http://schemas.openxmlformats.org/presentationml/2006/main">
  <p:tag name="NUM" val="1"/>
</p:tagLst>
</file>

<file path=ppt/tags/tag164.xml><?xml version="1.0" encoding="utf-8"?>
<p:tagLst xmlns:a="http://schemas.openxmlformats.org/drawingml/2006/main" xmlns:r="http://schemas.openxmlformats.org/officeDocument/2006/relationships" xmlns:p="http://schemas.openxmlformats.org/presentationml/2006/main">
  <p:tag name="NUM" val="2"/>
</p:tagLst>
</file>

<file path=ppt/tags/tag165.xml><?xml version="1.0" encoding="utf-8"?>
<p:tagLst xmlns:a="http://schemas.openxmlformats.org/drawingml/2006/main" xmlns:r="http://schemas.openxmlformats.org/officeDocument/2006/relationships" xmlns:p="http://schemas.openxmlformats.org/presentationml/2006/main">
  <p:tag name="NUM" val="1"/>
</p:tagLst>
</file>

<file path=ppt/tags/tag166.xml><?xml version="1.0" encoding="utf-8"?>
<p:tagLst xmlns:a="http://schemas.openxmlformats.org/drawingml/2006/main" xmlns:r="http://schemas.openxmlformats.org/officeDocument/2006/relationships" xmlns:p="http://schemas.openxmlformats.org/presentationml/2006/main">
  <p:tag name="NUM" val="2"/>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1"/>
</p:tagLst>
</file>

<file path=ppt/tags/tag172.xml><?xml version="1.0" encoding="utf-8"?>
<p:tagLst xmlns:a="http://schemas.openxmlformats.org/drawingml/2006/main" xmlns:r="http://schemas.openxmlformats.org/officeDocument/2006/relationships" xmlns:p="http://schemas.openxmlformats.org/presentationml/2006/main">
  <p:tag name="NUM" val="2"/>
</p:tagLst>
</file>

<file path=ppt/tags/tag173.xml><?xml version="1.0" encoding="utf-8"?>
<p:tagLst xmlns:a="http://schemas.openxmlformats.org/drawingml/2006/main" xmlns:r="http://schemas.openxmlformats.org/officeDocument/2006/relationships" xmlns:p="http://schemas.openxmlformats.org/presentationml/2006/main">
  <p:tag name="NUM" val="1"/>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1"/>
</p:tagLst>
</file>

<file path=ppt/tags/tag178.xml><?xml version="1.0" encoding="utf-8"?>
<p:tagLst xmlns:a="http://schemas.openxmlformats.org/drawingml/2006/main" xmlns:r="http://schemas.openxmlformats.org/officeDocument/2006/relationships" xmlns:p="http://schemas.openxmlformats.org/presentationml/2006/main">
  <p:tag name="NUM" val="2"/>
</p:tagLst>
</file>

<file path=ppt/tags/tag179.xml><?xml version="1.0" encoding="utf-8"?>
<p:tagLst xmlns:a="http://schemas.openxmlformats.org/drawingml/2006/main" xmlns:r="http://schemas.openxmlformats.org/officeDocument/2006/relationships" xmlns:p="http://schemas.openxmlformats.org/presentationml/2006/main">
  <p:tag name="NUM" val="1"/>
</p:tagLst>
</file>

<file path=ppt/tags/tag180.xml><?xml version="1.0" encoding="utf-8"?>
<p:tagLst xmlns:a="http://schemas.openxmlformats.org/drawingml/2006/main" xmlns:r="http://schemas.openxmlformats.org/officeDocument/2006/relationships" xmlns:p="http://schemas.openxmlformats.org/presentationml/2006/main">
  <p:tag name="NUM" val="2"/>
</p:tagLst>
</file>

<file path=ppt/tags/tag181.xml><?xml version="1.0" encoding="utf-8"?>
<p:tagLst xmlns:a="http://schemas.openxmlformats.org/drawingml/2006/main" xmlns:r="http://schemas.openxmlformats.org/officeDocument/2006/relationships" xmlns:p="http://schemas.openxmlformats.org/presentationml/2006/main">
  <p:tag name="NUM" val="3"/>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1"/>
</p:tagLst>
</file>

<file path=ppt/tags/tag184.xml><?xml version="1.0" encoding="utf-8"?>
<p:tagLst xmlns:a="http://schemas.openxmlformats.org/drawingml/2006/main" xmlns:r="http://schemas.openxmlformats.org/officeDocument/2006/relationships" xmlns:p="http://schemas.openxmlformats.org/presentationml/2006/main">
  <p:tag name="NUM" val="2"/>
</p:tagLst>
</file>

<file path=ppt/tags/tag185.xml><?xml version="1.0" encoding="utf-8"?>
<p:tagLst xmlns:a="http://schemas.openxmlformats.org/drawingml/2006/main" xmlns:r="http://schemas.openxmlformats.org/officeDocument/2006/relationships" xmlns:p="http://schemas.openxmlformats.org/presentationml/2006/main">
  <p:tag name="NUM" val="3"/>
</p:tagLst>
</file>

<file path=ppt/tags/tag186.xml><?xml version="1.0" encoding="utf-8"?>
<p:tagLst xmlns:a="http://schemas.openxmlformats.org/drawingml/2006/main" xmlns:r="http://schemas.openxmlformats.org/officeDocument/2006/relationships" xmlns:p="http://schemas.openxmlformats.org/presentationml/2006/main">
  <p:tag name="NUM" val="1"/>
</p:tagLst>
</file>

<file path=ppt/tags/tag187.xml><?xml version="1.0" encoding="utf-8"?>
<p:tagLst xmlns:a="http://schemas.openxmlformats.org/drawingml/2006/main" xmlns:r="http://schemas.openxmlformats.org/officeDocument/2006/relationships" xmlns:p="http://schemas.openxmlformats.org/presentationml/2006/main">
  <p:tag name="NUM" val="1"/>
</p:tagLst>
</file>

<file path=ppt/tags/tag188.xml><?xml version="1.0" encoding="utf-8"?>
<p:tagLst xmlns:a="http://schemas.openxmlformats.org/drawingml/2006/main" xmlns:r="http://schemas.openxmlformats.org/officeDocument/2006/relationships" xmlns:p="http://schemas.openxmlformats.org/presentationml/2006/main">
  <p:tag name="NUM" val="2"/>
</p:tagLst>
</file>

<file path=ppt/tags/tag189.xml><?xml version="1.0" encoding="utf-8"?>
<p:tagLst xmlns:a="http://schemas.openxmlformats.org/drawingml/2006/main" xmlns:r="http://schemas.openxmlformats.org/officeDocument/2006/relationships" xmlns:p="http://schemas.openxmlformats.org/presentationml/2006/main">
  <p:tag name="NUM" val="1"/>
</p:tagLst>
</file>

<file path=ppt/tags/tag190.xml><?xml version="1.0" encoding="utf-8"?>
<p:tagLst xmlns:a="http://schemas.openxmlformats.org/drawingml/2006/main" xmlns:r="http://schemas.openxmlformats.org/officeDocument/2006/relationships" xmlns:p="http://schemas.openxmlformats.org/presentationml/2006/main">
  <p:tag name="NUM" val="2"/>
</p:tagLst>
</file>

<file path=ppt/tags/tag191.xml><?xml version="1.0" encoding="utf-8"?>
<p:tagLst xmlns:a="http://schemas.openxmlformats.org/drawingml/2006/main" xmlns:r="http://schemas.openxmlformats.org/officeDocument/2006/relationships" xmlns:p="http://schemas.openxmlformats.org/presentationml/2006/main">
  <p:tag name="NUM" val="1"/>
</p:tagLst>
</file>

<file path=ppt/tags/tag192.xml><?xml version="1.0" encoding="utf-8"?>
<p:tagLst xmlns:a="http://schemas.openxmlformats.org/drawingml/2006/main" xmlns:r="http://schemas.openxmlformats.org/officeDocument/2006/relationships" xmlns:p="http://schemas.openxmlformats.org/presentationml/2006/main">
  <p:tag name="NUM" val="2"/>
</p:tagLst>
</file>

<file path=ppt/tags/tag193.xml><?xml version="1.0" encoding="utf-8"?>
<p:tagLst xmlns:a="http://schemas.openxmlformats.org/drawingml/2006/main" xmlns:r="http://schemas.openxmlformats.org/officeDocument/2006/relationships" xmlns:p="http://schemas.openxmlformats.org/presentationml/2006/main">
  <p:tag name="NUM" val="3"/>
</p:tagLst>
</file>

<file path=ppt/tags/tag194.xml><?xml version="1.0" encoding="utf-8"?>
<p:tagLst xmlns:a="http://schemas.openxmlformats.org/drawingml/2006/main" xmlns:r="http://schemas.openxmlformats.org/officeDocument/2006/relationships" xmlns:p="http://schemas.openxmlformats.org/presentationml/2006/main">
  <p:tag name="NUM" val="1"/>
</p:tagLst>
</file>

<file path=ppt/tags/tag195.xml><?xml version="1.0" encoding="utf-8"?>
<p:tagLst xmlns:a="http://schemas.openxmlformats.org/drawingml/2006/main" xmlns:r="http://schemas.openxmlformats.org/officeDocument/2006/relationships" xmlns:p="http://schemas.openxmlformats.org/presentationml/2006/main">
  <p:tag name="NUM" val="2"/>
</p:tagLst>
</file>

<file path=ppt/tags/tag196.xml><?xml version="1.0" encoding="utf-8"?>
<p:tagLst xmlns:a="http://schemas.openxmlformats.org/drawingml/2006/main" xmlns:r="http://schemas.openxmlformats.org/officeDocument/2006/relationships" xmlns:p="http://schemas.openxmlformats.org/presentationml/2006/main">
  <p:tag name="NUM" val="1"/>
</p:tagLst>
</file>

<file path=ppt/tags/tag197.xml><?xml version="1.0" encoding="utf-8"?>
<p:tagLst xmlns:a="http://schemas.openxmlformats.org/drawingml/2006/main" xmlns:r="http://schemas.openxmlformats.org/officeDocument/2006/relationships" xmlns:p="http://schemas.openxmlformats.org/presentationml/2006/main">
  <p:tag name="NUM" val="2"/>
</p:tagLst>
</file>

<file path=ppt/tags/tag198.xml><?xml version="1.0" encoding="utf-8"?>
<p:tagLst xmlns:a="http://schemas.openxmlformats.org/drawingml/2006/main" xmlns:r="http://schemas.openxmlformats.org/officeDocument/2006/relationships" xmlns:p="http://schemas.openxmlformats.org/presentationml/2006/main">
  <p:tag name="NUM" val="3"/>
</p:tagLst>
</file>

<file path=ppt/tags/tag199.xml><?xml version="1.0" encoding="utf-8"?>
<p:tagLst xmlns:a="http://schemas.openxmlformats.org/drawingml/2006/main" xmlns:r="http://schemas.openxmlformats.org/officeDocument/2006/relationships" xmlns:p="http://schemas.openxmlformats.org/presentationml/2006/main">
  <p:tag name="NUM" val="4"/>
</p:tagLst>
</file>

<file path=ppt/tags/tag200.xml><?xml version="1.0" encoding="utf-8"?>
<p:tagLst xmlns:a="http://schemas.openxmlformats.org/drawingml/2006/main" xmlns:r="http://schemas.openxmlformats.org/officeDocument/2006/relationships" xmlns:p="http://schemas.openxmlformats.org/presentationml/2006/main">
  <p:tag name="NUM" val="5"/>
</p:tagLst>
</file>

<file path=ppt/tags/tag201.xml><?xml version="1.0" encoding="utf-8"?>
<p:tagLst xmlns:a="http://schemas.openxmlformats.org/drawingml/2006/main" xmlns:r="http://schemas.openxmlformats.org/officeDocument/2006/relationships" xmlns:p="http://schemas.openxmlformats.org/presentationml/2006/main">
  <p:tag name="NUM" val="6"/>
</p:tagLst>
</file>

<file path=ppt/tags/tag202.xml><?xml version="1.0" encoding="utf-8"?>
<p:tagLst xmlns:a="http://schemas.openxmlformats.org/drawingml/2006/main" xmlns:r="http://schemas.openxmlformats.org/officeDocument/2006/relationships" xmlns:p="http://schemas.openxmlformats.org/presentationml/2006/main">
  <p:tag name="NUM" val="7"/>
</p:tagLst>
</file>

<file path=ppt/tags/tag203.xml><?xml version="1.0" encoding="utf-8"?>
<p:tagLst xmlns:a="http://schemas.openxmlformats.org/drawingml/2006/main" xmlns:r="http://schemas.openxmlformats.org/officeDocument/2006/relationships" xmlns:p="http://schemas.openxmlformats.org/presentationml/2006/main">
  <p:tag name="NUM" val="8"/>
</p:tagLst>
</file>

<file path=ppt/tags/tag204.xml><?xml version="1.0" encoding="utf-8"?>
<p:tagLst xmlns:a="http://schemas.openxmlformats.org/drawingml/2006/main" xmlns:r="http://schemas.openxmlformats.org/officeDocument/2006/relationships" xmlns:p="http://schemas.openxmlformats.org/presentationml/2006/main">
  <p:tag name="NUM" val="9"/>
</p:tagLst>
</file>

<file path=ppt/tags/tag205.xml><?xml version="1.0" encoding="utf-8"?>
<p:tagLst xmlns:a="http://schemas.openxmlformats.org/drawingml/2006/main" xmlns:r="http://schemas.openxmlformats.org/officeDocument/2006/relationships" xmlns:p="http://schemas.openxmlformats.org/presentationml/2006/main">
  <p:tag name="NUM" val="10"/>
</p:tagLst>
</file>

<file path=ppt/tags/tag206.xml><?xml version="1.0" encoding="utf-8"?>
<p:tagLst xmlns:a="http://schemas.openxmlformats.org/drawingml/2006/main" xmlns:r="http://schemas.openxmlformats.org/officeDocument/2006/relationships" xmlns:p="http://schemas.openxmlformats.org/presentationml/2006/main">
  <p:tag name="NUM" val="11"/>
</p:tagLst>
</file>

<file path=ppt/tags/tag207.xml><?xml version="1.0" encoding="utf-8"?>
<p:tagLst xmlns:a="http://schemas.openxmlformats.org/drawingml/2006/main" xmlns:r="http://schemas.openxmlformats.org/officeDocument/2006/relationships" xmlns:p="http://schemas.openxmlformats.org/presentationml/2006/main">
  <p:tag name="NUM" val="1"/>
</p:tagLst>
</file>

<file path=ppt/tags/tag208.xml><?xml version="1.0" encoding="utf-8"?>
<p:tagLst xmlns:a="http://schemas.openxmlformats.org/drawingml/2006/main" xmlns:r="http://schemas.openxmlformats.org/officeDocument/2006/relationships" xmlns:p="http://schemas.openxmlformats.org/presentationml/2006/main">
  <p:tag name="NUM" val="2"/>
</p:tagLst>
</file>

<file path=ppt/tags/tag209.xml><?xml version="1.0" encoding="utf-8"?>
<p:tagLst xmlns:a="http://schemas.openxmlformats.org/drawingml/2006/main" xmlns:r="http://schemas.openxmlformats.org/officeDocument/2006/relationships" xmlns:p="http://schemas.openxmlformats.org/presentationml/2006/main">
  <p:tag name="NUM" val="3"/>
</p:tagLst>
</file>

<file path=ppt/tags/tag210.xml><?xml version="1.0" encoding="utf-8"?>
<p:tagLst xmlns:a="http://schemas.openxmlformats.org/drawingml/2006/main" xmlns:r="http://schemas.openxmlformats.org/officeDocument/2006/relationships" xmlns:p="http://schemas.openxmlformats.org/presentationml/2006/main">
  <p:tag name="NUM" val="4"/>
</p:tagLst>
</file>

<file path=ppt/tags/tag211.xml><?xml version="1.0" encoding="utf-8"?>
<p:tagLst xmlns:a="http://schemas.openxmlformats.org/drawingml/2006/main" xmlns:r="http://schemas.openxmlformats.org/officeDocument/2006/relationships" xmlns:p="http://schemas.openxmlformats.org/presentationml/2006/main">
  <p:tag name="NUM" val="1"/>
</p:tagLst>
</file>

<file path=ppt/tags/tag212.xml><?xml version="1.0" encoding="utf-8"?>
<p:tagLst xmlns:a="http://schemas.openxmlformats.org/drawingml/2006/main" xmlns:r="http://schemas.openxmlformats.org/officeDocument/2006/relationships" xmlns:p="http://schemas.openxmlformats.org/presentationml/2006/main">
  <p:tag name="NUM" val="2"/>
</p:tagLst>
</file>

<file path=ppt/tags/tag213.xml><?xml version="1.0" encoding="utf-8"?>
<p:tagLst xmlns:a="http://schemas.openxmlformats.org/drawingml/2006/main" xmlns:r="http://schemas.openxmlformats.org/officeDocument/2006/relationships" xmlns:p="http://schemas.openxmlformats.org/presentationml/2006/main">
  <p:tag name="NUM" val="3"/>
</p:tagLst>
</file>

<file path=ppt/tags/tag214.xml><?xml version="1.0" encoding="utf-8"?>
<p:tagLst xmlns:a="http://schemas.openxmlformats.org/drawingml/2006/main" xmlns:r="http://schemas.openxmlformats.org/officeDocument/2006/relationships" xmlns:p="http://schemas.openxmlformats.org/presentationml/2006/main">
  <p:tag name="NUM" val="1"/>
</p:tagLst>
</file>

<file path=ppt/tags/tag215.xml><?xml version="1.0" encoding="utf-8"?>
<p:tagLst xmlns:a="http://schemas.openxmlformats.org/drawingml/2006/main" xmlns:r="http://schemas.openxmlformats.org/officeDocument/2006/relationships" xmlns:p="http://schemas.openxmlformats.org/presentationml/2006/main">
  <p:tag name="NUM" val="2"/>
</p:tagLst>
</file>

<file path=ppt/tags/tag216.xml><?xml version="1.0" encoding="utf-8"?>
<p:tagLst xmlns:a="http://schemas.openxmlformats.org/drawingml/2006/main" xmlns:r="http://schemas.openxmlformats.org/officeDocument/2006/relationships" xmlns:p="http://schemas.openxmlformats.org/presentationml/2006/main">
  <p:tag name="NUM" val="3"/>
</p:tagLst>
</file>

<file path=ppt/tags/tag217.xml><?xml version="1.0" encoding="utf-8"?>
<p:tagLst xmlns:a="http://schemas.openxmlformats.org/drawingml/2006/main" xmlns:r="http://schemas.openxmlformats.org/officeDocument/2006/relationships" xmlns:p="http://schemas.openxmlformats.org/presentationml/2006/main">
  <p:tag name="NUM" val="1"/>
</p:tagLst>
</file>

<file path=ppt/tags/tag218.xml><?xml version="1.0" encoding="utf-8"?>
<p:tagLst xmlns:a="http://schemas.openxmlformats.org/drawingml/2006/main" xmlns:r="http://schemas.openxmlformats.org/officeDocument/2006/relationships" xmlns:p="http://schemas.openxmlformats.org/presentationml/2006/main">
  <p:tag name="NUM" val="1"/>
</p:tagLst>
</file>

<file path=ppt/tags/tag219.xml><?xml version="1.0" encoding="utf-8"?>
<p:tagLst xmlns:a="http://schemas.openxmlformats.org/drawingml/2006/main" xmlns:r="http://schemas.openxmlformats.org/officeDocument/2006/relationships" xmlns:p="http://schemas.openxmlformats.org/presentationml/2006/main">
  <p:tag name="NUM" val="1"/>
</p:tagLst>
</file>

<file path=ppt/tags/tag220.xml><?xml version="1.0" encoding="utf-8"?>
<p:tagLst xmlns:a="http://schemas.openxmlformats.org/drawingml/2006/main" xmlns:r="http://schemas.openxmlformats.org/officeDocument/2006/relationships" xmlns:p="http://schemas.openxmlformats.org/presentationml/2006/main">
  <p:tag name="NUM" val="1"/>
</p:tagLst>
</file>

<file path=ppt/tags/tag221.xml><?xml version="1.0" encoding="utf-8"?>
<p:tagLst xmlns:a="http://schemas.openxmlformats.org/drawingml/2006/main" xmlns:r="http://schemas.openxmlformats.org/officeDocument/2006/relationships" xmlns:p="http://schemas.openxmlformats.org/presentationml/2006/main">
  <p:tag name="NUM" val="1"/>
</p:tagLst>
</file>

<file path=ppt/tags/tag222.xml><?xml version="1.0" encoding="utf-8"?>
<p:tagLst xmlns:a="http://schemas.openxmlformats.org/drawingml/2006/main" xmlns:r="http://schemas.openxmlformats.org/officeDocument/2006/relationships" xmlns:p="http://schemas.openxmlformats.org/presentationml/2006/main">
  <p:tag name="NUM" val="1"/>
</p:tagLst>
</file>

<file path=ppt/tags/tag223.xml><?xml version="1.0" encoding="utf-8"?>
<p:tagLst xmlns:a="http://schemas.openxmlformats.org/drawingml/2006/main" xmlns:r="http://schemas.openxmlformats.org/officeDocument/2006/relationships" xmlns:p="http://schemas.openxmlformats.org/presentationml/2006/main">
  <p:tag name="NUM" val="2"/>
</p:tagLst>
</file>

<file path=ppt/tags/tag224.xml><?xml version="1.0" encoding="utf-8"?>
<p:tagLst xmlns:a="http://schemas.openxmlformats.org/drawingml/2006/main" xmlns:r="http://schemas.openxmlformats.org/officeDocument/2006/relationships" xmlns:p="http://schemas.openxmlformats.org/presentationml/2006/main">
  <p:tag name="NUM" val="3"/>
</p:tagLst>
</file>

<file path=ppt/tags/tag225.xml><?xml version="1.0" encoding="utf-8"?>
<p:tagLst xmlns:a="http://schemas.openxmlformats.org/drawingml/2006/main" xmlns:r="http://schemas.openxmlformats.org/officeDocument/2006/relationships" xmlns:p="http://schemas.openxmlformats.org/presentationml/2006/main">
  <p:tag name="NUM" val="1"/>
</p:tagLst>
</file>

<file path=ppt/tags/tag226.xml><?xml version="1.0" encoding="utf-8"?>
<p:tagLst xmlns:a="http://schemas.openxmlformats.org/drawingml/2006/main" xmlns:r="http://schemas.openxmlformats.org/officeDocument/2006/relationships" xmlns:p="http://schemas.openxmlformats.org/presentationml/2006/main">
  <p:tag name="NUM" val="2"/>
</p:tagLst>
</file>

<file path=ppt/tags/tag227.xml><?xml version="1.0" encoding="utf-8"?>
<p:tagLst xmlns:a="http://schemas.openxmlformats.org/drawingml/2006/main" xmlns:r="http://schemas.openxmlformats.org/officeDocument/2006/relationships" xmlns:p="http://schemas.openxmlformats.org/presentationml/2006/main">
  <p:tag name="NUM" val="3"/>
</p:tagLst>
</file>

<file path=ppt/tags/tag228.xml><?xml version="1.0" encoding="utf-8"?>
<p:tagLst xmlns:a="http://schemas.openxmlformats.org/drawingml/2006/main" xmlns:r="http://schemas.openxmlformats.org/officeDocument/2006/relationships" xmlns:p="http://schemas.openxmlformats.org/presentationml/2006/main">
  <p:tag name="NUM" val="4"/>
</p:tagLst>
</file>

<file path=ppt/tags/tag229.xml><?xml version="1.0" encoding="utf-8"?>
<p:tagLst xmlns:a="http://schemas.openxmlformats.org/drawingml/2006/main" xmlns:r="http://schemas.openxmlformats.org/officeDocument/2006/relationships" xmlns:p="http://schemas.openxmlformats.org/presentationml/2006/main">
  <p:tag name="NUM" val="5"/>
</p:tagLst>
</file>

<file path=ppt/tags/tag230.xml><?xml version="1.0" encoding="utf-8"?>
<p:tagLst xmlns:a="http://schemas.openxmlformats.org/drawingml/2006/main" xmlns:r="http://schemas.openxmlformats.org/officeDocument/2006/relationships" xmlns:p="http://schemas.openxmlformats.org/presentationml/2006/main">
  <p:tag name="NUM" val="1"/>
</p:tagLst>
</file>

<file path=ppt/tags/tag231.xml><?xml version="1.0" encoding="utf-8"?>
<p:tagLst xmlns:a="http://schemas.openxmlformats.org/drawingml/2006/main" xmlns:r="http://schemas.openxmlformats.org/officeDocument/2006/relationships" xmlns:p="http://schemas.openxmlformats.org/presentationml/2006/main">
  <p:tag name="NUM" val="2"/>
</p:tagLst>
</file>

<file path=ppt/tags/tag232.xml><?xml version="1.0" encoding="utf-8"?>
<p:tagLst xmlns:a="http://schemas.openxmlformats.org/drawingml/2006/main" xmlns:r="http://schemas.openxmlformats.org/officeDocument/2006/relationships" xmlns:p="http://schemas.openxmlformats.org/presentationml/2006/main">
  <p:tag name="NUM" val="1"/>
</p:tagLst>
</file>

<file path=ppt/tags/tag233.xml><?xml version="1.0" encoding="utf-8"?>
<p:tagLst xmlns:a="http://schemas.openxmlformats.org/drawingml/2006/main" xmlns:r="http://schemas.openxmlformats.org/officeDocument/2006/relationships" xmlns:p="http://schemas.openxmlformats.org/presentationml/2006/main">
  <p:tag name="NUM" val="2"/>
</p:tagLst>
</file>

<file path=ppt/tags/tag234.xml><?xml version="1.0" encoding="utf-8"?>
<p:tagLst xmlns:a="http://schemas.openxmlformats.org/drawingml/2006/main" xmlns:r="http://schemas.openxmlformats.org/officeDocument/2006/relationships" xmlns:p="http://schemas.openxmlformats.org/presentationml/2006/main">
  <p:tag name="NUM" val="3"/>
</p:tagLst>
</file>

<file path=ppt/tags/tag235.xml><?xml version="1.0" encoding="utf-8"?>
<p:tagLst xmlns:a="http://schemas.openxmlformats.org/drawingml/2006/main" xmlns:r="http://schemas.openxmlformats.org/officeDocument/2006/relationships" xmlns:p="http://schemas.openxmlformats.org/presentationml/2006/main">
  <p:tag name="NUM" val="1"/>
</p:tagLst>
</file>

<file path=ppt/tags/tag236.xml><?xml version="1.0" encoding="utf-8"?>
<p:tagLst xmlns:a="http://schemas.openxmlformats.org/drawingml/2006/main" xmlns:r="http://schemas.openxmlformats.org/officeDocument/2006/relationships" xmlns:p="http://schemas.openxmlformats.org/presentationml/2006/main">
  <p:tag name="NUM" val="1"/>
</p:tagLst>
</file>

<file path=ppt/tags/tag237.xml><?xml version="1.0" encoding="utf-8"?>
<p:tagLst xmlns:a="http://schemas.openxmlformats.org/drawingml/2006/main" xmlns:r="http://schemas.openxmlformats.org/officeDocument/2006/relationships" xmlns:p="http://schemas.openxmlformats.org/presentationml/2006/main">
  <p:tag name="NUM" val="2"/>
</p:tagLst>
</file>

<file path=ppt/tags/tag238.xml><?xml version="1.0" encoding="utf-8"?>
<p:tagLst xmlns:a="http://schemas.openxmlformats.org/drawingml/2006/main" xmlns:r="http://schemas.openxmlformats.org/officeDocument/2006/relationships" xmlns:p="http://schemas.openxmlformats.org/presentationml/2006/main">
  <p:tag name="NUM" val="1"/>
</p:tagLst>
</file>

<file path=ppt/tags/tag239.xml><?xml version="1.0" encoding="utf-8"?>
<p:tagLst xmlns:a="http://schemas.openxmlformats.org/drawingml/2006/main" xmlns:r="http://schemas.openxmlformats.org/officeDocument/2006/relationships" xmlns:p="http://schemas.openxmlformats.org/presentationml/2006/main">
  <p:tag name="NUM" val="2"/>
</p:tagLst>
</file>

<file path=ppt/tags/tag240.xml><?xml version="1.0" encoding="utf-8"?>
<p:tagLst xmlns:a="http://schemas.openxmlformats.org/drawingml/2006/main" xmlns:r="http://schemas.openxmlformats.org/officeDocument/2006/relationships" xmlns:p="http://schemas.openxmlformats.org/presentationml/2006/main">
  <p:tag name="NUM" val="1"/>
</p:tagLst>
</file>

<file path=ppt/tags/tag241.xml><?xml version="1.0" encoding="utf-8"?>
<p:tagLst xmlns:a="http://schemas.openxmlformats.org/drawingml/2006/main" xmlns:r="http://schemas.openxmlformats.org/officeDocument/2006/relationships" xmlns:p="http://schemas.openxmlformats.org/presentationml/2006/main">
  <p:tag name="NUM" val="2"/>
</p:tagLst>
</file>

<file path=ppt/tags/tag242.xml><?xml version="1.0" encoding="utf-8"?>
<p:tagLst xmlns:a="http://schemas.openxmlformats.org/drawingml/2006/main" xmlns:r="http://schemas.openxmlformats.org/officeDocument/2006/relationships" xmlns:p="http://schemas.openxmlformats.org/presentationml/2006/main">
  <p:tag name="NUM" val="1"/>
</p:tagLst>
</file>

<file path=ppt/tags/tag243.xml><?xml version="1.0" encoding="utf-8"?>
<p:tagLst xmlns:a="http://schemas.openxmlformats.org/drawingml/2006/main" xmlns:r="http://schemas.openxmlformats.org/officeDocument/2006/relationships" xmlns:p="http://schemas.openxmlformats.org/presentationml/2006/main">
  <p:tag name="NUM" val="2"/>
</p:tagLst>
</file>

<file path=ppt/tags/tag244.xml><?xml version="1.0" encoding="utf-8"?>
<p:tagLst xmlns:a="http://schemas.openxmlformats.org/drawingml/2006/main" xmlns:r="http://schemas.openxmlformats.org/officeDocument/2006/relationships" xmlns:p="http://schemas.openxmlformats.org/presentationml/2006/main">
  <p:tag name="NUM" val="1"/>
</p:tagLst>
</file>

<file path=ppt/tags/tag245.xml><?xml version="1.0" encoding="utf-8"?>
<p:tagLst xmlns:a="http://schemas.openxmlformats.org/drawingml/2006/main" xmlns:r="http://schemas.openxmlformats.org/officeDocument/2006/relationships" xmlns:p="http://schemas.openxmlformats.org/presentationml/2006/main">
  <p:tag name="NUM" val="2"/>
</p:tagLst>
</file>

<file path=ppt/tags/tag246.xml><?xml version="1.0" encoding="utf-8"?>
<p:tagLst xmlns:a="http://schemas.openxmlformats.org/drawingml/2006/main" xmlns:r="http://schemas.openxmlformats.org/officeDocument/2006/relationships" xmlns:p="http://schemas.openxmlformats.org/presentationml/2006/main">
  <p:tag name="NUM" val="1"/>
</p:tagLst>
</file>

<file path=ppt/tags/tag247.xml><?xml version="1.0" encoding="utf-8"?>
<p:tagLst xmlns:a="http://schemas.openxmlformats.org/drawingml/2006/main" xmlns:r="http://schemas.openxmlformats.org/officeDocument/2006/relationships" xmlns:p="http://schemas.openxmlformats.org/presentationml/2006/main">
  <p:tag name="NUM" val="2"/>
</p:tagLst>
</file>

<file path=ppt/tags/tag248.xml><?xml version="1.0" encoding="utf-8"?>
<p:tagLst xmlns:a="http://schemas.openxmlformats.org/drawingml/2006/main" xmlns:r="http://schemas.openxmlformats.org/officeDocument/2006/relationships" xmlns:p="http://schemas.openxmlformats.org/presentationml/2006/main">
  <p:tag name="NUM" val="1"/>
</p:tagLst>
</file>

<file path=ppt/tags/tag249.xml><?xml version="1.0" encoding="utf-8"?>
<p:tagLst xmlns:a="http://schemas.openxmlformats.org/drawingml/2006/main" xmlns:r="http://schemas.openxmlformats.org/officeDocument/2006/relationships" xmlns:p="http://schemas.openxmlformats.org/presentationml/2006/main">
  <p:tag name="NUM" val="2"/>
</p:tagLst>
</file>

<file path=ppt/tags/tag250.xml><?xml version="1.0" encoding="utf-8"?>
<p:tagLst xmlns:a="http://schemas.openxmlformats.org/drawingml/2006/main" xmlns:r="http://schemas.openxmlformats.org/officeDocument/2006/relationships" xmlns:p="http://schemas.openxmlformats.org/presentationml/2006/main">
  <p:tag name="NUM" val="1"/>
</p:tagLst>
</file>

<file path=ppt/tags/tag251.xml><?xml version="1.0" encoding="utf-8"?>
<p:tagLst xmlns:a="http://schemas.openxmlformats.org/drawingml/2006/main" xmlns:r="http://schemas.openxmlformats.org/officeDocument/2006/relationships" xmlns:p="http://schemas.openxmlformats.org/presentationml/2006/main">
  <p:tag name="NUM" val="2"/>
</p:tagLst>
</file>

<file path=ppt/tags/tag252.xml><?xml version="1.0" encoding="utf-8"?>
<p:tagLst xmlns:a="http://schemas.openxmlformats.org/drawingml/2006/main" xmlns:r="http://schemas.openxmlformats.org/officeDocument/2006/relationships" xmlns:p="http://schemas.openxmlformats.org/presentationml/2006/main">
  <p:tag name="NUM" val="1"/>
</p:tagLst>
</file>

<file path=ppt/tags/tag253.xml><?xml version="1.0" encoding="utf-8"?>
<p:tagLst xmlns:a="http://schemas.openxmlformats.org/drawingml/2006/main" xmlns:r="http://schemas.openxmlformats.org/officeDocument/2006/relationships" xmlns:p="http://schemas.openxmlformats.org/presentationml/2006/main">
  <p:tag name="NUM" val="1"/>
</p:tagLst>
</file>

<file path=ppt/tags/tag254.xml><?xml version="1.0" encoding="utf-8"?>
<p:tagLst xmlns:a="http://schemas.openxmlformats.org/drawingml/2006/main" xmlns:r="http://schemas.openxmlformats.org/officeDocument/2006/relationships" xmlns:p="http://schemas.openxmlformats.org/presentationml/2006/main">
  <p:tag name="NUM" val="2"/>
</p:tagLst>
</file>

<file path=ppt/tags/tag255.xml><?xml version="1.0" encoding="utf-8"?>
<p:tagLst xmlns:a="http://schemas.openxmlformats.org/drawingml/2006/main" xmlns:r="http://schemas.openxmlformats.org/officeDocument/2006/relationships" xmlns:p="http://schemas.openxmlformats.org/presentationml/2006/main">
  <p:tag name="NUM" val="3"/>
</p:tagLst>
</file>

<file path=ppt/tags/tag256.xml><?xml version="1.0" encoding="utf-8"?>
<p:tagLst xmlns:a="http://schemas.openxmlformats.org/drawingml/2006/main" xmlns:r="http://schemas.openxmlformats.org/officeDocument/2006/relationships" xmlns:p="http://schemas.openxmlformats.org/presentationml/2006/main">
  <p:tag name="NUM" val="4"/>
</p:tagLst>
</file>

<file path=ppt/tags/tag257.xml><?xml version="1.0" encoding="utf-8"?>
<p:tagLst xmlns:a="http://schemas.openxmlformats.org/drawingml/2006/main" xmlns:r="http://schemas.openxmlformats.org/officeDocument/2006/relationships" xmlns:p="http://schemas.openxmlformats.org/presentationml/2006/main">
  <p:tag name="NUM" val="5"/>
</p:tagLst>
</file>

<file path=ppt/tags/tag258.xml><?xml version="1.0" encoding="utf-8"?>
<p:tagLst xmlns:a="http://schemas.openxmlformats.org/drawingml/2006/main" xmlns:r="http://schemas.openxmlformats.org/officeDocument/2006/relationships" xmlns:p="http://schemas.openxmlformats.org/presentationml/2006/main">
  <p:tag name="NUM" val="6"/>
</p:tagLst>
</file>

<file path=ppt/tags/tag259.xml><?xml version="1.0" encoding="utf-8"?>
<p:tagLst xmlns:a="http://schemas.openxmlformats.org/drawingml/2006/main" xmlns:r="http://schemas.openxmlformats.org/officeDocument/2006/relationships" xmlns:p="http://schemas.openxmlformats.org/presentationml/2006/main">
  <p:tag name="NUM" val="7"/>
</p:tagLst>
</file>

<file path=ppt/tags/tag260.xml><?xml version="1.0" encoding="utf-8"?>
<p:tagLst xmlns:a="http://schemas.openxmlformats.org/drawingml/2006/main" xmlns:r="http://schemas.openxmlformats.org/officeDocument/2006/relationships" xmlns:p="http://schemas.openxmlformats.org/presentationml/2006/main">
  <p:tag name="NUM" val="1"/>
</p:tagLst>
</file>

<file path=ppt/tags/tag261.xml><?xml version="1.0" encoding="utf-8"?>
<p:tagLst xmlns:a="http://schemas.openxmlformats.org/drawingml/2006/main" xmlns:r="http://schemas.openxmlformats.org/officeDocument/2006/relationships" xmlns:p="http://schemas.openxmlformats.org/presentationml/2006/main">
  <p:tag name="NUM" val="2"/>
</p:tagLst>
</file>

<file path=ppt/tags/tag262.xml><?xml version="1.0" encoding="utf-8"?>
<p:tagLst xmlns:a="http://schemas.openxmlformats.org/drawingml/2006/main" xmlns:r="http://schemas.openxmlformats.org/officeDocument/2006/relationships" xmlns:p="http://schemas.openxmlformats.org/presentationml/2006/main">
  <p:tag name="NUM" val="1"/>
</p:tagLst>
</file>

<file path=ppt/tags/tag263.xml><?xml version="1.0" encoding="utf-8"?>
<p:tagLst xmlns:a="http://schemas.openxmlformats.org/drawingml/2006/main" xmlns:r="http://schemas.openxmlformats.org/officeDocument/2006/relationships" xmlns:p="http://schemas.openxmlformats.org/presentationml/2006/main">
  <p:tag name="NUM" val="2"/>
</p:tagLst>
</file>

<file path=ppt/tags/tag264.xml><?xml version="1.0" encoding="utf-8"?>
<p:tagLst xmlns:a="http://schemas.openxmlformats.org/drawingml/2006/main" xmlns:r="http://schemas.openxmlformats.org/officeDocument/2006/relationships" xmlns:p="http://schemas.openxmlformats.org/presentationml/2006/main">
  <p:tag name="NUM" val="1"/>
</p:tagLst>
</file>

<file path=ppt/tags/tag265.xml><?xml version="1.0" encoding="utf-8"?>
<p:tagLst xmlns:a="http://schemas.openxmlformats.org/drawingml/2006/main" xmlns:r="http://schemas.openxmlformats.org/officeDocument/2006/relationships" xmlns:p="http://schemas.openxmlformats.org/presentationml/2006/main">
  <p:tag name="NUM" val="2"/>
</p:tagLst>
</file>

<file path=ppt/tags/tag266.xml><?xml version="1.0" encoding="utf-8"?>
<p:tagLst xmlns:a="http://schemas.openxmlformats.org/drawingml/2006/main" xmlns:r="http://schemas.openxmlformats.org/officeDocument/2006/relationships" xmlns:p="http://schemas.openxmlformats.org/presentationml/2006/main">
  <p:tag name="NUM" val="1"/>
</p:tagLst>
</file>

<file path=ppt/tags/tag267.xml><?xml version="1.0" encoding="utf-8"?>
<p:tagLst xmlns:a="http://schemas.openxmlformats.org/drawingml/2006/main" xmlns:r="http://schemas.openxmlformats.org/officeDocument/2006/relationships" xmlns:p="http://schemas.openxmlformats.org/presentationml/2006/main">
  <p:tag name="NUM" val="2"/>
</p:tagLst>
</file>

<file path=ppt/tags/tag268.xml><?xml version="1.0" encoding="utf-8"?>
<p:tagLst xmlns:a="http://schemas.openxmlformats.org/drawingml/2006/main" xmlns:r="http://schemas.openxmlformats.org/officeDocument/2006/relationships" xmlns:p="http://schemas.openxmlformats.org/presentationml/2006/main">
  <p:tag name="NUM" val="3"/>
</p:tagLst>
</file>

<file path=ppt/tags/tag269.xml><?xml version="1.0" encoding="utf-8"?>
<p:tagLst xmlns:a="http://schemas.openxmlformats.org/drawingml/2006/main" xmlns:r="http://schemas.openxmlformats.org/officeDocument/2006/relationships" xmlns:p="http://schemas.openxmlformats.org/presentationml/2006/main">
  <p:tag name="NUM" val="1"/>
</p:tagLst>
</file>

<file path=ppt/tags/tag270.xml><?xml version="1.0" encoding="utf-8"?>
<p:tagLst xmlns:a="http://schemas.openxmlformats.org/drawingml/2006/main" xmlns:r="http://schemas.openxmlformats.org/officeDocument/2006/relationships" xmlns:p="http://schemas.openxmlformats.org/presentationml/2006/main">
  <p:tag name="NUM" val="2"/>
</p:tagLst>
</file>

<file path=ppt/tags/tag271.xml><?xml version="1.0" encoding="utf-8"?>
<p:tagLst xmlns:a="http://schemas.openxmlformats.org/drawingml/2006/main" xmlns:r="http://schemas.openxmlformats.org/officeDocument/2006/relationships" xmlns:p="http://schemas.openxmlformats.org/presentationml/2006/main">
  <p:tag name="NUM" val="3"/>
</p:tagLst>
</file>

<file path=ppt/tags/tag272.xml><?xml version="1.0" encoding="utf-8"?>
<p:tagLst xmlns:a="http://schemas.openxmlformats.org/drawingml/2006/main" xmlns:r="http://schemas.openxmlformats.org/officeDocument/2006/relationships" xmlns:p="http://schemas.openxmlformats.org/presentationml/2006/main">
  <p:tag name="NUM" val="1"/>
</p:tagLst>
</file>

<file path=ppt/tags/tag273.xml><?xml version="1.0" encoding="utf-8"?>
<p:tagLst xmlns:a="http://schemas.openxmlformats.org/drawingml/2006/main" xmlns:r="http://schemas.openxmlformats.org/officeDocument/2006/relationships" xmlns:p="http://schemas.openxmlformats.org/presentationml/2006/main">
  <p:tag name="NUM" val="2"/>
</p:tagLst>
</file>

<file path=ppt/tags/tag274.xml><?xml version="1.0" encoding="utf-8"?>
<p:tagLst xmlns:a="http://schemas.openxmlformats.org/drawingml/2006/main" xmlns:r="http://schemas.openxmlformats.org/officeDocument/2006/relationships" xmlns:p="http://schemas.openxmlformats.org/presentationml/2006/main">
  <p:tag name="NUM" val="1"/>
</p:tagLst>
</file>

<file path=ppt/tags/tag275.xml><?xml version="1.0" encoding="utf-8"?>
<p:tagLst xmlns:a="http://schemas.openxmlformats.org/drawingml/2006/main" xmlns:r="http://schemas.openxmlformats.org/officeDocument/2006/relationships" xmlns:p="http://schemas.openxmlformats.org/presentationml/2006/main">
  <p:tag name="NUM" val="2"/>
</p:tagLst>
</file>

<file path=ppt/tags/tag276.xml><?xml version="1.0" encoding="utf-8"?>
<p:tagLst xmlns:a="http://schemas.openxmlformats.org/drawingml/2006/main" xmlns:r="http://schemas.openxmlformats.org/officeDocument/2006/relationships" xmlns:p="http://schemas.openxmlformats.org/presentationml/2006/main">
  <p:tag name="NUM" val="3"/>
</p:tagLst>
</file>

<file path=ppt/tags/tag277.xml><?xml version="1.0" encoding="utf-8"?>
<p:tagLst xmlns:a="http://schemas.openxmlformats.org/drawingml/2006/main" xmlns:r="http://schemas.openxmlformats.org/officeDocument/2006/relationships" xmlns:p="http://schemas.openxmlformats.org/presentationml/2006/main">
  <p:tag name="NUM" val="1"/>
</p:tagLst>
</file>

<file path=ppt/tags/tag278.xml><?xml version="1.0" encoding="utf-8"?>
<p:tagLst xmlns:a="http://schemas.openxmlformats.org/drawingml/2006/main" xmlns:r="http://schemas.openxmlformats.org/officeDocument/2006/relationships" xmlns:p="http://schemas.openxmlformats.org/presentationml/2006/main">
  <p:tag name="NUM" val="2"/>
</p:tagLst>
</file>

<file path=ppt/tags/tag279.xml><?xml version="1.0" encoding="utf-8"?>
<p:tagLst xmlns:a="http://schemas.openxmlformats.org/drawingml/2006/main" xmlns:r="http://schemas.openxmlformats.org/officeDocument/2006/relationships" xmlns:p="http://schemas.openxmlformats.org/presentationml/2006/main">
  <p:tag name="NUM" val="1"/>
</p:tagLst>
</file>

<file path=ppt/tags/tag280.xml><?xml version="1.0" encoding="utf-8"?>
<p:tagLst xmlns:a="http://schemas.openxmlformats.org/drawingml/2006/main" xmlns:r="http://schemas.openxmlformats.org/officeDocument/2006/relationships" xmlns:p="http://schemas.openxmlformats.org/presentationml/2006/main">
  <p:tag name="NUM" val="2"/>
</p:tagLst>
</file>

<file path=ppt/tags/tag281.xml><?xml version="1.0" encoding="utf-8"?>
<p:tagLst xmlns:a="http://schemas.openxmlformats.org/drawingml/2006/main" xmlns:r="http://schemas.openxmlformats.org/officeDocument/2006/relationships" xmlns:p="http://schemas.openxmlformats.org/presentationml/2006/main">
  <p:tag name="NUM" val="3"/>
</p:tagLst>
</file>

<file path=ppt/tags/tag282.xml><?xml version="1.0" encoding="utf-8"?>
<p:tagLst xmlns:a="http://schemas.openxmlformats.org/drawingml/2006/main" xmlns:r="http://schemas.openxmlformats.org/officeDocument/2006/relationships" xmlns:p="http://schemas.openxmlformats.org/presentationml/2006/main">
  <p:tag name="NUM" val="4"/>
</p:tagLst>
</file>

<file path=ppt/tags/tag283.xml><?xml version="1.0" encoding="utf-8"?>
<p:tagLst xmlns:a="http://schemas.openxmlformats.org/drawingml/2006/main" xmlns:r="http://schemas.openxmlformats.org/officeDocument/2006/relationships" xmlns:p="http://schemas.openxmlformats.org/presentationml/2006/main">
  <p:tag name="NUM" val="1"/>
</p:tagLst>
</file>

<file path=ppt/tags/tag284.xml><?xml version="1.0" encoding="utf-8"?>
<p:tagLst xmlns:a="http://schemas.openxmlformats.org/drawingml/2006/main" xmlns:r="http://schemas.openxmlformats.org/officeDocument/2006/relationships" xmlns:p="http://schemas.openxmlformats.org/presentationml/2006/main">
  <p:tag name="NUM" val="1"/>
</p:tagLst>
</file>

<file path=ppt/tags/tag285.xml><?xml version="1.0" encoding="utf-8"?>
<p:tagLst xmlns:a="http://schemas.openxmlformats.org/drawingml/2006/main" xmlns:r="http://schemas.openxmlformats.org/officeDocument/2006/relationships" xmlns:p="http://schemas.openxmlformats.org/presentationml/2006/main">
  <p:tag name="NUM" val="2"/>
</p:tagLst>
</file>

<file path=ppt/tags/tag286.xml><?xml version="1.0" encoding="utf-8"?>
<p:tagLst xmlns:a="http://schemas.openxmlformats.org/drawingml/2006/main" xmlns:r="http://schemas.openxmlformats.org/officeDocument/2006/relationships" xmlns:p="http://schemas.openxmlformats.org/presentationml/2006/main">
  <p:tag name="NUM" val="1"/>
</p:tagLst>
</file>

<file path=ppt/tags/tag287.xml><?xml version="1.0" encoding="utf-8"?>
<p:tagLst xmlns:a="http://schemas.openxmlformats.org/drawingml/2006/main" xmlns:r="http://schemas.openxmlformats.org/officeDocument/2006/relationships" xmlns:p="http://schemas.openxmlformats.org/presentationml/2006/main">
  <p:tag name="NUM" val="2"/>
</p:tagLst>
</file>

<file path=ppt/tags/tag288.xml><?xml version="1.0" encoding="utf-8"?>
<p:tagLst xmlns:a="http://schemas.openxmlformats.org/drawingml/2006/main" xmlns:r="http://schemas.openxmlformats.org/officeDocument/2006/relationships" xmlns:p="http://schemas.openxmlformats.org/presentationml/2006/main">
  <p:tag name="NUM" val="3"/>
</p:tagLst>
</file>

<file path=ppt/tags/tag289.xml><?xml version="1.0" encoding="utf-8"?>
<p:tagLst xmlns:a="http://schemas.openxmlformats.org/drawingml/2006/main" xmlns:r="http://schemas.openxmlformats.org/officeDocument/2006/relationships" xmlns:p="http://schemas.openxmlformats.org/presentationml/2006/main">
  <p:tag name="NUM" val="4"/>
</p:tagLst>
</file>

<file path=ppt/tags/tag290.xml><?xml version="1.0" encoding="utf-8"?>
<p:tagLst xmlns:a="http://schemas.openxmlformats.org/drawingml/2006/main" xmlns:r="http://schemas.openxmlformats.org/officeDocument/2006/relationships" xmlns:p="http://schemas.openxmlformats.org/presentationml/2006/main">
  <p:tag name="NUM" val="1"/>
</p:tagLst>
</file>

<file path=ppt/tags/tag291.xml><?xml version="1.0" encoding="utf-8"?>
<p:tagLst xmlns:a="http://schemas.openxmlformats.org/drawingml/2006/main" xmlns:r="http://schemas.openxmlformats.org/officeDocument/2006/relationships" xmlns:p="http://schemas.openxmlformats.org/presentationml/2006/main">
  <p:tag name="NUM" val="2"/>
</p:tagLst>
</file>

<file path=ppt/tags/tag292.xml><?xml version="1.0" encoding="utf-8"?>
<p:tagLst xmlns:a="http://schemas.openxmlformats.org/drawingml/2006/main" xmlns:r="http://schemas.openxmlformats.org/officeDocument/2006/relationships" xmlns:p="http://schemas.openxmlformats.org/presentationml/2006/main">
  <p:tag name="NUM" val="1"/>
</p:tagLst>
</file>

<file path=ppt/tags/tag293.xml><?xml version="1.0" encoding="utf-8"?>
<p:tagLst xmlns:a="http://schemas.openxmlformats.org/drawingml/2006/main" xmlns:r="http://schemas.openxmlformats.org/officeDocument/2006/relationships" xmlns:p="http://schemas.openxmlformats.org/presentationml/2006/main">
  <p:tag name="NUM" val="1"/>
</p:tagLst>
</file>

<file path=ppt/tags/tag294.xml><?xml version="1.0" encoding="utf-8"?>
<p:tagLst xmlns:a="http://schemas.openxmlformats.org/drawingml/2006/main" xmlns:r="http://schemas.openxmlformats.org/officeDocument/2006/relationships" xmlns:p="http://schemas.openxmlformats.org/presentationml/2006/main">
  <p:tag name="NUM" val="2"/>
</p:tagLst>
</file>

<file path=ppt/tags/tag295.xml><?xml version="1.0" encoding="utf-8"?>
<p:tagLst xmlns:a="http://schemas.openxmlformats.org/drawingml/2006/main" xmlns:r="http://schemas.openxmlformats.org/officeDocument/2006/relationships" xmlns:p="http://schemas.openxmlformats.org/presentationml/2006/main">
  <p:tag name="NUM" val="3"/>
</p:tagLst>
</file>

<file path=ppt/tags/tag296.xml><?xml version="1.0" encoding="utf-8"?>
<p:tagLst xmlns:a="http://schemas.openxmlformats.org/drawingml/2006/main" xmlns:r="http://schemas.openxmlformats.org/officeDocument/2006/relationships" xmlns:p="http://schemas.openxmlformats.org/presentationml/2006/main">
  <p:tag name="NUM" val="1"/>
</p:tagLst>
</file>

<file path=ppt/tags/tag297.xml><?xml version="1.0" encoding="utf-8"?>
<p:tagLst xmlns:a="http://schemas.openxmlformats.org/drawingml/2006/main" xmlns:r="http://schemas.openxmlformats.org/officeDocument/2006/relationships" xmlns:p="http://schemas.openxmlformats.org/presentationml/2006/main">
  <p:tag name="NUM" val="2"/>
</p:tagLst>
</file>

<file path=ppt/tags/tag298.xml><?xml version="1.0" encoding="utf-8"?>
<p:tagLst xmlns:a="http://schemas.openxmlformats.org/drawingml/2006/main" xmlns:r="http://schemas.openxmlformats.org/officeDocument/2006/relationships" xmlns:p="http://schemas.openxmlformats.org/presentationml/2006/main">
  <p:tag name="NUM" val="1"/>
</p:tagLst>
</file>

<file path=ppt/tags/tag299.xml><?xml version="1.0" encoding="utf-8"?>
<p:tagLst xmlns:a="http://schemas.openxmlformats.org/drawingml/2006/main" xmlns:r="http://schemas.openxmlformats.org/officeDocument/2006/relationships" xmlns:p="http://schemas.openxmlformats.org/presentationml/2006/main">
  <p:tag name="NUM" val="2"/>
</p:tagLst>
</file>

<file path=ppt/tags/tag300.xml><?xml version="1.0" encoding="utf-8"?>
<p:tagLst xmlns:a="http://schemas.openxmlformats.org/drawingml/2006/main" xmlns:r="http://schemas.openxmlformats.org/officeDocument/2006/relationships" xmlns:p="http://schemas.openxmlformats.org/presentationml/2006/main">
  <p:tag name="NUM" val="1"/>
</p:tagLst>
</file>

<file path=ppt/tags/tag301.xml><?xml version="1.0" encoding="utf-8"?>
<p:tagLst xmlns:a="http://schemas.openxmlformats.org/drawingml/2006/main" xmlns:r="http://schemas.openxmlformats.org/officeDocument/2006/relationships" xmlns:p="http://schemas.openxmlformats.org/presentationml/2006/main">
  <p:tag name="NUM" val="1"/>
</p:tagLst>
</file>

<file path=ppt/tags/tag302.xml><?xml version="1.0" encoding="utf-8"?>
<p:tagLst xmlns:a="http://schemas.openxmlformats.org/drawingml/2006/main" xmlns:r="http://schemas.openxmlformats.org/officeDocument/2006/relationships" xmlns:p="http://schemas.openxmlformats.org/presentationml/2006/main">
  <p:tag name="NUM" val="2"/>
</p:tagLst>
</file>

<file path=ppt/tags/tag303.xml><?xml version="1.0" encoding="utf-8"?>
<p:tagLst xmlns:a="http://schemas.openxmlformats.org/drawingml/2006/main" xmlns:r="http://schemas.openxmlformats.org/officeDocument/2006/relationships" xmlns:p="http://schemas.openxmlformats.org/presentationml/2006/main">
  <p:tag name="NUM" val="3"/>
</p:tagLst>
</file>

<file path=ppt/tags/tag304.xml><?xml version="1.0" encoding="utf-8"?>
<p:tagLst xmlns:a="http://schemas.openxmlformats.org/drawingml/2006/main" xmlns:r="http://schemas.openxmlformats.org/officeDocument/2006/relationships" xmlns:p="http://schemas.openxmlformats.org/presentationml/2006/main">
  <p:tag name="NUM" val="1"/>
</p:tagLst>
</file>

<file path=ppt/tags/tag305.xml><?xml version="1.0" encoding="utf-8"?>
<p:tagLst xmlns:a="http://schemas.openxmlformats.org/drawingml/2006/main" xmlns:r="http://schemas.openxmlformats.org/officeDocument/2006/relationships" xmlns:p="http://schemas.openxmlformats.org/presentationml/2006/main">
  <p:tag name="NUM" val="2"/>
</p:tagLst>
</file>

<file path=ppt/tags/tag306.xml><?xml version="1.0" encoding="utf-8"?>
<p:tagLst xmlns:a="http://schemas.openxmlformats.org/drawingml/2006/main" xmlns:r="http://schemas.openxmlformats.org/officeDocument/2006/relationships" xmlns:p="http://schemas.openxmlformats.org/presentationml/2006/main">
  <p:tag name="NUM" val="3"/>
</p:tagLst>
</file>

<file path=ppt/tags/tag307.xml><?xml version="1.0" encoding="utf-8"?>
<p:tagLst xmlns:a="http://schemas.openxmlformats.org/drawingml/2006/main" xmlns:r="http://schemas.openxmlformats.org/officeDocument/2006/relationships" xmlns:p="http://schemas.openxmlformats.org/presentationml/2006/main">
  <p:tag name="NUM" val="1"/>
</p:tagLst>
</file>

<file path=ppt/tags/tag308.xml><?xml version="1.0" encoding="utf-8"?>
<p:tagLst xmlns:a="http://schemas.openxmlformats.org/drawingml/2006/main" xmlns:r="http://schemas.openxmlformats.org/officeDocument/2006/relationships" xmlns:p="http://schemas.openxmlformats.org/presentationml/2006/main">
  <p:tag name="NUM" val="1"/>
</p:tagLst>
</file>

<file path=ppt/tags/tag309.xml><?xml version="1.0" encoding="utf-8"?>
<p:tagLst xmlns:a="http://schemas.openxmlformats.org/drawingml/2006/main" xmlns:r="http://schemas.openxmlformats.org/officeDocument/2006/relationships" xmlns:p="http://schemas.openxmlformats.org/presentationml/2006/main">
  <p:tag name="NUM" val="2"/>
</p:tagLst>
</file>

<file path=ppt/tags/tag310.xml><?xml version="1.0" encoding="utf-8"?>
<p:tagLst xmlns:a="http://schemas.openxmlformats.org/drawingml/2006/main" xmlns:r="http://schemas.openxmlformats.org/officeDocument/2006/relationships" xmlns:p="http://schemas.openxmlformats.org/presentationml/2006/main">
  <p:tag name="NUM" val="3"/>
</p:tagLst>
</file>

<file path=ppt/tags/tag311.xml><?xml version="1.0" encoding="utf-8"?>
<p:tagLst xmlns:a="http://schemas.openxmlformats.org/drawingml/2006/main" xmlns:r="http://schemas.openxmlformats.org/officeDocument/2006/relationships" xmlns:p="http://schemas.openxmlformats.org/presentationml/2006/main">
  <p:tag name="NUM" val="1"/>
</p:tagLst>
</file>

<file path=ppt/tags/tag312.xml><?xml version="1.0" encoding="utf-8"?>
<p:tagLst xmlns:a="http://schemas.openxmlformats.org/drawingml/2006/main" xmlns:r="http://schemas.openxmlformats.org/officeDocument/2006/relationships" xmlns:p="http://schemas.openxmlformats.org/presentationml/2006/main">
  <p:tag name="NUM" val="2"/>
</p:tagLst>
</file>

<file path=ppt/tags/tag313.xml><?xml version="1.0" encoding="utf-8"?>
<p:tagLst xmlns:a="http://schemas.openxmlformats.org/drawingml/2006/main" xmlns:r="http://schemas.openxmlformats.org/officeDocument/2006/relationships" xmlns:p="http://schemas.openxmlformats.org/presentationml/2006/main">
  <p:tag name="NUM" val="3"/>
</p:tagLst>
</file>

<file path=ppt/tags/tag314.xml><?xml version="1.0" encoding="utf-8"?>
<p:tagLst xmlns:a="http://schemas.openxmlformats.org/drawingml/2006/main" xmlns:r="http://schemas.openxmlformats.org/officeDocument/2006/relationships" xmlns:p="http://schemas.openxmlformats.org/presentationml/2006/main">
  <p:tag name="NUM" val="1"/>
</p:tagLst>
</file>

<file path=ppt/tags/tag315.xml><?xml version="1.0" encoding="utf-8"?>
<p:tagLst xmlns:a="http://schemas.openxmlformats.org/drawingml/2006/main" xmlns:r="http://schemas.openxmlformats.org/officeDocument/2006/relationships" xmlns:p="http://schemas.openxmlformats.org/presentationml/2006/main">
  <p:tag name="NUM" val="2"/>
</p:tagLst>
</file>

<file path=ppt/tags/tag316.xml><?xml version="1.0" encoding="utf-8"?>
<p:tagLst xmlns:a="http://schemas.openxmlformats.org/drawingml/2006/main" xmlns:r="http://schemas.openxmlformats.org/officeDocument/2006/relationships" xmlns:p="http://schemas.openxmlformats.org/presentationml/2006/main">
  <p:tag name="NUM" val="3"/>
</p:tagLst>
</file>

<file path=ppt/tags/tag317.xml><?xml version="1.0" encoding="utf-8"?>
<p:tagLst xmlns:a="http://schemas.openxmlformats.org/drawingml/2006/main" xmlns:r="http://schemas.openxmlformats.org/officeDocument/2006/relationships" xmlns:p="http://schemas.openxmlformats.org/presentationml/2006/main">
  <p:tag name="NUM" val="1"/>
</p:tagLst>
</file>

<file path=ppt/tags/tag318.xml><?xml version="1.0" encoding="utf-8"?>
<p:tagLst xmlns:a="http://schemas.openxmlformats.org/drawingml/2006/main" xmlns:r="http://schemas.openxmlformats.org/officeDocument/2006/relationships" xmlns:p="http://schemas.openxmlformats.org/presentationml/2006/main">
  <p:tag name="NUM" val="2"/>
</p:tagLst>
</file>

<file path=ppt/tags/tag319.xml><?xml version="1.0" encoding="utf-8"?>
<p:tagLst xmlns:a="http://schemas.openxmlformats.org/drawingml/2006/main" xmlns:r="http://schemas.openxmlformats.org/officeDocument/2006/relationships" xmlns:p="http://schemas.openxmlformats.org/presentationml/2006/main">
  <p:tag name="NUM" val="3"/>
</p:tagLst>
</file>

<file path=ppt/tags/tag320.xml><?xml version="1.0" encoding="utf-8"?>
<p:tagLst xmlns:a="http://schemas.openxmlformats.org/drawingml/2006/main" xmlns:r="http://schemas.openxmlformats.org/officeDocument/2006/relationships" xmlns:p="http://schemas.openxmlformats.org/presentationml/2006/main">
  <p:tag name="NUM" val="1"/>
</p:tagLst>
</file>

<file path=ppt/tags/tag321.xml><?xml version="1.0" encoding="utf-8"?>
<p:tagLst xmlns:a="http://schemas.openxmlformats.org/drawingml/2006/main" xmlns:r="http://schemas.openxmlformats.org/officeDocument/2006/relationships" xmlns:p="http://schemas.openxmlformats.org/presentationml/2006/main">
  <p:tag name="NUM" val="2"/>
</p:tagLst>
</file>

<file path=ppt/tags/tag322.xml><?xml version="1.0" encoding="utf-8"?>
<p:tagLst xmlns:a="http://schemas.openxmlformats.org/drawingml/2006/main" xmlns:r="http://schemas.openxmlformats.org/officeDocument/2006/relationships" xmlns:p="http://schemas.openxmlformats.org/presentationml/2006/main">
  <p:tag name="NUM" val="3"/>
</p:tagLst>
</file>

<file path=ppt/tags/tag323.xml><?xml version="1.0" encoding="utf-8"?>
<p:tagLst xmlns:a="http://schemas.openxmlformats.org/drawingml/2006/main" xmlns:r="http://schemas.openxmlformats.org/officeDocument/2006/relationships" xmlns:p="http://schemas.openxmlformats.org/presentationml/2006/main">
  <p:tag name="NUM" val="4"/>
</p:tagLst>
</file>

<file path=ppt/tags/tag324.xml><?xml version="1.0" encoding="utf-8"?>
<p:tagLst xmlns:a="http://schemas.openxmlformats.org/drawingml/2006/main" xmlns:r="http://schemas.openxmlformats.org/officeDocument/2006/relationships" xmlns:p="http://schemas.openxmlformats.org/presentationml/2006/main">
  <p:tag name="NUM" val="5"/>
</p:tagLst>
</file>

<file path=ppt/tags/tag325.xml><?xml version="1.0" encoding="utf-8"?>
<p:tagLst xmlns:a="http://schemas.openxmlformats.org/drawingml/2006/main" xmlns:r="http://schemas.openxmlformats.org/officeDocument/2006/relationships" xmlns:p="http://schemas.openxmlformats.org/presentationml/2006/main">
  <p:tag name="NUM" val="6"/>
</p:tagLst>
</file>

<file path=ppt/tags/tag326.xml><?xml version="1.0" encoding="utf-8"?>
<p:tagLst xmlns:a="http://schemas.openxmlformats.org/drawingml/2006/main" xmlns:r="http://schemas.openxmlformats.org/officeDocument/2006/relationships" xmlns:p="http://schemas.openxmlformats.org/presentationml/2006/main">
  <p:tag name="NUM" val="1"/>
</p:tagLst>
</file>

<file path=ppt/tags/tag327.xml><?xml version="1.0" encoding="utf-8"?>
<p:tagLst xmlns:a="http://schemas.openxmlformats.org/drawingml/2006/main" xmlns:r="http://schemas.openxmlformats.org/officeDocument/2006/relationships" xmlns:p="http://schemas.openxmlformats.org/presentationml/2006/main">
  <p:tag name="NUM" val="2"/>
</p:tagLst>
</file>

<file path=ppt/tags/tag328.xml><?xml version="1.0" encoding="utf-8"?>
<p:tagLst xmlns:a="http://schemas.openxmlformats.org/drawingml/2006/main" xmlns:r="http://schemas.openxmlformats.org/officeDocument/2006/relationships" xmlns:p="http://schemas.openxmlformats.org/presentationml/2006/main">
  <p:tag name="NUM" val="1"/>
</p:tagLst>
</file>

<file path=ppt/tags/tag329.xml><?xml version="1.0" encoding="utf-8"?>
<p:tagLst xmlns:a="http://schemas.openxmlformats.org/drawingml/2006/main" xmlns:r="http://schemas.openxmlformats.org/officeDocument/2006/relationships" xmlns:p="http://schemas.openxmlformats.org/presentationml/2006/main">
  <p:tag name="NUM" val="1"/>
</p:tagLst>
</file>

<file path=ppt/tags/tag330.xml><?xml version="1.0" encoding="utf-8"?>
<p:tagLst xmlns:a="http://schemas.openxmlformats.org/drawingml/2006/main" xmlns:r="http://schemas.openxmlformats.org/officeDocument/2006/relationships" xmlns:p="http://schemas.openxmlformats.org/presentationml/2006/main">
  <p:tag name="NUM" val="2"/>
</p:tagLst>
</file>

<file path=ppt/tags/tag331.xml><?xml version="1.0" encoding="utf-8"?>
<p:tagLst xmlns:a="http://schemas.openxmlformats.org/drawingml/2006/main" xmlns:r="http://schemas.openxmlformats.org/officeDocument/2006/relationships" xmlns:p="http://schemas.openxmlformats.org/presentationml/2006/main">
  <p:tag name="NUM" val="3"/>
</p:tagLst>
</file>

<file path=ppt/tags/tag332.xml><?xml version="1.0" encoding="utf-8"?>
<p:tagLst xmlns:a="http://schemas.openxmlformats.org/drawingml/2006/main" xmlns:r="http://schemas.openxmlformats.org/officeDocument/2006/relationships" xmlns:p="http://schemas.openxmlformats.org/presentationml/2006/main">
  <p:tag name="NUM" val="1"/>
</p:tagLst>
</file>

<file path=ppt/tags/tag333.xml><?xml version="1.0" encoding="utf-8"?>
<p:tagLst xmlns:a="http://schemas.openxmlformats.org/drawingml/2006/main" xmlns:r="http://schemas.openxmlformats.org/officeDocument/2006/relationships" xmlns:p="http://schemas.openxmlformats.org/presentationml/2006/main">
  <p:tag name="NUM" val="2"/>
</p:tagLst>
</file>

<file path=ppt/tags/tag334.xml><?xml version="1.0" encoding="utf-8"?>
<p:tagLst xmlns:a="http://schemas.openxmlformats.org/drawingml/2006/main" xmlns:r="http://schemas.openxmlformats.org/officeDocument/2006/relationships" xmlns:p="http://schemas.openxmlformats.org/presentationml/2006/main">
  <p:tag name="NUM" val="3"/>
</p:tagLst>
</file>

<file path=ppt/tags/tag335.xml><?xml version="1.0" encoding="utf-8"?>
<p:tagLst xmlns:a="http://schemas.openxmlformats.org/drawingml/2006/main" xmlns:r="http://schemas.openxmlformats.org/officeDocument/2006/relationships" xmlns:p="http://schemas.openxmlformats.org/presentationml/2006/main">
  <p:tag name="NUM" val="4"/>
</p:tagLst>
</file>

<file path=ppt/tags/tag336.xml><?xml version="1.0" encoding="utf-8"?>
<p:tagLst xmlns:a="http://schemas.openxmlformats.org/drawingml/2006/main" xmlns:r="http://schemas.openxmlformats.org/officeDocument/2006/relationships" xmlns:p="http://schemas.openxmlformats.org/presentationml/2006/main">
  <p:tag name="NUM" val="1"/>
</p:tagLst>
</file>

<file path=ppt/tags/tag337.xml><?xml version="1.0" encoding="utf-8"?>
<p:tagLst xmlns:a="http://schemas.openxmlformats.org/drawingml/2006/main" xmlns:r="http://schemas.openxmlformats.org/officeDocument/2006/relationships" xmlns:p="http://schemas.openxmlformats.org/presentationml/2006/main">
  <p:tag name="NUM" val="1"/>
</p:tagLst>
</file>

<file path=ppt/tags/tag338.xml><?xml version="1.0" encoding="utf-8"?>
<p:tagLst xmlns:a="http://schemas.openxmlformats.org/drawingml/2006/main" xmlns:r="http://schemas.openxmlformats.org/officeDocument/2006/relationships" xmlns:p="http://schemas.openxmlformats.org/presentationml/2006/main">
  <p:tag name="NUM" val="2"/>
</p:tagLst>
</file>

<file path=ppt/tags/tag339.xml><?xml version="1.0" encoding="utf-8"?>
<p:tagLst xmlns:a="http://schemas.openxmlformats.org/drawingml/2006/main" xmlns:r="http://schemas.openxmlformats.org/officeDocument/2006/relationships" xmlns:p="http://schemas.openxmlformats.org/presentationml/2006/main">
  <p:tag name="NUM" val="1"/>
</p:tagLst>
</file>

<file path=ppt/tags/tag340.xml><?xml version="1.0" encoding="utf-8"?>
<p:tagLst xmlns:a="http://schemas.openxmlformats.org/drawingml/2006/main" xmlns:r="http://schemas.openxmlformats.org/officeDocument/2006/relationships" xmlns:p="http://schemas.openxmlformats.org/presentationml/2006/main">
  <p:tag name="NUM" val="2"/>
</p:tagLst>
</file>

<file path=ppt/tags/tag341.xml><?xml version="1.0" encoding="utf-8"?>
<p:tagLst xmlns:a="http://schemas.openxmlformats.org/drawingml/2006/main" xmlns:r="http://schemas.openxmlformats.org/officeDocument/2006/relationships" xmlns:p="http://schemas.openxmlformats.org/presentationml/2006/main">
  <p:tag name="NUM" val="1"/>
</p:tagLst>
</file>

<file path=ppt/tags/tag342.xml><?xml version="1.0" encoding="utf-8"?>
<p:tagLst xmlns:a="http://schemas.openxmlformats.org/drawingml/2006/main" xmlns:r="http://schemas.openxmlformats.org/officeDocument/2006/relationships" xmlns:p="http://schemas.openxmlformats.org/presentationml/2006/main">
  <p:tag name="NUM" val="2"/>
</p:tagLst>
</file>

<file path=ppt/tags/tag343.xml><?xml version="1.0" encoding="utf-8"?>
<p:tagLst xmlns:a="http://schemas.openxmlformats.org/drawingml/2006/main" xmlns:r="http://schemas.openxmlformats.org/officeDocument/2006/relationships" xmlns:p="http://schemas.openxmlformats.org/presentationml/2006/main">
  <p:tag name="NUM" val="1"/>
</p:tagLst>
</file>

<file path=ppt/tags/tag344.xml><?xml version="1.0" encoding="utf-8"?>
<p:tagLst xmlns:a="http://schemas.openxmlformats.org/drawingml/2006/main" xmlns:r="http://schemas.openxmlformats.org/officeDocument/2006/relationships" xmlns:p="http://schemas.openxmlformats.org/presentationml/2006/main">
  <p:tag name="NUM" val="2"/>
</p:tagLst>
</file>

<file path=ppt/tags/tag345.xml><?xml version="1.0" encoding="utf-8"?>
<p:tagLst xmlns:a="http://schemas.openxmlformats.org/drawingml/2006/main" xmlns:r="http://schemas.openxmlformats.org/officeDocument/2006/relationships" xmlns:p="http://schemas.openxmlformats.org/presentationml/2006/main">
  <p:tag name="NUM" val="1"/>
</p:tagLst>
</file>

<file path=ppt/tags/tag346.xml><?xml version="1.0" encoding="utf-8"?>
<p:tagLst xmlns:a="http://schemas.openxmlformats.org/drawingml/2006/main" xmlns:r="http://schemas.openxmlformats.org/officeDocument/2006/relationships" xmlns:p="http://schemas.openxmlformats.org/presentationml/2006/main">
  <p:tag name="NUM" val="2"/>
</p:tagLst>
</file>

<file path=ppt/tags/tag347.xml><?xml version="1.0" encoding="utf-8"?>
<p:tagLst xmlns:a="http://schemas.openxmlformats.org/drawingml/2006/main" xmlns:r="http://schemas.openxmlformats.org/officeDocument/2006/relationships" xmlns:p="http://schemas.openxmlformats.org/presentationml/2006/main">
  <p:tag name="NUM" val="1"/>
</p:tagLst>
</file>

<file path=ppt/tags/tag348.xml><?xml version="1.0" encoding="utf-8"?>
<p:tagLst xmlns:a="http://schemas.openxmlformats.org/drawingml/2006/main" xmlns:r="http://schemas.openxmlformats.org/officeDocument/2006/relationships" xmlns:p="http://schemas.openxmlformats.org/presentationml/2006/main">
  <p:tag name="NUM" val="2"/>
</p:tagLst>
</file>

<file path=ppt/tags/tag349.xml><?xml version="1.0" encoding="utf-8"?>
<p:tagLst xmlns:a="http://schemas.openxmlformats.org/drawingml/2006/main" xmlns:r="http://schemas.openxmlformats.org/officeDocument/2006/relationships" xmlns:p="http://schemas.openxmlformats.org/presentationml/2006/main">
  <p:tag name="NUM" val="1"/>
</p:tagLst>
</file>

<file path=ppt/tags/tag350.xml><?xml version="1.0" encoding="utf-8"?>
<p:tagLst xmlns:a="http://schemas.openxmlformats.org/drawingml/2006/main" xmlns:r="http://schemas.openxmlformats.org/officeDocument/2006/relationships" xmlns:p="http://schemas.openxmlformats.org/presentationml/2006/main">
  <p:tag name="NUM" val="1"/>
</p:tagLst>
</file>

<file path=ppt/tags/tag351.xml><?xml version="1.0" encoding="utf-8"?>
<p:tagLst xmlns:a="http://schemas.openxmlformats.org/drawingml/2006/main" xmlns:r="http://schemas.openxmlformats.org/officeDocument/2006/relationships" xmlns:p="http://schemas.openxmlformats.org/presentationml/2006/main">
  <p:tag name="NUM" val="2"/>
</p:tagLst>
</file>

<file path=ppt/tags/tag352.xml><?xml version="1.0" encoding="utf-8"?>
<p:tagLst xmlns:a="http://schemas.openxmlformats.org/drawingml/2006/main" xmlns:r="http://schemas.openxmlformats.org/officeDocument/2006/relationships" xmlns:p="http://schemas.openxmlformats.org/presentationml/2006/main">
  <p:tag name="NUM" val="1"/>
</p:tagLst>
</file>

<file path=ppt/tags/tag353.xml><?xml version="1.0" encoding="utf-8"?>
<p:tagLst xmlns:a="http://schemas.openxmlformats.org/drawingml/2006/main" xmlns:r="http://schemas.openxmlformats.org/officeDocument/2006/relationships" xmlns:p="http://schemas.openxmlformats.org/presentationml/2006/main">
  <p:tag name="NUM" val="1"/>
</p:tagLst>
</file>

<file path=ppt/tags/tag354.xml><?xml version="1.0" encoding="utf-8"?>
<p:tagLst xmlns:a="http://schemas.openxmlformats.org/drawingml/2006/main" xmlns:r="http://schemas.openxmlformats.org/officeDocument/2006/relationships" xmlns:p="http://schemas.openxmlformats.org/presentationml/2006/main">
  <p:tag name="NUM" val="2"/>
</p:tagLst>
</file>

<file path=ppt/tags/tag355.xml><?xml version="1.0" encoding="utf-8"?>
<p:tagLst xmlns:a="http://schemas.openxmlformats.org/drawingml/2006/main" xmlns:r="http://schemas.openxmlformats.org/officeDocument/2006/relationships" xmlns:p="http://schemas.openxmlformats.org/presentationml/2006/main">
  <p:tag name="NUM" val="1"/>
</p:tagLst>
</file>

<file path=ppt/tags/tag356.xml><?xml version="1.0" encoding="utf-8"?>
<p:tagLst xmlns:a="http://schemas.openxmlformats.org/drawingml/2006/main" xmlns:r="http://schemas.openxmlformats.org/officeDocument/2006/relationships" xmlns:p="http://schemas.openxmlformats.org/presentationml/2006/main">
  <p:tag name="NUM" val="2"/>
</p:tagLst>
</file>

<file path=ppt/tags/tag357.xml><?xml version="1.0" encoding="utf-8"?>
<p:tagLst xmlns:a="http://schemas.openxmlformats.org/drawingml/2006/main" xmlns:r="http://schemas.openxmlformats.org/officeDocument/2006/relationships" xmlns:p="http://schemas.openxmlformats.org/presentationml/2006/main">
  <p:tag name="NUM" val="1"/>
</p:tagLst>
</file>

<file path=ppt/tags/tag358.xml><?xml version="1.0" encoding="utf-8"?>
<p:tagLst xmlns:a="http://schemas.openxmlformats.org/drawingml/2006/main" xmlns:r="http://schemas.openxmlformats.org/officeDocument/2006/relationships" xmlns:p="http://schemas.openxmlformats.org/presentationml/2006/main">
  <p:tag name="NUM" val="2"/>
</p:tagLst>
</file>

<file path=ppt/tags/tag359.xml><?xml version="1.0" encoding="utf-8"?>
<p:tagLst xmlns:a="http://schemas.openxmlformats.org/drawingml/2006/main" xmlns:r="http://schemas.openxmlformats.org/officeDocument/2006/relationships" xmlns:p="http://schemas.openxmlformats.org/presentationml/2006/main">
  <p:tag name="NUM" val="1"/>
</p:tagLst>
</file>

<file path=ppt/tags/tag360.xml><?xml version="1.0" encoding="utf-8"?>
<p:tagLst xmlns:a="http://schemas.openxmlformats.org/drawingml/2006/main" xmlns:r="http://schemas.openxmlformats.org/officeDocument/2006/relationships" xmlns:p="http://schemas.openxmlformats.org/presentationml/2006/main">
  <p:tag name="NUM" val="2"/>
</p:tagLst>
</file>

<file path=ppt/tags/tag361.xml><?xml version="1.0" encoding="utf-8"?>
<p:tagLst xmlns:a="http://schemas.openxmlformats.org/drawingml/2006/main" xmlns:r="http://schemas.openxmlformats.org/officeDocument/2006/relationships" xmlns:p="http://schemas.openxmlformats.org/presentationml/2006/main">
  <p:tag name="NUM" val="3"/>
</p:tagLst>
</file>

<file path=ppt/tags/tag362.xml><?xml version="1.0" encoding="utf-8"?>
<p:tagLst xmlns:a="http://schemas.openxmlformats.org/drawingml/2006/main" xmlns:r="http://schemas.openxmlformats.org/officeDocument/2006/relationships" xmlns:p="http://schemas.openxmlformats.org/presentationml/2006/main">
  <p:tag name="NUM" val="4"/>
</p:tagLst>
</file>

<file path=ppt/tags/tag363.xml><?xml version="1.0" encoding="utf-8"?>
<p:tagLst xmlns:a="http://schemas.openxmlformats.org/drawingml/2006/main" xmlns:r="http://schemas.openxmlformats.org/officeDocument/2006/relationships" xmlns:p="http://schemas.openxmlformats.org/presentationml/2006/main">
  <p:tag name="NUM" val="1"/>
</p:tagLst>
</file>

<file path=ppt/tags/tag364.xml><?xml version="1.0" encoding="utf-8"?>
<p:tagLst xmlns:a="http://schemas.openxmlformats.org/drawingml/2006/main" xmlns:r="http://schemas.openxmlformats.org/officeDocument/2006/relationships" xmlns:p="http://schemas.openxmlformats.org/presentationml/2006/main">
  <p:tag name="NUM" val="2"/>
</p:tagLst>
</file>

<file path=ppt/tags/tag365.xml><?xml version="1.0" encoding="utf-8"?>
<p:tagLst xmlns:a="http://schemas.openxmlformats.org/drawingml/2006/main" xmlns:r="http://schemas.openxmlformats.org/officeDocument/2006/relationships" xmlns:p="http://schemas.openxmlformats.org/presentationml/2006/main">
  <p:tag name="NUM" val="1"/>
</p:tagLst>
</file>

<file path=ppt/tags/tag366.xml><?xml version="1.0" encoding="utf-8"?>
<p:tagLst xmlns:a="http://schemas.openxmlformats.org/drawingml/2006/main" xmlns:r="http://schemas.openxmlformats.org/officeDocument/2006/relationships" xmlns:p="http://schemas.openxmlformats.org/presentationml/2006/main">
  <p:tag name="NUM" val="2"/>
</p:tagLst>
</file>

<file path=ppt/tags/tag367.xml><?xml version="1.0" encoding="utf-8"?>
<p:tagLst xmlns:a="http://schemas.openxmlformats.org/drawingml/2006/main" xmlns:r="http://schemas.openxmlformats.org/officeDocument/2006/relationships" xmlns:p="http://schemas.openxmlformats.org/presentationml/2006/main">
  <p:tag name="NUM" val="1"/>
</p:tagLst>
</file>

<file path=ppt/tags/tag368.xml><?xml version="1.0" encoding="utf-8"?>
<p:tagLst xmlns:a="http://schemas.openxmlformats.org/drawingml/2006/main" xmlns:r="http://schemas.openxmlformats.org/officeDocument/2006/relationships" xmlns:p="http://schemas.openxmlformats.org/presentationml/2006/main">
  <p:tag name="NUM" val="1"/>
</p:tagLst>
</file>

<file path=ppt/tags/tag369.xml><?xml version="1.0" encoding="utf-8"?>
<p:tagLst xmlns:a="http://schemas.openxmlformats.org/drawingml/2006/main" xmlns:r="http://schemas.openxmlformats.org/officeDocument/2006/relationships" xmlns:p="http://schemas.openxmlformats.org/presentationml/2006/main">
  <p:tag name="NUM" val="2"/>
</p:tagLst>
</file>

<file path=ppt/tags/tag370.xml><?xml version="1.0" encoding="utf-8"?>
<p:tagLst xmlns:a="http://schemas.openxmlformats.org/drawingml/2006/main" xmlns:r="http://schemas.openxmlformats.org/officeDocument/2006/relationships" xmlns:p="http://schemas.openxmlformats.org/presentationml/2006/main">
  <p:tag name="NUM" val="1"/>
</p:tagLst>
</file>

<file path=ppt/tags/tag371.xml><?xml version="1.0" encoding="utf-8"?>
<p:tagLst xmlns:a="http://schemas.openxmlformats.org/drawingml/2006/main" xmlns:r="http://schemas.openxmlformats.org/officeDocument/2006/relationships" xmlns:p="http://schemas.openxmlformats.org/presentationml/2006/main">
  <p:tag name="NUM" val="2"/>
</p:tagLst>
</file>

<file path=ppt/tags/tag372.xml><?xml version="1.0" encoding="utf-8"?>
<p:tagLst xmlns:a="http://schemas.openxmlformats.org/drawingml/2006/main" xmlns:r="http://schemas.openxmlformats.org/officeDocument/2006/relationships" xmlns:p="http://schemas.openxmlformats.org/presentationml/2006/main">
  <p:tag name="NUM" val="1"/>
</p:tagLst>
</file>

<file path=ppt/tags/tag373.xml><?xml version="1.0" encoding="utf-8"?>
<p:tagLst xmlns:a="http://schemas.openxmlformats.org/drawingml/2006/main" xmlns:r="http://schemas.openxmlformats.org/officeDocument/2006/relationships" xmlns:p="http://schemas.openxmlformats.org/presentationml/2006/main">
  <p:tag name="NUM" val="2"/>
</p:tagLst>
</file>

<file path=ppt/tags/tag374.xml><?xml version="1.0" encoding="utf-8"?>
<p:tagLst xmlns:a="http://schemas.openxmlformats.org/drawingml/2006/main" xmlns:r="http://schemas.openxmlformats.org/officeDocument/2006/relationships" xmlns:p="http://schemas.openxmlformats.org/presentationml/2006/main">
  <p:tag name="NUM" val="1"/>
</p:tagLst>
</file>

<file path=ppt/tags/tag375.xml><?xml version="1.0" encoding="utf-8"?>
<p:tagLst xmlns:a="http://schemas.openxmlformats.org/drawingml/2006/main" xmlns:r="http://schemas.openxmlformats.org/officeDocument/2006/relationships" xmlns:p="http://schemas.openxmlformats.org/presentationml/2006/main">
  <p:tag name="NUM" val="2"/>
</p:tagLst>
</file>

<file path=ppt/tags/tag376.xml><?xml version="1.0" encoding="utf-8"?>
<p:tagLst xmlns:a="http://schemas.openxmlformats.org/drawingml/2006/main" xmlns:r="http://schemas.openxmlformats.org/officeDocument/2006/relationships" xmlns:p="http://schemas.openxmlformats.org/presentationml/2006/main">
  <p:tag name="NUM" val="1"/>
</p:tagLst>
</file>

<file path=ppt/tags/tag377.xml><?xml version="1.0" encoding="utf-8"?>
<p:tagLst xmlns:a="http://schemas.openxmlformats.org/drawingml/2006/main" xmlns:r="http://schemas.openxmlformats.org/officeDocument/2006/relationships" xmlns:p="http://schemas.openxmlformats.org/presentationml/2006/main">
  <p:tag name="NUM" val="1"/>
</p:tagLst>
</file>

<file path=ppt/tags/tag378.xml><?xml version="1.0" encoding="utf-8"?>
<p:tagLst xmlns:a="http://schemas.openxmlformats.org/drawingml/2006/main" xmlns:r="http://schemas.openxmlformats.org/officeDocument/2006/relationships" xmlns:p="http://schemas.openxmlformats.org/presentationml/2006/main">
  <p:tag name="NUM" val="1"/>
</p:tagLst>
</file>

<file path=ppt/tags/tag379.xml><?xml version="1.0" encoding="utf-8"?>
<p:tagLst xmlns:a="http://schemas.openxmlformats.org/drawingml/2006/main" xmlns:r="http://schemas.openxmlformats.org/officeDocument/2006/relationships" xmlns:p="http://schemas.openxmlformats.org/presentationml/2006/main">
  <p:tag name="NUM" val="1"/>
</p:tagLst>
</file>

<file path=ppt/tags/tag380.xml><?xml version="1.0" encoding="utf-8"?>
<p:tagLst xmlns:a="http://schemas.openxmlformats.org/drawingml/2006/main" xmlns:r="http://schemas.openxmlformats.org/officeDocument/2006/relationships" xmlns:p="http://schemas.openxmlformats.org/presentationml/2006/main">
  <p:tag name="NUM" val="2"/>
</p:tagLst>
</file>

<file path=ppt/tags/tag381.xml><?xml version="1.0" encoding="utf-8"?>
<p:tagLst xmlns:a="http://schemas.openxmlformats.org/drawingml/2006/main" xmlns:r="http://schemas.openxmlformats.org/officeDocument/2006/relationships" xmlns:p="http://schemas.openxmlformats.org/presentationml/2006/main">
  <p:tag name="NUM" val="3"/>
</p:tagLst>
</file>

<file path=ppt/tags/tag382.xml><?xml version="1.0" encoding="utf-8"?>
<p:tagLst xmlns:a="http://schemas.openxmlformats.org/drawingml/2006/main" xmlns:r="http://schemas.openxmlformats.org/officeDocument/2006/relationships" xmlns:p="http://schemas.openxmlformats.org/presentationml/2006/main">
  <p:tag name="NUM" val="1"/>
</p:tagLst>
</file>

<file path=ppt/tags/tag383.xml><?xml version="1.0" encoding="utf-8"?>
<p:tagLst xmlns:a="http://schemas.openxmlformats.org/drawingml/2006/main" xmlns:r="http://schemas.openxmlformats.org/officeDocument/2006/relationships" xmlns:p="http://schemas.openxmlformats.org/presentationml/2006/main">
  <p:tag name="NUM" val="1"/>
</p:tagLst>
</file>

<file path=ppt/tags/tag384.xml><?xml version="1.0" encoding="utf-8"?>
<p:tagLst xmlns:a="http://schemas.openxmlformats.org/drawingml/2006/main" xmlns:r="http://schemas.openxmlformats.org/officeDocument/2006/relationships" xmlns:p="http://schemas.openxmlformats.org/presentationml/2006/main">
  <p:tag name="NUM" val="1"/>
</p:tagLst>
</file>

<file path=ppt/tags/tag385.xml><?xml version="1.0" encoding="utf-8"?>
<p:tagLst xmlns:a="http://schemas.openxmlformats.org/drawingml/2006/main" xmlns:r="http://schemas.openxmlformats.org/officeDocument/2006/relationships" xmlns:p="http://schemas.openxmlformats.org/presentationml/2006/main">
  <p:tag name="NUM" val="1"/>
</p:tagLst>
</file>

<file path=ppt/tags/tag386.xml><?xml version="1.0" encoding="utf-8"?>
<p:tagLst xmlns:a="http://schemas.openxmlformats.org/drawingml/2006/main" xmlns:r="http://schemas.openxmlformats.org/officeDocument/2006/relationships" xmlns:p="http://schemas.openxmlformats.org/presentationml/2006/main">
  <p:tag name="NUM" val="2"/>
</p:tagLst>
</file>

<file path=ppt/tags/tag387.xml><?xml version="1.0" encoding="utf-8"?>
<p:tagLst xmlns:a="http://schemas.openxmlformats.org/drawingml/2006/main" xmlns:r="http://schemas.openxmlformats.org/officeDocument/2006/relationships" xmlns:p="http://schemas.openxmlformats.org/presentationml/2006/main">
  <p:tag name="NUM" val="1"/>
</p:tagLst>
</file>

<file path=ppt/tags/tag388.xml><?xml version="1.0" encoding="utf-8"?>
<p:tagLst xmlns:a="http://schemas.openxmlformats.org/drawingml/2006/main" xmlns:r="http://schemas.openxmlformats.org/officeDocument/2006/relationships" xmlns:p="http://schemas.openxmlformats.org/presentationml/2006/main">
  <p:tag name="NUM" val="1"/>
</p:tagLst>
</file>

<file path=ppt/tags/tag389.xml><?xml version="1.0" encoding="utf-8"?>
<p:tagLst xmlns:a="http://schemas.openxmlformats.org/drawingml/2006/main" xmlns:r="http://schemas.openxmlformats.org/officeDocument/2006/relationships" xmlns:p="http://schemas.openxmlformats.org/presentationml/2006/main">
  <p:tag name="NUM" val="1"/>
</p:tagLst>
</file>

<file path=ppt/tags/tag390.xml><?xml version="1.0" encoding="utf-8"?>
<p:tagLst xmlns:a="http://schemas.openxmlformats.org/drawingml/2006/main" xmlns:r="http://schemas.openxmlformats.org/officeDocument/2006/relationships" xmlns:p="http://schemas.openxmlformats.org/presentationml/2006/main">
  <p:tag name="NUM" val="1"/>
</p:tagLst>
</file>

<file path=ppt/tags/tag391.xml><?xml version="1.0" encoding="utf-8"?>
<p:tagLst xmlns:a="http://schemas.openxmlformats.org/drawingml/2006/main" xmlns:r="http://schemas.openxmlformats.org/officeDocument/2006/relationships" xmlns:p="http://schemas.openxmlformats.org/presentationml/2006/main">
  <p:tag name="NUM" val="1"/>
</p:tagLst>
</file>

<file path=ppt/tags/tag392.xml><?xml version="1.0" encoding="utf-8"?>
<p:tagLst xmlns:a="http://schemas.openxmlformats.org/drawingml/2006/main" xmlns:r="http://schemas.openxmlformats.org/officeDocument/2006/relationships" xmlns:p="http://schemas.openxmlformats.org/presentationml/2006/main">
  <p:tag name="NUM" val="2"/>
</p:tagLst>
</file>

<file path=ppt/tags/tag393.xml><?xml version="1.0" encoding="utf-8"?>
<p:tagLst xmlns:a="http://schemas.openxmlformats.org/drawingml/2006/main" xmlns:r="http://schemas.openxmlformats.org/officeDocument/2006/relationships" xmlns:p="http://schemas.openxmlformats.org/presentationml/2006/main">
  <p:tag name="NUM" val="1"/>
</p:tagLst>
</file>

<file path=ppt/tags/tag394.xml><?xml version="1.0" encoding="utf-8"?>
<p:tagLst xmlns:a="http://schemas.openxmlformats.org/drawingml/2006/main" xmlns:r="http://schemas.openxmlformats.org/officeDocument/2006/relationships" xmlns:p="http://schemas.openxmlformats.org/presentationml/2006/main">
  <p:tag name="NUM" val="2"/>
</p:tagLst>
</file>

<file path=ppt/tags/tag395.xml><?xml version="1.0" encoding="utf-8"?>
<p:tagLst xmlns:a="http://schemas.openxmlformats.org/drawingml/2006/main" xmlns:r="http://schemas.openxmlformats.org/officeDocument/2006/relationships" xmlns:p="http://schemas.openxmlformats.org/presentationml/2006/main">
  <p:tag name="NUM" val="1"/>
</p:tagLst>
</file>

<file path=ppt/tags/tag396.xml><?xml version="1.0" encoding="utf-8"?>
<p:tagLst xmlns:a="http://schemas.openxmlformats.org/drawingml/2006/main" xmlns:r="http://schemas.openxmlformats.org/officeDocument/2006/relationships" xmlns:p="http://schemas.openxmlformats.org/presentationml/2006/main">
  <p:tag name="NUM" val="2"/>
</p:tagLst>
</file>

<file path=ppt/tags/tag397.xml><?xml version="1.0" encoding="utf-8"?>
<p:tagLst xmlns:a="http://schemas.openxmlformats.org/drawingml/2006/main" xmlns:r="http://schemas.openxmlformats.org/officeDocument/2006/relationships" xmlns:p="http://schemas.openxmlformats.org/presentationml/2006/main">
  <p:tag name="NUM" val="1"/>
</p:tagLst>
</file>

<file path=ppt/tags/tag398.xml><?xml version="1.0" encoding="utf-8"?>
<p:tagLst xmlns:a="http://schemas.openxmlformats.org/drawingml/2006/main" xmlns:r="http://schemas.openxmlformats.org/officeDocument/2006/relationships" xmlns:p="http://schemas.openxmlformats.org/presentationml/2006/main">
  <p:tag name="NUM" val="2"/>
</p:tagLst>
</file>

<file path=ppt/tags/tag399.xml><?xml version="1.0" encoding="utf-8"?>
<p:tagLst xmlns:a="http://schemas.openxmlformats.org/drawingml/2006/main" xmlns:r="http://schemas.openxmlformats.org/officeDocument/2006/relationships" xmlns:p="http://schemas.openxmlformats.org/presentationml/2006/main">
  <p:tag name="NUM" val="1"/>
</p:tagLst>
</file>

<file path=ppt/tags/tag400.xml><?xml version="1.0" encoding="utf-8"?>
<p:tagLst xmlns:a="http://schemas.openxmlformats.org/drawingml/2006/main" xmlns:r="http://schemas.openxmlformats.org/officeDocument/2006/relationships" xmlns:p="http://schemas.openxmlformats.org/presentationml/2006/main">
  <p:tag name="NUM" val="2"/>
</p:tagLst>
</file>

<file path=ppt/tags/tag401.xml><?xml version="1.0" encoding="utf-8"?>
<p:tagLst xmlns:a="http://schemas.openxmlformats.org/drawingml/2006/main" xmlns:r="http://schemas.openxmlformats.org/officeDocument/2006/relationships" xmlns:p="http://schemas.openxmlformats.org/presentationml/2006/main">
  <p:tag name="NUM" val="1"/>
</p:tagLst>
</file>

<file path=ppt/tags/tag402.xml><?xml version="1.0" encoding="utf-8"?>
<p:tagLst xmlns:a="http://schemas.openxmlformats.org/drawingml/2006/main" xmlns:r="http://schemas.openxmlformats.org/officeDocument/2006/relationships" xmlns:p="http://schemas.openxmlformats.org/presentationml/2006/main">
  <p:tag name="NUM" val="2"/>
</p:tagLst>
</file>

<file path=ppt/tags/tag403.xml><?xml version="1.0" encoding="utf-8"?>
<p:tagLst xmlns:a="http://schemas.openxmlformats.org/drawingml/2006/main" xmlns:r="http://schemas.openxmlformats.org/officeDocument/2006/relationships" xmlns:p="http://schemas.openxmlformats.org/presentationml/2006/main">
  <p:tag name="NUM" val="1"/>
</p:tagLst>
</file>

<file path=ppt/tags/tag404.xml><?xml version="1.0" encoding="utf-8"?>
<p:tagLst xmlns:a="http://schemas.openxmlformats.org/drawingml/2006/main" xmlns:r="http://schemas.openxmlformats.org/officeDocument/2006/relationships" xmlns:p="http://schemas.openxmlformats.org/presentationml/2006/main">
  <p:tag name="NUM" val="2"/>
</p:tagLst>
</file>

<file path=ppt/tags/tag405.xml><?xml version="1.0" encoding="utf-8"?>
<p:tagLst xmlns:a="http://schemas.openxmlformats.org/drawingml/2006/main" xmlns:r="http://schemas.openxmlformats.org/officeDocument/2006/relationships" xmlns:p="http://schemas.openxmlformats.org/presentationml/2006/main">
  <p:tag name="NUM" val="1"/>
</p:tagLst>
</file>

<file path=ppt/tags/tag406.xml><?xml version="1.0" encoding="utf-8"?>
<p:tagLst xmlns:a="http://schemas.openxmlformats.org/drawingml/2006/main" xmlns:r="http://schemas.openxmlformats.org/officeDocument/2006/relationships" xmlns:p="http://schemas.openxmlformats.org/presentationml/2006/main">
  <p:tag name="NUM" val="2"/>
</p:tagLst>
</file>

<file path=ppt/tags/tag407.xml><?xml version="1.0" encoding="utf-8"?>
<p:tagLst xmlns:a="http://schemas.openxmlformats.org/drawingml/2006/main" xmlns:r="http://schemas.openxmlformats.org/officeDocument/2006/relationships" xmlns:p="http://schemas.openxmlformats.org/presentationml/2006/main">
  <p:tag name="NUM" val="1"/>
</p:tagLst>
</file>

<file path=ppt/tags/tag408.xml><?xml version="1.0" encoding="utf-8"?>
<p:tagLst xmlns:a="http://schemas.openxmlformats.org/drawingml/2006/main" xmlns:r="http://schemas.openxmlformats.org/officeDocument/2006/relationships" xmlns:p="http://schemas.openxmlformats.org/presentationml/2006/main">
  <p:tag name="NUM" val="1"/>
</p:tagLst>
</file>

<file path=ppt/tags/tag409.xml><?xml version="1.0" encoding="utf-8"?>
<p:tagLst xmlns:a="http://schemas.openxmlformats.org/drawingml/2006/main" xmlns:r="http://schemas.openxmlformats.org/officeDocument/2006/relationships" xmlns:p="http://schemas.openxmlformats.org/presentationml/2006/main">
  <p:tag name="NUM" val="1"/>
</p:tagLst>
</file>

<file path=ppt/tags/tag410.xml><?xml version="1.0" encoding="utf-8"?>
<p:tagLst xmlns:a="http://schemas.openxmlformats.org/drawingml/2006/main" xmlns:r="http://schemas.openxmlformats.org/officeDocument/2006/relationships" xmlns:p="http://schemas.openxmlformats.org/presentationml/2006/main">
  <p:tag name="NUM" val="2"/>
</p:tagLst>
</file>

<file path=ppt/tags/tag411.xml><?xml version="1.0" encoding="utf-8"?>
<p:tagLst xmlns:a="http://schemas.openxmlformats.org/drawingml/2006/main" xmlns:r="http://schemas.openxmlformats.org/officeDocument/2006/relationships" xmlns:p="http://schemas.openxmlformats.org/presentationml/2006/main">
  <p:tag name="NUM" val="1"/>
</p:tagLst>
</file>

<file path=ppt/tags/tag412.xml><?xml version="1.0" encoding="utf-8"?>
<p:tagLst xmlns:a="http://schemas.openxmlformats.org/drawingml/2006/main" xmlns:r="http://schemas.openxmlformats.org/officeDocument/2006/relationships" xmlns:p="http://schemas.openxmlformats.org/presentationml/2006/main">
  <p:tag name="NUM" val="2"/>
</p:tagLst>
</file>

<file path=ppt/tags/tag413.xml><?xml version="1.0" encoding="utf-8"?>
<p:tagLst xmlns:a="http://schemas.openxmlformats.org/drawingml/2006/main" xmlns:r="http://schemas.openxmlformats.org/officeDocument/2006/relationships" xmlns:p="http://schemas.openxmlformats.org/presentationml/2006/main">
  <p:tag name="NUM" val="1"/>
</p:tagLst>
</file>

<file path=ppt/tags/tag414.xml><?xml version="1.0" encoding="utf-8"?>
<p:tagLst xmlns:a="http://schemas.openxmlformats.org/drawingml/2006/main" xmlns:r="http://schemas.openxmlformats.org/officeDocument/2006/relationships" xmlns:p="http://schemas.openxmlformats.org/presentationml/2006/main">
  <p:tag name="NUM" val="1"/>
</p:tagLst>
</file>

<file path=ppt/tags/tag415.xml><?xml version="1.0" encoding="utf-8"?>
<p:tagLst xmlns:a="http://schemas.openxmlformats.org/drawingml/2006/main" xmlns:r="http://schemas.openxmlformats.org/officeDocument/2006/relationships" xmlns:p="http://schemas.openxmlformats.org/presentationml/2006/main">
  <p:tag name="NUM" val="1"/>
</p:tagLst>
</file>

<file path=ppt/tags/tag416.xml><?xml version="1.0" encoding="utf-8"?>
<p:tagLst xmlns:a="http://schemas.openxmlformats.org/drawingml/2006/main" xmlns:r="http://schemas.openxmlformats.org/officeDocument/2006/relationships" xmlns:p="http://schemas.openxmlformats.org/presentationml/2006/main">
  <p:tag name="NUM" val="2"/>
</p:tagLst>
</file>

<file path=ppt/tags/tag417.xml><?xml version="1.0" encoding="utf-8"?>
<p:tagLst xmlns:a="http://schemas.openxmlformats.org/drawingml/2006/main" xmlns:r="http://schemas.openxmlformats.org/officeDocument/2006/relationships" xmlns:p="http://schemas.openxmlformats.org/presentationml/2006/main">
  <p:tag name="NUM" val="3"/>
</p:tagLst>
</file>

<file path=ppt/tags/tag418.xml><?xml version="1.0" encoding="utf-8"?>
<p:tagLst xmlns:a="http://schemas.openxmlformats.org/drawingml/2006/main" xmlns:r="http://schemas.openxmlformats.org/officeDocument/2006/relationships" xmlns:p="http://schemas.openxmlformats.org/presentationml/2006/main">
  <p:tag name="NUM" val="1"/>
</p:tagLst>
</file>

<file path=ppt/tags/tag419.xml><?xml version="1.0" encoding="utf-8"?>
<p:tagLst xmlns:a="http://schemas.openxmlformats.org/drawingml/2006/main" xmlns:r="http://schemas.openxmlformats.org/officeDocument/2006/relationships" xmlns:p="http://schemas.openxmlformats.org/presentationml/2006/main">
  <p:tag name="NUM" val="2"/>
</p:tagLst>
</file>

<file path=ppt/tags/tag420.xml><?xml version="1.0" encoding="utf-8"?>
<p:tagLst xmlns:a="http://schemas.openxmlformats.org/drawingml/2006/main" xmlns:r="http://schemas.openxmlformats.org/officeDocument/2006/relationships" xmlns:p="http://schemas.openxmlformats.org/presentationml/2006/main">
  <p:tag name="NUM" val="1"/>
</p:tagLst>
</file>

<file path=ppt/tags/tag421.xml><?xml version="1.0" encoding="utf-8"?>
<p:tagLst xmlns:a="http://schemas.openxmlformats.org/drawingml/2006/main" xmlns:r="http://schemas.openxmlformats.org/officeDocument/2006/relationships" xmlns:p="http://schemas.openxmlformats.org/presentationml/2006/main">
  <p:tag name="NUM" val="2"/>
</p:tagLst>
</file>

<file path=ppt/tags/tag422.xml><?xml version="1.0" encoding="utf-8"?>
<p:tagLst xmlns:a="http://schemas.openxmlformats.org/drawingml/2006/main" xmlns:r="http://schemas.openxmlformats.org/officeDocument/2006/relationships" xmlns:p="http://schemas.openxmlformats.org/presentationml/2006/main">
  <p:tag name="NUM" val="1"/>
</p:tagLst>
</file>

<file path=ppt/tags/tag423.xml><?xml version="1.0" encoding="utf-8"?>
<p:tagLst xmlns:a="http://schemas.openxmlformats.org/drawingml/2006/main" xmlns:r="http://schemas.openxmlformats.org/officeDocument/2006/relationships" xmlns:p="http://schemas.openxmlformats.org/presentationml/2006/main">
  <p:tag name="NUM" val="2"/>
</p:tagLst>
</file>

<file path=ppt/tags/tag424.xml><?xml version="1.0" encoding="utf-8"?>
<p:tagLst xmlns:a="http://schemas.openxmlformats.org/drawingml/2006/main" xmlns:r="http://schemas.openxmlformats.org/officeDocument/2006/relationships" xmlns:p="http://schemas.openxmlformats.org/presentationml/2006/main">
  <p:tag name="NUM" val="1"/>
</p:tagLst>
</file>

<file path=ppt/tags/tag425.xml><?xml version="1.0" encoding="utf-8"?>
<p:tagLst xmlns:a="http://schemas.openxmlformats.org/drawingml/2006/main" xmlns:r="http://schemas.openxmlformats.org/officeDocument/2006/relationships" xmlns:p="http://schemas.openxmlformats.org/presentationml/2006/main">
  <p:tag name="NUM" val="2"/>
</p:tagLst>
</file>

<file path=ppt/tags/tag426.xml><?xml version="1.0" encoding="utf-8"?>
<p:tagLst xmlns:a="http://schemas.openxmlformats.org/drawingml/2006/main" xmlns:r="http://schemas.openxmlformats.org/officeDocument/2006/relationships" xmlns:p="http://schemas.openxmlformats.org/presentationml/2006/main">
  <p:tag name="NUM" val="3"/>
</p:tagLst>
</file>

<file path=ppt/tags/tag427.xml><?xml version="1.0" encoding="utf-8"?>
<p:tagLst xmlns:a="http://schemas.openxmlformats.org/drawingml/2006/main" xmlns:r="http://schemas.openxmlformats.org/officeDocument/2006/relationships" xmlns:p="http://schemas.openxmlformats.org/presentationml/2006/main">
  <p:tag name="NUM" val="1"/>
</p:tagLst>
</file>

<file path=ppt/tags/tag428.xml><?xml version="1.0" encoding="utf-8"?>
<p:tagLst xmlns:a="http://schemas.openxmlformats.org/drawingml/2006/main" xmlns:r="http://schemas.openxmlformats.org/officeDocument/2006/relationships" xmlns:p="http://schemas.openxmlformats.org/presentationml/2006/main">
  <p:tag name="NUM" val="2"/>
</p:tagLst>
</file>

<file path=ppt/tags/tag429.xml><?xml version="1.0" encoding="utf-8"?>
<p:tagLst xmlns:a="http://schemas.openxmlformats.org/drawingml/2006/main" xmlns:r="http://schemas.openxmlformats.org/officeDocument/2006/relationships" xmlns:p="http://schemas.openxmlformats.org/presentationml/2006/main">
  <p:tag name="NUM" val="3"/>
</p:tagLst>
</file>

<file path=ppt/tags/tag430.xml><?xml version="1.0" encoding="utf-8"?>
<p:tagLst xmlns:a="http://schemas.openxmlformats.org/drawingml/2006/main" xmlns:r="http://schemas.openxmlformats.org/officeDocument/2006/relationships" xmlns:p="http://schemas.openxmlformats.org/presentationml/2006/main">
  <p:tag name="NUM" val="1"/>
</p:tagLst>
</file>

<file path=ppt/tags/tag431.xml><?xml version="1.0" encoding="utf-8"?>
<p:tagLst xmlns:a="http://schemas.openxmlformats.org/drawingml/2006/main" xmlns:r="http://schemas.openxmlformats.org/officeDocument/2006/relationships" xmlns:p="http://schemas.openxmlformats.org/presentationml/2006/main">
  <p:tag name="NUM" val="2"/>
</p:tagLst>
</file>

<file path=ppt/tags/tag432.xml><?xml version="1.0" encoding="utf-8"?>
<p:tagLst xmlns:a="http://schemas.openxmlformats.org/drawingml/2006/main" xmlns:r="http://schemas.openxmlformats.org/officeDocument/2006/relationships" xmlns:p="http://schemas.openxmlformats.org/presentationml/2006/main">
  <p:tag name="NUM" val="3"/>
</p:tagLst>
</file>

<file path=ppt/tags/tag433.xml><?xml version="1.0" encoding="utf-8"?>
<p:tagLst xmlns:a="http://schemas.openxmlformats.org/drawingml/2006/main" xmlns:r="http://schemas.openxmlformats.org/officeDocument/2006/relationships" xmlns:p="http://schemas.openxmlformats.org/presentationml/2006/main">
  <p:tag name="NUM" val="1"/>
</p:tagLst>
</file>

<file path=ppt/tags/tag434.xml><?xml version="1.0" encoding="utf-8"?>
<p:tagLst xmlns:a="http://schemas.openxmlformats.org/drawingml/2006/main" xmlns:r="http://schemas.openxmlformats.org/officeDocument/2006/relationships" xmlns:p="http://schemas.openxmlformats.org/presentationml/2006/main">
  <p:tag name="NUM" val="2"/>
</p:tagLst>
</file>

<file path=ppt/tags/tag435.xml><?xml version="1.0" encoding="utf-8"?>
<p:tagLst xmlns:a="http://schemas.openxmlformats.org/drawingml/2006/main" xmlns:r="http://schemas.openxmlformats.org/officeDocument/2006/relationships" xmlns:p="http://schemas.openxmlformats.org/presentationml/2006/main">
  <p:tag name="NUM" val="1"/>
</p:tagLst>
</file>

<file path=ppt/tags/tag436.xml><?xml version="1.0" encoding="utf-8"?>
<p:tagLst xmlns:a="http://schemas.openxmlformats.org/drawingml/2006/main" xmlns:r="http://schemas.openxmlformats.org/officeDocument/2006/relationships" xmlns:p="http://schemas.openxmlformats.org/presentationml/2006/main">
  <p:tag name="NUM" val="1"/>
</p:tagLst>
</file>

<file path=ppt/tags/tag437.xml><?xml version="1.0" encoding="utf-8"?>
<p:tagLst xmlns:a="http://schemas.openxmlformats.org/drawingml/2006/main" xmlns:r="http://schemas.openxmlformats.org/officeDocument/2006/relationships" xmlns:p="http://schemas.openxmlformats.org/presentationml/2006/main">
  <p:tag name="NUM" val="1"/>
</p:tagLst>
</file>

<file path=ppt/tags/tag438.xml><?xml version="1.0" encoding="utf-8"?>
<p:tagLst xmlns:a="http://schemas.openxmlformats.org/drawingml/2006/main" xmlns:r="http://schemas.openxmlformats.org/officeDocument/2006/relationships" xmlns:p="http://schemas.openxmlformats.org/presentationml/2006/main">
  <p:tag name="NUM" val="2"/>
</p:tagLst>
</file>

<file path=ppt/tags/tag439.xml><?xml version="1.0" encoding="utf-8"?>
<p:tagLst xmlns:a="http://schemas.openxmlformats.org/drawingml/2006/main" xmlns:r="http://schemas.openxmlformats.org/officeDocument/2006/relationships" xmlns:p="http://schemas.openxmlformats.org/presentationml/2006/main">
  <p:tag name="NUM" val="3"/>
</p:tagLst>
</file>

<file path=ppt/tags/tag440.xml><?xml version="1.0" encoding="utf-8"?>
<p:tagLst xmlns:a="http://schemas.openxmlformats.org/drawingml/2006/main" xmlns:r="http://schemas.openxmlformats.org/officeDocument/2006/relationships" xmlns:p="http://schemas.openxmlformats.org/presentationml/2006/main">
  <p:tag name="NUM" val="1"/>
</p:tagLst>
</file>

<file path=ppt/tags/tag441.xml><?xml version="1.0" encoding="utf-8"?>
<p:tagLst xmlns:a="http://schemas.openxmlformats.org/drawingml/2006/main" xmlns:r="http://schemas.openxmlformats.org/officeDocument/2006/relationships" xmlns:p="http://schemas.openxmlformats.org/presentationml/2006/main">
  <p:tag name="NUM" val="2"/>
</p:tagLst>
</file>

<file path=ppt/tags/tag442.xml><?xml version="1.0" encoding="utf-8"?>
<p:tagLst xmlns:a="http://schemas.openxmlformats.org/drawingml/2006/main" xmlns:r="http://schemas.openxmlformats.org/officeDocument/2006/relationships" xmlns:p="http://schemas.openxmlformats.org/presentationml/2006/main">
  <p:tag name="NUM" val="3"/>
</p:tagLst>
</file>

<file path=ppt/tags/tag443.xml><?xml version="1.0" encoding="utf-8"?>
<p:tagLst xmlns:a="http://schemas.openxmlformats.org/drawingml/2006/main" xmlns:r="http://schemas.openxmlformats.org/officeDocument/2006/relationships" xmlns:p="http://schemas.openxmlformats.org/presentationml/2006/main">
  <p:tag name="NUM" val="4"/>
</p:tagLst>
</file>

<file path=ppt/tags/tag444.xml><?xml version="1.0" encoding="utf-8"?>
<p:tagLst xmlns:a="http://schemas.openxmlformats.org/drawingml/2006/main" xmlns:r="http://schemas.openxmlformats.org/officeDocument/2006/relationships" xmlns:p="http://schemas.openxmlformats.org/presentationml/2006/main">
  <p:tag name="NUM" val="5"/>
</p:tagLst>
</file>

<file path=ppt/tags/tag445.xml><?xml version="1.0" encoding="utf-8"?>
<p:tagLst xmlns:a="http://schemas.openxmlformats.org/drawingml/2006/main" xmlns:r="http://schemas.openxmlformats.org/officeDocument/2006/relationships" xmlns:p="http://schemas.openxmlformats.org/presentationml/2006/main">
  <p:tag name="NUM" val="6"/>
</p:tagLst>
</file>

<file path=ppt/tags/tag446.xml><?xml version="1.0" encoding="utf-8"?>
<p:tagLst xmlns:a="http://schemas.openxmlformats.org/drawingml/2006/main" xmlns:r="http://schemas.openxmlformats.org/officeDocument/2006/relationships" xmlns:p="http://schemas.openxmlformats.org/presentationml/2006/main">
  <p:tag name="NUM" val="1"/>
</p:tagLst>
</file>

<file path=ppt/tags/tag447.xml><?xml version="1.0" encoding="utf-8"?>
<p:tagLst xmlns:a="http://schemas.openxmlformats.org/drawingml/2006/main" xmlns:r="http://schemas.openxmlformats.org/officeDocument/2006/relationships" xmlns:p="http://schemas.openxmlformats.org/presentationml/2006/main">
  <p:tag name="NUM" val="2"/>
</p:tagLst>
</file>

<file path=ppt/tags/tag448.xml><?xml version="1.0" encoding="utf-8"?>
<p:tagLst xmlns:a="http://schemas.openxmlformats.org/drawingml/2006/main" xmlns:r="http://schemas.openxmlformats.org/officeDocument/2006/relationships" xmlns:p="http://schemas.openxmlformats.org/presentationml/2006/main">
  <p:tag name="NUM" val="1"/>
</p:tagLst>
</file>

<file path=ppt/tags/tag449.xml><?xml version="1.0" encoding="utf-8"?>
<p:tagLst xmlns:a="http://schemas.openxmlformats.org/drawingml/2006/main" xmlns:r="http://schemas.openxmlformats.org/officeDocument/2006/relationships" xmlns:p="http://schemas.openxmlformats.org/presentationml/2006/main">
  <p:tag name="NUM" val="1"/>
</p:tagLst>
</file>

<file path=ppt/tags/tag450.xml><?xml version="1.0" encoding="utf-8"?>
<p:tagLst xmlns:a="http://schemas.openxmlformats.org/drawingml/2006/main" xmlns:r="http://schemas.openxmlformats.org/officeDocument/2006/relationships" xmlns:p="http://schemas.openxmlformats.org/presentationml/2006/main">
  <p:tag name="NUM" val="2"/>
</p:tagLst>
</file>

<file path=ppt/tags/tag451.xml><?xml version="1.0" encoding="utf-8"?>
<p:tagLst xmlns:a="http://schemas.openxmlformats.org/drawingml/2006/main" xmlns:r="http://schemas.openxmlformats.org/officeDocument/2006/relationships" xmlns:p="http://schemas.openxmlformats.org/presentationml/2006/main">
  <p:tag name="NUM" val="1"/>
</p:tagLst>
</file>

<file path=ppt/tags/tag452.xml><?xml version="1.0" encoding="utf-8"?>
<p:tagLst xmlns:a="http://schemas.openxmlformats.org/drawingml/2006/main" xmlns:r="http://schemas.openxmlformats.org/officeDocument/2006/relationships" xmlns:p="http://schemas.openxmlformats.org/presentationml/2006/main">
  <p:tag name="NUM" val="1"/>
</p:tagLst>
</file>

<file path=ppt/tags/tag453.xml><?xml version="1.0" encoding="utf-8"?>
<p:tagLst xmlns:a="http://schemas.openxmlformats.org/drawingml/2006/main" xmlns:r="http://schemas.openxmlformats.org/officeDocument/2006/relationships" xmlns:p="http://schemas.openxmlformats.org/presentationml/2006/main">
  <p:tag name="NUM" val="1"/>
</p:tagLst>
</file>

<file path=ppt/tags/tag454.xml><?xml version="1.0" encoding="utf-8"?>
<p:tagLst xmlns:a="http://schemas.openxmlformats.org/drawingml/2006/main" xmlns:r="http://schemas.openxmlformats.org/officeDocument/2006/relationships" xmlns:p="http://schemas.openxmlformats.org/presentationml/2006/main">
  <p:tag name="NUM" val="1"/>
</p:tagLst>
</file>

<file path=ppt/tags/tag455.xml><?xml version="1.0" encoding="utf-8"?>
<p:tagLst xmlns:a="http://schemas.openxmlformats.org/drawingml/2006/main" xmlns:r="http://schemas.openxmlformats.org/officeDocument/2006/relationships" xmlns:p="http://schemas.openxmlformats.org/presentationml/2006/main">
  <p:tag name="NUM" val="2"/>
</p:tagLst>
</file>

<file path=ppt/tags/tag456.xml><?xml version="1.0" encoding="utf-8"?>
<p:tagLst xmlns:a="http://schemas.openxmlformats.org/drawingml/2006/main" xmlns:r="http://schemas.openxmlformats.org/officeDocument/2006/relationships" xmlns:p="http://schemas.openxmlformats.org/presentationml/2006/main">
  <p:tag name="NUM" val="1"/>
</p:tagLst>
</file>

<file path=ppt/tags/tag457.xml><?xml version="1.0" encoding="utf-8"?>
<p:tagLst xmlns:a="http://schemas.openxmlformats.org/drawingml/2006/main" xmlns:r="http://schemas.openxmlformats.org/officeDocument/2006/relationships" xmlns:p="http://schemas.openxmlformats.org/presentationml/2006/main">
  <p:tag name="NUM" val="1"/>
</p:tagLst>
</file>

<file path=ppt/tags/tag458.xml><?xml version="1.0" encoding="utf-8"?>
<p:tagLst xmlns:a="http://schemas.openxmlformats.org/drawingml/2006/main" xmlns:r="http://schemas.openxmlformats.org/officeDocument/2006/relationships" xmlns:p="http://schemas.openxmlformats.org/presentationml/2006/main">
  <p:tag name="NUM" val="2"/>
</p:tagLst>
</file>

<file path=ppt/tags/tag459.xml><?xml version="1.0" encoding="utf-8"?>
<p:tagLst xmlns:a="http://schemas.openxmlformats.org/drawingml/2006/main" xmlns:r="http://schemas.openxmlformats.org/officeDocument/2006/relationships" xmlns:p="http://schemas.openxmlformats.org/presentationml/2006/main">
  <p:tag name="NUM" val="1"/>
</p:tagLst>
</file>

<file path=ppt/tags/tag460.xml><?xml version="1.0" encoding="utf-8"?>
<p:tagLst xmlns:a="http://schemas.openxmlformats.org/drawingml/2006/main" xmlns:r="http://schemas.openxmlformats.org/officeDocument/2006/relationships" xmlns:p="http://schemas.openxmlformats.org/presentationml/2006/main">
  <p:tag name="NUM" val="2"/>
</p:tagLst>
</file>

<file path=ppt/tags/tag461.xml><?xml version="1.0" encoding="utf-8"?>
<p:tagLst xmlns:a="http://schemas.openxmlformats.org/drawingml/2006/main" xmlns:r="http://schemas.openxmlformats.org/officeDocument/2006/relationships" xmlns:p="http://schemas.openxmlformats.org/presentationml/2006/main">
  <p:tag name="NUM" val="3"/>
</p:tagLst>
</file>

<file path=ppt/tags/tag462.xml><?xml version="1.0" encoding="utf-8"?>
<p:tagLst xmlns:a="http://schemas.openxmlformats.org/drawingml/2006/main" xmlns:r="http://schemas.openxmlformats.org/officeDocument/2006/relationships" xmlns:p="http://schemas.openxmlformats.org/presentationml/2006/main">
  <p:tag name="NUM" val="1"/>
</p:tagLst>
</file>

<file path=ppt/tags/tag463.xml><?xml version="1.0" encoding="utf-8"?>
<p:tagLst xmlns:a="http://schemas.openxmlformats.org/drawingml/2006/main" xmlns:r="http://schemas.openxmlformats.org/officeDocument/2006/relationships" xmlns:p="http://schemas.openxmlformats.org/presentationml/2006/main">
  <p:tag name="NUM" val="2"/>
</p:tagLst>
</file>

<file path=ppt/tags/tag464.xml><?xml version="1.0" encoding="utf-8"?>
<p:tagLst xmlns:a="http://schemas.openxmlformats.org/drawingml/2006/main" xmlns:r="http://schemas.openxmlformats.org/officeDocument/2006/relationships" xmlns:p="http://schemas.openxmlformats.org/presentationml/2006/main">
  <p:tag name="NUM" val="3"/>
</p:tagLst>
</file>

<file path=ppt/tags/tag465.xml><?xml version="1.0" encoding="utf-8"?>
<p:tagLst xmlns:a="http://schemas.openxmlformats.org/drawingml/2006/main" xmlns:r="http://schemas.openxmlformats.org/officeDocument/2006/relationships" xmlns:p="http://schemas.openxmlformats.org/presentationml/2006/main">
  <p:tag name="NUM" val="1"/>
</p:tagLst>
</file>

<file path=ppt/tags/tag466.xml><?xml version="1.0" encoding="utf-8"?>
<p:tagLst xmlns:a="http://schemas.openxmlformats.org/drawingml/2006/main" xmlns:r="http://schemas.openxmlformats.org/officeDocument/2006/relationships" xmlns:p="http://schemas.openxmlformats.org/presentationml/2006/main">
  <p:tag name="NUM" val="2"/>
</p:tagLst>
</file>

<file path=ppt/tags/tag467.xml><?xml version="1.0" encoding="utf-8"?>
<p:tagLst xmlns:a="http://schemas.openxmlformats.org/drawingml/2006/main" xmlns:r="http://schemas.openxmlformats.org/officeDocument/2006/relationships" xmlns:p="http://schemas.openxmlformats.org/presentationml/2006/main">
  <p:tag name="NUM" val="3"/>
</p:tagLst>
</file>

<file path=ppt/tags/tag468.xml><?xml version="1.0" encoding="utf-8"?>
<p:tagLst xmlns:a="http://schemas.openxmlformats.org/drawingml/2006/main" xmlns:r="http://schemas.openxmlformats.org/officeDocument/2006/relationships" xmlns:p="http://schemas.openxmlformats.org/presentationml/2006/main">
  <p:tag name="NUM" val="1"/>
</p:tagLst>
</file>

<file path=ppt/tags/tag469.xml><?xml version="1.0" encoding="utf-8"?>
<p:tagLst xmlns:a="http://schemas.openxmlformats.org/drawingml/2006/main" xmlns:r="http://schemas.openxmlformats.org/officeDocument/2006/relationships" xmlns:p="http://schemas.openxmlformats.org/presentationml/2006/main">
  <p:tag name="NUM" val="2"/>
</p:tagLst>
</file>

<file path=ppt/tags/tag470.xml><?xml version="1.0" encoding="utf-8"?>
<p:tagLst xmlns:a="http://schemas.openxmlformats.org/drawingml/2006/main" xmlns:r="http://schemas.openxmlformats.org/officeDocument/2006/relationships" xmlns:p="http://schemas.openxmlformats.org/presentationml/2006/main">
  <p:tag name="NUM" val="1"/>
</p:tagLst>
</file>

<file path=ppt/tags/tag471.xml><?xml version="1.0" encoding="utf-8"?>
<p:tagLst xmlns:a="http://schemas.openxmlformats.org/drawingml/2006/main" xmlns:r="http://schemas.openxmlformats.org/officeDocument/2006/relationships" xmlns:p="http://schemas.openxmlformats.org/presentationml/2006/main">
  <p:tag name="NUM" val="2"/>
</p:tagLst>
</file>

<file path=ppt/tags/tag472.xml><?xml version="1.0" encoding="utf-8"?>
<p:tagLst xmlns:a="http://schemas.openxmlformats.org/drawingml/2006/main" xmlns:r="http://schemas.openxmlformats.org/officeDocument/2006/relationships" xmlns:p="http://schemas.openxmlformats.org/presentationml/2006/main">
  <p:tag name="NUM" val="1"/>
</p:tagLst>
</file>

<file path=ppt/tags/tag473.xml><?xml version="1.0" encoding="utf-8"?>
<p:tagLst xmlns:a="http://schemas.openxmlformats.org/drawingml/2006/main" xmlns:r="http://schemas.openxmlformats.org/officeDocument/2006/relationships" xmlns:p="http://schemas.openxmlformats.org/presentationml/2006/main">
  <p:tag name="NUM" val="2"/>
</p:tagLst>
</file>

<file path=ppt/tags/tag474.xml><?xml version="1.0" encoding="utf-8"?>
<p:tagLst xmlns:a="http://schemas.openxmlformats.org/drawingml/2006/main" xmlns:r="http://schemas.openxmlformats.org/officeDocument/2006/relationships" xmlns:p="http://schemas.openxmlformats.org/presentationml/2006/main">
  <p:tag name="NUM" val="1"/>
</p:tagLst>
</file>

<file path=ppt/tags/tag475.xml><?xml version="1.0" encoding="utf-8"?>
<p:tagLst xmlns:a="http://schemas.openxmlformats.org/drawingml/2006/main" xmlns:r="http://schemas.openxmlformats.org/officeDocument/2006/relationships" xmlns:p="http://schemas.openxmlformats.org/presentationml/2006/main">
  <p:tag name="NUM" val="2"/>
</p:tagLst>
</file>

<file path=ppt/tags/tag476.xml><?xml version="1.0" encoding="utf-8"?>
<p:tagLst xmlns:a="http://schemas.openxmlformats.org/drawingml/2006/main" xmlns:r="http://schemas.openxmlformats.org/officeDocument/2006/relationships" xmlns:p="http://schemas.openxmlformats.org/presentationml/2006/main">
  <p:tag name="NUM" val="1"/>
</p:tagLst>
</file>

<file path=ppt/tags/tag477.xml><?xml version="1.0" encoding="utf-8"?>
<p:tagLst xmlns:a="http://schemas.openxmlformats.org/drawingml/2006/main" xmlns:r="http://schemas.openxmlformats.org/officeDocument/2006/relationships" xmlns:p="http://schemas.openxmlformats.org/presentationml/2006/main">
  <p:tag name="NUM" val="2"/>
</p:tagLst>
</file>

<file path=ppt/tags/tag478.xml><?xml version="1.0" encoding="utf-8"?>
<p:tagLst xmlns:a="http://schemas.openxmlformats.org/drawingml/2006/main" xmlns:r="http://schemas.openxmlformats.org/officeDocument/2006/relationships" xmlns:p="http://schemas.openxmlformats.org/presentationml/2006/main">
  <p:tag name="NUM" val="1"/>
</p:tagLst>
</file>

<file path=ppt/tags/tag479.xml><?xml version="1.0" encoding="utf-8"?>
<p:tagLst xmlns:a="http://schemas.openxmlformats.org/drawingml/2006/main" xmlns:r="http://schemas.openxmlformats.org/officeDocument/2006/relationships" xmlns:p="http://schemas.openxmlformats.org/presentationml/2006/main">
  <p:tag name="NUM" val="2"/>
</p:tagLst>
</file>

<file path=ppt/tags/tag480.xml><?xml version="1.0" encoding="utf-8"?>
<p:tagLst xmlns:a="http://schemas.openxmlformats.org/drawingml/2006/main" xmlns:r="http://schemas.openxmlformats.org/officeDocument/2006/relationships" xmlns:p="http://schemas.openxmlformats.org/presentationml/2006/main">
  <p:tag name="NUM" val="1"/>
</p:tagLst>
</file>

<file path=ppt/tags/tag481.xml><?xml version="1.0" encoding="utf-8"?>
<p:tagLst xmlns:a="http://schemas.openxmlformats.org/drawingml/2006/main" xmlns:r="http://schemas.openxmlformats.org/officeDocument/2006/relationships" xmlns:p="http://schemas.openxmlformats.org/presentationml/2006/main">
  <p:tag name="NUM" val="2"/>
</p:tagLst>
</file>

<file path=ppt/tags/tag482.xml><?xml version="1.0" encoding="utf-8"?>
<p:tagLst xmlns:a="http://schemas.openxmlformats.org/drawingml/2006/main" xmlns:r="http://schemas.openxmlformats.org/officeDocument/2006/relationships" xmlns:p="http://schemas.openxmlformats.org/presentationml/2006/main">
  <p:tag name="NUM" val="3"/>
</p:tagLst>
</file>

<file path=ppt/tags/tag483.xml><?xml version="1.0" encoding="utf-8"?>
<p:tagLst xmlns:a="http://schemas.openxmlformats.org/drawingml/2006/main" xmlns:r="http://schemas.openxmlformats.org/officeDocument/2006/relationships" xmlns:p="http://schemas.openxmlformats.org/presentationml/2006/main">
  <p:tag name="NUM" val="1"/>
</p:tagLst>
</file>

<file path=ppt/tags/tag484.xml><?xml version="1.0" encoding="utf-8"?>
<p:tagLst xmlns:a="http://schemas.openxmlformats.org/drawingml/2006/main" xmlns:r="http://schemas.openxmlformats.org/officeDocument/2006/relationships" xmlns:p="http://schemas.openxmlformats.org/presentationml/2006/main">
  <p:tag name="NUM" val="2"/>
</p:tagLst>
</file>

<file path=ppt/tags/tag485.xml><?xml version="1.0" encoding="utf-8"?>
<p:tagLst xmlns:a="http://schemas.openxmlformats.org/drawingml/2006/main" xmlns:r="http://schemas.openxmlformats.org/officeDocument/2006/relationships" xmlns:p="http://schemas.openxmlformats.org/presentationml/2006/main">
  <p:tag name="NUM" val="3"/>
</p:tagLst>
</file>

<file path=ppt/tags/tag486.xml><?xml version="1.0" encoding="utf-8"?>
<p:tagLst xmlns:a="http://schemas.openxmlformats.org/drawingml/2006/main" xmlns:r="http://schemas.openxmlformats.org/officeDocument/2006/relationships" xmlns:p="http://schemas.openxmlformats.org/presentationml/2006/main">
  <p:tag name="NUM" val="4"/>
</p:tagLst>
</file>

<file path=ppt/tags/tag487.xml><?xml version="1.0" encoding="utf-8"?>
<p:tagLst xmlns:a="http://schemas.openxmlformats.org/drawingml/2006/main" xmlns:r="http://schemas.openxmlformats.org/officeDocument/2006/relationships" xmlns:p="http://schemas.openxmlformats.org/presentationml/2006/main">
  <p:tag name="NUM" val="5"/>
</p:tagLst>
</file>

<file path=ppt/tags/tag488.xml><?xml version="1.0" encoding="utf-8"?>
<p:tagLst xmlns:a="http://schemas.openxmlformats.org/drawingml/2006/main" xmlns:r="http://schemas.openxmlformats.org/officeDocument/2006/relationships" xmlns:p="http://schemas.openxmlformats.org/presentationml/2006/main">
  <p:tag name="NUM" val="1"/>
</p:tagLst>
</file>

<file path=ppt/tags/tag489.xml><?xml version="1.0" encoding="utf-8"?>
<p:tagLst xmlns:a="http://schemas.openxmlformats.org/drawingml/2006/main" xmlns:r="http://schemas.openxmlformats.org/officeDocument/2006/relationships" xmlns:p="http://schemas.openxmlformats.org/presentationml/2006/main">
  <p:tag name="NUM" val="2"/>
</p:tagLst>
</file>

<file path=ppt/tags/tag490.xml><?xml version="1.0" encoding="utf-8"?>
<p:tagLst xmlns:a="http://schemas.openxmlformats.org/drawingml/2006/main" xmlns:r="http://schemas.openxmlformats.org/officeDocument/2006/relationships" xmlns:p="http://schemas.openxmlformats.org/presentationml/2006/main">
  <p:tag name="NUM" val="1"/>
</p:tagLst>
</file>

<file path=ppt/tags/tag491.xml><?xml version="1.0" encoding="utf-8"?>
<p:tagLst xmlns:a="http://schemas.openxmlformats.org/drawingml/2006/main" xmlns:r="http://schemas.openxmlformats.org/officeDocument/2006/relationships" xmlns:p="http://schemas.openxmlformats.org/presentationml/2006/main">
  <p:tag name="NUM" val="2"/>
</p:tagLst>
</file>

<file path=ppt/tags/tag492.xml><?xml version="1.0" encoding="utf-8"?>
<p:tagLst xmlns:a="http://schemas.openxmlformats.org/drawingml/2006/main" xmlns:r="http://schemas.openxmlformats.org/officeDocument/2006/relationships" xmlns:p="http://schemas.openxmlformats.org/presentationml/2006/main">
  <p:tag name="NUM" val="1"/>
</p:tagLst>
</file>

<file path=ppt/tags/tag493.xml><?xml version="1.0" encoding="utf-8"?>
<p:tagLst xmlns:a="http://schemas.openxmlformats.org/drawingml/2006/main" xmlns:r="http://schemas.openxmlformats.org/officeDocument/2006/relationships" xmlns:p="http://schemas.openxmlformats.org/presentationml/2006/main">
  <p:tag name="NUM" val="2"/>
</p:tagLst>
</file>

<file path=ppt/tags/tag494.xml><?xml version="1.0" encoding="utf-8"?>
<p:tagLst xmlns:a="http://schemas.openxmlformats.org/drawingml/2006/main" xmlns:r="http://schemas.openxmlformats.org/officeDocument/2006/relationships" xmlns:p="http://schemas.openxmlformats.org/presentationml/2006/main">
  <p:tag name="NUM" val="1"/>
</p:tagLst>
</file>

<file path=ppt/tags/tag495.xml><?xml version="1.0" encoding="utf-8"?>
<p:tagLst xmlns:a="http://schemas.openxmlformats.org/drawingml/2006/main" xmlns:r="http://schemas.openxmlformats.org/officeDocument/2006/relationships" xmlns:p="http://schemas.openxmlformats.org/presentationml/2006/main">
  <p:tag name="NUM" val="2"/>
</p:tagLst>
</file>

<file path=ppt/tags/tag496.xml><?xml version="1.0" encoding="utf-8"?>
<p:tagLst xmlns:a="http://schemas.openxmlformats.org/drawingml/2006/main" xmlns:r="http://schemas.openxmlformats.org/officeDocument/2006/relationships" xmlns:p="http://schemas.openxmlformats.org/presentationml/2006/main">
  <p:tag name="NUM" val="3"/>
</p:tagLst>
</file>

<file path=ppt/tags/tag497.xml><?xml version="1.0" encoding="utf-8"?>
<p:tagLst xmlns:a="http://schemas.openxmlformats.org/drawingml/2006/main" xmlns:r="http://schemas.openxmlformats.org/officeDocument/2006/relationships" xmlns:p="http://schemas.openxmlformats.org/presentationml/2006/main">
  <p:tag name="NUM" val="4"/>
</p:tagLst>
</file>

<file path=ppt/tags/tag498.xml><?xml version="1.0" encoding="utf-8"?>
<p:tagLst xmlns:a="http://schemas.openxmlformats.org/drawingml/2006/main" xmlns:r="http://schemas.openxmlformats.org/officeDocument/2006/relationships" xmlns:p="http://schemas.openxmlformats.org/presentationml/2006/main">
  <p:tag name="NUM" val="5"/>
</p:tagLst>
</file>

<file path=ppt/tags/tag499.xml><?xml version="1.0" encoding="utf-8"?>
<p:tagLst xmlns:a="http://schemas.openxmlformats.org/drawingml/2006/main" xmlns:r="http://schemas.openxmlformats.org/officeDocument/2006/relationships" xmlns:p="http://schemas.openxmlformats.org/presentationml/2006/main">
  <p:tag name="NUM" val="6"/>
</p:tagLst>
</file>

<file path=ppt/tags/tag500.xml><?xml version="1.0" encoding="utf-8"?>
<p:tagLst xmlns:a="http://schemas.openxmlformats.org/drawingml/2006/main" xmlns:r="http://schemas.openxmlformats.org/officeDocument/2006/relationships" xmlns:p="http://schemas.openxmlformats.org/presentationml/2006/main">
  <p:tag name="NUM" val="7"/>
</p:tagLst>
</file>

<file path=ppt/tags/tag501.xml><?xml version="1.0" encoding="utf-8"?>
<p:tagLst xmlns:a="http://schemas.openxmlformats.org/drawingml/2006/main" xmlns:r="http://schemas.openxmlformats.org/officeDocument/2006/relationships" xmlns:p="http://schemas.openxmlformats.org/presentationml/2006/main">
  <p:tag name="NUM" val="8"/>
</p:tagLst>
</file>

<file path=ppt/tags/tag502.xml><?xml version="1.0" encoding="utf-8"?>
<p:tagLst xmlns:a="http://schemas.openxmlformats.org/drawingml/2006/main" xmlns:r="http://schemas.openxmlformats.org/officeDocument/2006/relationships" xmlns:p="http://schemas.openxmlformats.org/presentationml/2006/main">
  <p:tag name="NUM" val="9"/>
</p:tagLst>
</file>

<file path=ppt/tags/tag503.xml><?xml version="1.0" encoding="utf-8"?>
<p:tagLst xmlns:a="http://schemas.openxmlformats.org/drawingml/2006/main" xmlns:r="http://schemas.openxmlformats.org/officeDocument/2006/relationships" xmlns:p="http://schemas.openxmlformats.org/presentationml/2006/main">
  <p:tag name="NUM" val="10"/>
</p:tagLst>
</file>

<file path=ppt/tags/tag504.xml><?xml version="1.0" encoding="utf-8"?>
<p:tagLst xmlns:a="http://schemas.openxmlformats.org/drawingml/2006/main" xmlns:r="http://schemas.openxmlformats.org/officeDocument/2006/relationships" xmlns:p="http://schemas.openxmlformats.org/presentationml/2006/main">
  <p:tag name="NUM" val="11"/>
</p:tagLst>
</file>

<file path=ppt/tags/tag505.xml><?xml version="1.0" encoding="utf-8"?>
<p:tagLst xmlns:a="http://schemas.openxmlformats.org/drawingml/2006/main" xmlns:r="http://schemas.openxmlformats.org/officeDocument/2006/relationships" xmlns:p="http://schemas.openxmlformats.org/presentationml/2006/main">
  <p:tag name="NUM" val="1"/>
</p:tagLst>
</file>

<file path=ppt/tags/tag506.xml><?xml version="1.0" encoding="utf-8"?>
<p:tagLst xmlns:a="http://schemas.openxmlformats.org/drawingml/2006/main" xmlns:r="http://schemas.openxmlformats.org/officeDocument/2006/relationships" xmlns:p="http://schemas.openxmlformats.org/presentationml/2006/main">
  <p:tag name="NUM" val="2"/>
</p:tagLst>
</file>

<file path=ppt/tags/tag507.xml><?xml version="1.0" encoding="utf-8"?>
<p:tagLst xmlns:a="http://schemas.openxmlformats.org/drawingml/2006/main" xmlns:r="http://schemas.openxmlformats.org/officeDocument/2006/relationships" xmlns:p="http://schemas.openxmlformats.org/presentationml/2006/main">
  <p:tag name="NUM" val="3"/>
</p:tagLst>
</file>

<file path=ppt/tags/tag508.xml><?xml version="1.0" encoding="utf-8"?>
<p:tagLst xmlns:a="http://schemas.openxmlformats.org/drawingml/2006/main" xmlns:r="http://schemas.openxmlformats.org/officeDocument/2006/relationships" xmlns:p="http://schemas.openxmlformats.org/presentationml/2006/main">
  <p:tag name="NUM" val="1"/>
</p:tagLst>
</file>

<file path=ppt/tags/tag509.xml><?xml version="1.0" encoding="utf-8"?>
<p:tagLst xmlns:a="http://schemas.openxmlformats.org/drawingml/2006/main" xmlns:r="http://schemas.openxmlformats.org/officeDocument/2006/relationships" xmlns:p="http://schemas.openxmlformats.org/presentationml/2006/main">
  <p:tag name="NUM" val="2"/>
</p:tagLst>
</file>

<file path=ppt/tags/tag510.xml><?xml version="1.0" encoding="utf-8"?>
<p:tagLst xmlns:a="http://schemas.openxmlformats.org/drawingml/2006/main" xmlns:r="http://schemas.openxmlformats.org/officeDocument/2006/relationships" xmlns:p="http://schemas.openxmlformats.org/presentationml/2006/main">
  <p:tag name="NUM" val="1"/>
</p:tagLst>
</file>

<file path=ppt/tags/tag511.xml><?xml version="1.0" encoding="utf-8"?>
<p:tagLst xmlns:a="http://schemas.openxmlformats.org/drawingml/2006/main" xmlns:r="http://schemas.openxmlformats.org/officeDocument/2006/relationships" xmlns:p="http://schemas.openxmlformats.org/presentationml/2006/main">
  <p:tag name="NUM" val="2"/>
</p:tagLst>
</file>

<file path=ppt/tags/tag512.xml><?xml version="1.0" encoding="utf-8"?>
<p:tagLst xmlns:a="http://schemas.openxmlformats.org/drawingml/2006/main" xmlns:r="http://schemas.openxmlformats.org/officeDocument/2006/relationships" xmlns:p="http://schemas.openxmlformats.org/presentationml/2006/main">
  <p:tag name="NUM" val="1"/>
</p:tagLst>
</file>

<file path=ppt/tags/tag513.xml><?xml version="1.0" encoding="utf-8"?>
<p:tagLst xmlns:a="http://schemas.openxmlformats.org/drawingml/2006/main" xmlns:r="http://schemas.openxmlformats.org/officeDocument/2006/relationships" xmlns:p="http://schemas.openxmlformats.org/presentationml/2006/main">
  <p:tag name="NUM" val="2"/>
</p:tagLst>
</file>

<file path=ppt/tags/tag514.xml><?xml version="1.0" encoding="utf-8"?>
<p:tagLst xmlns:a="http://schemas.openxmlformats.org/drawingml/2006/main" xmlns:r="http://schemas.openxmlformats.org/officeDocument/2006/relationships" xmlns:p="http://schemas.openxmlformats.org/presentationml/2006/main">
  <p:tag name="NUM" val="1"/>
</p:tagLst>
</file>

<file path=ppt/tags/tag515.xml><?xml version="1.0" encoding="utf-8"?>
<p:tagLst xmlns:a="http://schemas.openxmlformats.org/drawingml/2006/main" xmlns:r="http://schemas.openxmlformats.org/officeDocument/2006/relationships" xmlns:p="http://schemas.openxmlformats.org/presentationml/2006/main">
  <p:tag name="NUM" val="2"/>
</p:tagLst>
</file>

<file path=ppt/tags/tag516.xml><?xml version="1.0" encoding="utf-8"?>
<p:tagLst xmlns:a="http://schemas.openxmlformats.org/drawingml/2006/main" xmlns:r="http://schemas.openxmlformats.org/officeDocument/2006/relationships" xmlns:p="http://schemas.openxmlformats.org/presentationml/2006/main">
  <p:tag name="NUM" val="1"/>
</p:tagLst>
</file>

<file path=ppt/tags/tag517.xml><?xml version="1.0" encoding="utf-8"?>
<p:tagLst xmlns:a="http://schemas.openxmlformats.org/drawingml/2006/main" xmlns:r="http://schemas.openxmlformats.org/officeDocument/2006/relationships" xmlns:p="http://schemas.openxmlformats.org/presentationml/2006/main">
  <p:tag name="NUM" val="1"/>
</p:tagLst>
</file>

<file path=ppt/tags/tag518.xml><?xml version="1.0" encoding="utf-8"?>
<p:tagLst xmlns:a="http://schemas.openxmlformats.org/drawingml/2006/main" xmlns:r="http://schemas.openxmlformats.org/officeDocument/2006/relationships" xmlns:p="http://schemas.openxmlformats.org/presentationml/2006/main">
  <p:tag name="NUM" val="2"/>
</p:tagLst>
</file>

<file path=ppt/tags/tag519.xml><?xml version="1.0" encoding="utf-8"?>
<p:tagLst xmlns:a="http://schemas.openxmlformats.org/drawingml/2006/main" xmlns:r="http://schemas.openxmlformats.org/officeDocument/2006/relationships" xmlns:p="http://schemas.openxmlformats.org/presentationml/2006/main">
  <p:tag name="NUM" val="3"/>
</p:tagLst>
</file>

<file path=ppt/tags/tag520.xml><?xml version="1.0" encoding="utf-8"?>
<p:tagLst xmlns:a="http://schemas.openxmlformats.org/drawingml/2006/main" xmlns:r="http://schemas.openxmlformats.org/officeDocument/2006/relationships" xmlns:p="http://schemas.openxmlformats.org/presentationml/2006/main">
  <p:tag name="NUM" val="4"/>
</p:tagLst>
</file>

<file path=ppt/tags/tag521.xml><?xml version="1.0" encoding="utf-8"?>
<p:tagLst xmlns:a="http://schemas.openxmlformats.org/drawingml/2006/main" xmlns:r="http://schemas.openxmlformats.org/officeDocument/2006/relationships" xmlns:p="http://schemas.openxmlformats.org/presentationml/2006/main">
  <p:tag name="NUM" val="5"/>
</p:tagLst>
</file>

<file path=ppt/tags/tag522.xml><?xml version="1.0" encoding="utf-8"?>
<p:tagLst xmlns:a="http://schemas.openxmlformats.org/drawingml/2006/main" xmlns:r="http://schemas.openxmlformats.org/officeDocument/2006/relationships" xmlns:p="http://schemas.openxmlformats.org/presentationml/2006/main">
  <p:tag name="NUM" val="1"/>
</p:tagLst>
</file>

<file path=ppt/tags/tag523.xml><?xml version="1.0" encoding="utf-8"?>
<p:tagLst xmlns:a="http://schemas.openxmlformats.org/drawingml/2006/main" xmlns:r="http://schemas.openxmlformats.org/officeDocument/2006/relationships" xmlns:p="http://schemas.openxmlformats.org/presentationml/2006/main">
  <p:tag name="NUM" val="2"/>
</p:tagLst>
</file>

<file path=ppt/tags/tag524.xml><?xml version="1.0" encoding="utf-8"?>
<p:tagLst xmlns:a="http://schemas.openxmlformats.org/drawingml/2006/main" xmlns:r="http://schemas.openxmlformats.org/officeDocument/2006/relationships" xmlns:p="http://schemas.openxmlformats.org/presentationml/2006/main">
  <p:tag name="NUM" val="3"/>
</p:tagLst>
</file>

<file path=ppt/tags/tag525.xml><?xml version="1.0" encoding="utf-8"?>
<p:tagLst xmlns:a="http://schemas.openxmlformats.org/drawingml/2006/main" xmlns:r="http://schemas.openxmlformats.org/officeDocument/2006/relationships" xmlns:p="http://schemas.openxmlformats.org/presentationml/2006/main">
  <p:tag name="NUM" val="4"/>
</p:tagLst>
</file>

<file path=ppt/tags/tag526.xml><?xml version="1.0" encoding="utf-8"?>
<p:tagLst xmlns:a="http://schemas.openxmlformats.org/drawingml/2006/main" xmlns:r="http://schemas.openxmlformats.org/officeDocument/2006/relationships" xmlns:p="http://schemas.openxmlformats.org/presentationml/2006/main">
  <p:tag name="NUM" val="1"/>
</p:tagLst>
</file>

<file path=ppt/tags/tag527.xml><?xml version="1.0" encoding="utf-8"?>
<p:tagLst xmlns:a="http://schemas.openxmlformats.org/drawingml/2006/main" xmlns:r="http://schemas.openxmlformats.org/officeDocument/2006/relationships" xmlns:p="http://schemas.openxmlformats.org/presentationml/2006/main">
  <p:tag name="NUM" val="2"/>
</p:tagLst>
</file>

<file path=ppt/tags/tag528.xml><?xml version="1.0" encoding="utf-8"?>
<p:tagLst xmlns:a="http://schemas.openxmlformats.org/drawingml/2006/main" xmlns:r="http://schemas.openxmlformats.org/officeDocument/2006/relationships" xmlns:p="http://schemas.openxmlformats.org/presentationml/2006/main">
  <p:tag name="NUM" val="1"/>
</p:tagLst>
</file>

<file path=ppt/tags/tag529.xml><?xml version="1.0" encoding="utf-8"?>
<p:tagLst xmlns:a="http://schemas.openxmlformats.org/drawingml/2006/main" xmlns:r="http://schemas.openxmlformats.org/officeDocument/2006/relationships" xmlns:p="http://schemas.openxmlformats.org/presentationml/2006/main">
  <p:tag name="NUM" val="2"/>
</p:tagLst>
</file>

<file path=ppt/tags/tag530.xml><?xml version="1.0" encoding="utf-8"?>
<p:tagLst xmlns:a="http://schemas.openxmlformats.org/drawingml/2006/main" xmlns:r="http://schemas.openxmlformats.org/officeDocument/2006/relationships" xmlns:p="http://schemas.openxmlformats.org/presentationml/2006/main">
  <p:tag name="NUM" val="3"/>
</p:tagLst>
</file>

<file path=ppt/tags/tag531.xml><?xml version="1.0" encoding="utf-8"?>
<p:tagLst xmlns:a="http://schemas.openxmlformats.org/drawingml/2006/main" xmlns:r="http://schemas.openxmlformats.org/officeDocument/2006/relationships" xmlns:p="http://schemas.openxmlformats.org/presentationml/2006/main">
  <p:tag name="NUM" val="1"/>
</p:tagLst>
</file>

<file path=ppt/tags/tag532.xml><?xml version="1.0" encoding="utf-8"?>
<p:tagLst xmlns:a="http://schemas.openxmlformats.org/drawingml/2006/main" xmlns:r="http://schemas.openxmlformats.org/officeDocument/2006/relationships" xmlns:p="http://schemas.openxmlformats.org/presentationml/2006/main">
  <p:tag name="NUM" val="2"/>
</p:tagLst>
</file>

<file path=ppt/tags/tag533.xml><?xml version="1.0" encoding="utf-8"?>
<p:tagLst xmlns:a="http://schemas.openxmlformats.org/drawingml/2006/main" xmlns:r="http://schemas.openxmlformats.org/officeDocument/2006/relationships" xmlns:p="http://schemas.openxmlformats.org/presentationml/2006/main">
  <p:tag name="NUM" val="3"/>
</p:tagLst>
</file>

<file path=ppt/tags/tag534.xml><?xml version="1.0" encoding="utf-8"?>
<p:tagLst xmlns:a="http://schemas.openxmlformats.org/drawingml/2006/main" xmlns:r="http://schemas.openxmlformats.org/officeDocument/2006/relationships" xmlns:p="http://schemas.openxmlformats.org/presentationml/2006/main">
  <p:tag name="NUM" val="1"/>
</p:tagLst>
</file>

<file path=ppt/tags/tag535.xml><?xml version="1.0" encoding="utf-8"?>
<p:tagLst xmlns:a="http://schemas.openxmlformats.org/drawingml/2006/main" xmlns:r="http://schemas.openxmlformats.org/officeDocument/2006/relationships" xmlns:p="http://schemas.openxmlformats.org/presentationml/2006/main">
  <p:tag name="NUM" val="2"/>
</p:tagLst>
</file>

<file path=ppt/tags/tag536.xml><?xml version="1.0" encoding="utf-8"?>
<p:tagLst xmlns:a="http://schemas.openxmlformats.org/drawingml/2006/main" xmlns:r="http://schemas.openxmlformats.org/officeDocument/2006/relationships" xmlns:p="http://schemas.openxmlformats.org/presentationml/2006/main">
  <p:tag name="NUM" val="3"/>
</p:tagLst>
</file>

<file path=ppt/tags/tag537.xml><?xml version="1.0" encoding="utf-8"?>
<p:tagLst xmlns:a="http://schemas.openxmlformats.org/drawingml/2006/main" xmlns:r="http://schemas.openxmlformats.org/officeDocument/2006/relationships" xmlns:p="http://schemas.openxmlformats.org/presentationml/2006/main">
  <p:tag name="NUM" val="1"/>
</p:tagLst>
</file>

<file path=ppt/tags/tag538.xml><?xml version="1.0" encoding="utf-8"?>
<p:tagLst xmlns:a="http://schemas.openxmlformats.org/drawingml/2006/main" xmlns:r="http://schemas.openxmlformats.org/officeDocument/2006/relationships" xmlns:p="http://schemas.openxmlformats.org/presentationml/2006/main">
  <p:tag name="NUM" val="2"/>
</p:tagLst>
</file>

<file path=ppt/tags/tag539.xml><?xml version="1.0" encoding="utf-8"?>
<p:tagLst xmlns:a="http://schemas.openxmlformats.org/drawingml/2006/main" xmlns:r="http://schemas.openxmlformats.org/officeDocument/2006/relationships" xmlns:p="http://schemas.openxmlformats.org/presentationml/2006/main">
  <p:tag name="NUM" val="1"/>
</p:tagLst>
</file>

<file path=ppt/tags/tag540.xml><?xml version="1.0" encoding="utf-8"?>
<p:tagLst xmlns:a="http://schemas.openxmlformats.org/drawingml/2006/main" xmlns:r="http://schemas.openxmlformats.org/officeDocument/2006/relationships" xmlns:p="http://schemas.openxmlformats.org/presentationml/2006/main">
  <p:tag name="NUM" val="2"/>
</p:tagLst>
</file>

<file path=ppt/tags/tag541.xml><?xml version="1.0" encoding="utf-8"?>
<p:tagLst xmlns:a="http://schemas.openxmlformats.org/drawingml/2006/main" xmlns:r="http://schemas.openxmlformats.org/officeDocument/2006/relationships" xmlns:p="http://schemas.openxmlformats.org/presentationml/2006/main">
  <p:tag name="NUM" val="1"/>
</p:tagLst>
</file>

<file path=ppt/tags/tag542.xml><?xml version="1.0" encoding="utf-8"?>
<p:tagLst xmlns:a="http://schemas.openxmlformats.org/drawingml/2006/main" xmlns:r="http://schemas.openxmlformats.org/officeDocument/2006/relationships" xmlns:p="http://schemas.openxmlformats.org/presentationml/2006/main">
  <p:tag name="NUM" val="1"/>
</p:tagLst>
</file>

<file path=ppt/tags/tag543.xml><?xml version="1.0" encoding="utf-8"?>
<p:tagLst xmlns:a="http://schemas.openxmlformats.org/drawingml/2006/main" xmlns:r="http://schemas.openxmlformats.org/officeDocument/2006/relationships" xmlns:p="http://schemas.openxmlformats.org/presentationml/2006/main">
  <p:tag name="NUM" val="2"/>
</p:tagLst>
</file>

<file path=ppt/tags/tag544.xml><?xml version="1.0" encoding="utf-8"?>
<p:tagLst xmlns:a="http://schemas.openxmlformats.org/drawingml/2006/main" xmlns:r="http://schemas.openxmlformats.org/officeDocument/2006/relationships" xmlns:p="http://schemas.openxmlformats.org/presentationml/2006/main">
  <p:tag name="NUM" val="1"/>
</p:tagLst>
</file>

<file path=ppt/tags/tag545.xml><?xml version="1.0" encoding="utf-8"?>
<p:tagLst xmlns:a="http://schemas.openxmlformats.org/drawingml/2006/main" xmlns:r="http://schemas.openxmlformats.org/officeDocument/2006/relationships" xmlns:p="http://schemas.openxmlformats.org/presentationml/2006/main">
  <p:tag name="NUM" val="2"/>
</p:tagLst>
</file>

<file path=ppt/tags/tag546.xml><?xml version="1.0" encoding="utf-8"?>
<p:tagLst xmlns:a="http://schemas.openxmlformats.org/drawingml/2006/main" xmlns:r="http://schemas.openxmlformats.org/officeDocument/2006/relationships" xmlns:p="http://schemas.openxmlformats.org/presentationml/2006/main">
  <p:tag name="NUM" val="3"/>
</p:tagLst>
</file>

<file path=ppt/tags/tag547.xml><?xml version="1.0" encoding="utf-8"?>
<p:tagLst xmlns:a="http://schemas.openxmlformats.org/drawingml/2006/main" xmlns:r="http://schemas.openxmlformats.org/officeDocument/2006/relationships" xmlns:p="http://schemas.openxmlformats.org/presentationml/2006/main">
  <p:tag name="NUM" val="1"/>
</p:tagLst>
</file>

<file path=ppt/tags/tag548.xml><?xml version="1.0" encoding="utf-8"?>
<p:tagLst xmlns:a="http://schemas.openxmlformats.org/drawingml/2006/main" xmlns:r="http://schemas.openxmlformats.org/officeDocument/2006/relationships" xmlns:p="http://schemas.openxmlformats.org/presentationml/2006/main">
  <p:tag name="NUM" val="2"/>
</p:tagLst>
</file>

<file path=ppt/tags/tag549.xml><?xml version="1.0" encoding="utf-8"?>
<p:tagLst xmlns:a="http://schemas.openxmlformats.org/drawingml/2006/main" xmlns:r="http://schemas.openxmlformats.org/officeDocument/2006/relationships" xmlns:p="http://schemas.openxmlformats.org/presentationml/2006/main">
  <p:tag name="NUM" val="1"/>
</p:tagLst>
</file>

<file path=ppt/tags/tag550.xml><?xml version="1.0" encoding="utf-8"?>
<p:tagLst xmlns:a="http://schemas.openxmlformats.org/drawingml/2006/main" xmlns:r="http://schemas.openxmlformats.org/officeDocument/2006/relationships" xmlns:p="http://schemas.openxmlformats.org/presentationml/2006/main">
  <p:tag name="NUM" val="1"/>
</p:tagLst>
</file>

<file path=ppt/tags/tag551.xml><?xml version="1.0" encoding="utf-8"?>
<p:tagLst xmlns:a="http://schemas.openxmlformats.org/drawingml/2006/main" xmlns:r="http://schemas.openxmlformats.org/officeDocument/2006/relationships" xmlns:p="http://schemas.openxmlformats.org/presentationml/2006/main">
  <p:tag name="NUM" val="1"/>
</p:tagLst>
</file>

<file path=ppt/tags/tag552.xml><?xml version="1.0" encoding="utf-8"?>
<p:tagLst xmlns:a="http://schemas.openxmlformats.org/drawingml/2006/main" xmlns:r="http://schemas.openxmlformats.org/officeDocument/2006/relationships" xmlns:p="http://schemas.openxmlformats.org/presentationml/2006/main">
  <p:tag name="NUM" val="1"/>
</p:tagLst>
</file>

<file path=ppt/tags/tag553.xml><?xml version="1.0" encoding="utf-8"?>
<p:tagLst xmlns:a="http://schemas.openxmlformats.org/drawingml/2006/main" xmlns:r="http://schemas.openxmlformats.org/officeDocument/2006/relationships" xmlns:p="http://schemas.openxmlformats.org/presentationml/2006/main">
  <p:tag name="NUM" val="2"/>
</p:tagLst>
</file>

<file path=ppt/tags/tag554.xml><?xml version="1.0" encoding="utf-8"?>
<p:tagLst xmlns:a="http://schemas.openxmlformats.org/drawingml/2006/main" xmlns:r="http://schemas.openxmlformats.org/officeDocument/2006/relationships" xmlns:p="http://schemas.openxmlformats.org/presentationml/2006/main">
  <p:tag name="NUM" val="3"/>
</p:tagLst>
</file>

<file path=ppt/tags/tag555.xml><?xml version="1.0" encoding="utf-8"?>
<p:tagLst xmlns:a="http://schemas.openxmlformats.org/drawingml/2006/main" xmlns:r="http://schemas.openxmlformats.org/officeDocument/2006/relationships" xmlns:p="http://schemas.openxmlformats.org/presentationml/2006/main">
  <p:tag name="NUM" val="4"/>
</p:tagLst>
</file>

<file path=ppt/tags/tag556.xml><?xml version="1.0" encoding="utf-8"?>
<p:tagLst xmlns:a="http://schemas.openxmlformats.org/drawingml/2006/main" xmlns:r="http://schemas.openxmlformats.org/officeDocument/2006/relationships" xmlns:p="http://schemas.openxmlformats.org/presentationml/2006/main">
  <p:tag name="NUM" val="5"/>
</p:tagLst>
</file>

<file path=ppt/tags/tag557.xml><?xml version="1.0" encoding="utf-8"?>
<p:tagLst xmlns:a="http://schemas.openxmlformats.org/drawingml/2006/main" xmlns:r="http://schemas.openxmlformats.org/officeDocument/2006/relationships" xmlns:p="http://schemas.openxmlformats.org/presentationml/2006/main">
  <p:tag name="NUM" val="6"/>
</p:tagLst>
</file>

<file path=ppt/tags/tag558.xml><?xml version="1.0" encoding="utf-8"?>
<p:tagLst xmlns:a="http://schemas.openxmlformats.org/drawingml/2006/main" xmlns:r="http://schemas.openxmlformats.org/officeDocument/2006/relationships" xmlns:p="http://schemas.openxmlformats.org/presentationml/2006/main">
  <p:tag name="NUM" val="7"/>
</p:tagLst>
</file>

<file path=ppt/tags/tag559.xml><?xml version="1.0" encoding="utf-8"?>
<p:tagLst xmlns:a="http://schemas.openxmlformats.org/drawingml/2006/main" xmlns:r="http://schemas.openxmlformats.org/officeDocument/2006/relationships" xmlns:p="http://schemas.openxmlformats.org/presentationml/2006/main">
  <p:tag name="NUM" val="1"/>
</p:tagLst>
</file>

<file path=ppt/tags/tag560.xml><?xml version="1.0" encoding="utf-8"?>
<p:tagLst xmlns:a="http://schemas.openxmlformats.org/drawingml/2006/main" xmlns:r="http://schemas.openxmlformats.org/officeDocument/2006/relationships" xmlns:p="http://schemas.openxmlformats.org/presentationml/2006/main">
  <p:tag name="NUM" val="2"/>
</p:tagLst>
</file>

<file path=ppt/tags/tag561.xml><?xml version="1.0" encoding="utf-8"?>
<p:tagLst xmlns:a="http://schemas.openxmlformats.org/drawingml/2006/main" xmlns:r="http://schemas.openxmlformats.org/officeDocument/2006/relationships" xmlns:p="http://schemas.openxmlformats.org/presentationml/2006/main">
  <p:tag name="NUM" val="3"/>
</p:tagLst>
</file>

<file path=ppt/tags/tag562.xml><?xml version="1.0" encoding="utf-8"?>
<p:tagLst xmlns:a="http://schemas.openxmlformats.org/drawingml/2006/main" xmlns:r="http://schemas.openxmlformats.org/officeDocument/2006/relationships" xmlns:p="http://schemas.openxmlformats.org/presentationml/2006/main">
  <p:tag name="NUM" val="4"/>
</p:tagLst>
</file>

<file path=ppt/tags/tag563.xml><?xml version="1.0" encoding="utf-8"?>
<p:tagLst xmlns:a="http://schemas.openxmlformats.org/drawingml/2006/main" xmlns:r="http://schemas.openxmlformats.org/officeDocument/2006/relationships" xmlns:p="http://schemas.openxmlformats.org/presentationml/2006/main">
  <p:tag name="NUM" val="1"/>
</p:tagLst>
</file>

<file path=ppt/tags/tag564.xml><?xml version="1.0" encoding="utf-8"?>
<p:tagLst xmlns:a="http://schemas.openxmlformats.org/drawingml/2006/main" xmlns:r="http://schemas.openxmlformats.org/officeDocument/2006/relationships" xmlns:p="http://schemas.openxmlformats.org/presentationml/2006/main">
  <p:tag name="NUM" val="2"/>
</p:tagLst>
</file>

<file path=ppt/tags/tag565.xml><?xml version="1.0" encoding="utf-8"?>
<p:tagLst xmlns:a="http://schemas.openxmlformats.org/drawingml/2006/main" xmlns:r="http://schemas.openxmlformats.org/officeDocument/2006/relationships" xmlns:p="http://schemas.openxmlformats.org/presentationml/2006/main">
  <p:tag name="NUM" val="1"/>
</p:tagLst>
</file>

<file path=ppt/tags/tag566.xml><?xml version="1.0" encoding="utf-8"?>
<p:tagLst xmlns:a="http://schemas.openxmlformats.org/drawingml/2006/main" xmlns:r="http://schemas.openxmlformats.org/officeDocument/2006/relationships" xmlns:p="http://schemas.openxmlformats.org/presentationml/2006/main">
  <p:tag name="NUM" val="2"/>
</p:tagLst>
</file>

<file path=ppt/tags/tag567.xml><?xml version="1.0" encoding="utf-8"?>
<p:tagLst xmlns:a="http://schemas.openxmlformats.org/drawingml/2006/main" xmlns:r="http://schemas.openxmlformats.org/officeDocument/2006/relationships" xmlns:p="http://schemas.openxmlformats.org/presentationml/2006/main">
  <p:tag name="NUM" val="1"/>
</p:tagLst>
</file>

<file path=ppt/tags/tag568.xml><?xml version="1.0" encoding="utf-8"?>
<p:tagLst xmlns:a="http://schemas.openxmlformats.org/drawingml/2006/main" xmlns:r="http://schemas.openxmlformats.org/officeDocument/2006/relationships" xmlns:p="http://schemas.openxmlformats.org/presentationml/2006/main">
  <p:tag name="NUM" val="2"/>
</p:tagLst>
</file>

<file path=ppt/tags/tag569.xml><?xml version="1.0" encoding="utf-8"?>
<p:tagLst xmlns:a="http://schemas.openxmlformats.org/drawingml/2006/main" xmlns:r="http://schemas.openxmlformats.org/officeDocument/2006/relationships" xmlns:p="http://schemas.openxmlformats.org/presentationml/2006/main">
  <p:tag name="NUM" val="1"/>
</p:tagLst>
</file>

<file path=ppt/tags/tag570.xml><?xml version="1.0" encoding="utf-8"?>
<p:tagLst xmlns:a="http://schemas.openxmlformats.org/drawingml/2006/main" xmlns:r="http://schemas.openxmlformats.org/officeDocument/2006/relationships" xmlns:p="http://schemas.openxmlformats.org/presentationml/2006/main">
  <p:tag name="NUM" val="2"/>
</p:tagLst>
</file>

<file path=ppt/tags/tag571.xml><?xml version="1.0" encoding="utf-8"?>
<p:tagLst xmlns:a="http://schemas.openxmlformats.org/drawingml/2006/main" xmlns:r="http://schemas.openxmlformats.org/officeDocument/2006/relationships" xmlns:p="http://schemas.openxmlformats.org/presentationml/2006/main">
  <p:tag name="NUM" val="3"/>
</p:tagLst>
</file>

<file path=ppt/tags/tag572.xml><?xml version="1.0" encoding="utf-8"?>
<p:tagLst xmlns:a="http://schemas.openxmlformats.org/drawingml/2006/main" xmlns:r="http://schemas.openxmlformats.org/officeDocument/2006/relationships" xmlns:p="http://schemas.openxmlformats.org/presentationml/2006/main">
  <p:tag name="NUM" val="4"/>
</p:tagLst>
</file>

<file path=ppt/tags/tag573.xml><?xml version="1.0" encoding="utf-8"?>
<p:tagLst xmlns:a="http://schemas.openxmlformats.org/drawingml/2006/main" xmlns:r="http://schemas.openxmlformats.org/officeDocument/2006/relationships" xmlns:p="http://schemas.openxmlformats.org/presentationml/2006/main">
  <p:tag name="NUM" val="1"/>
</p:tagLst>
</file>

<file path=ppt/tags/tag574.xml><?xml version="1.0" encoding="utf-8"?>
<p:tagLst xmlns:a="http://schemas.openxmlformats.org/drawingml/2006/main" xmlns:r="http://schemas.openxmlformats.org/officeDocument/2006/relationships" xmlns:p="http://schemas.openxmlformats.org/presentationml/2006/main">
  <p:tag name="NUM" val="2"/>
</p:tagLst>
</file>

<file path=ppt/tags/tag575.xml><?xml version="1.0" encoding="utf-8"?>
<p:tagLst xmlns:a="http://schemas.openxmlformats.org/drawingml/2006/main" xmlns:r="http://schemas.openxmlformats.org/officeDocument/2006/relationships" xmlns:p="http://schemas.openxmlformats.org/presentationml/2006/main">
  <p:tag name="NUM" val="3"/>
</p:tagLst>
</file>

<file path=ppt/tags/tag576.xml><?xml version="1.0" encoding="utf-8"?>
<p:tagLst xmlns:a="http://schemas.openxmlformats.org/drawingml/2006/main" xmlns:r="http://schemas.openxmlformats.org/officeDocument/2006/relationships" xmlns:p="http://schemas.openxmlformats.org/presentationml/2006/main">
  <p:tag name="NUM" val="4"/>
</p:tagLst>
</file>

<file path=ppt/tags/tag577.xml><?xml version="1.0" encoding="utf-8"?>
<p:tagLst xmlns:a="http://schemas.openxmlformats.org/drawingml/2006/main" xmlns:r="http://schemas.openxmlformats.org/officeDocument/2006/relationships" xmlns:p="http://schemas.openxmlformats.org/presentationml/2006/main">
  <p:tag name="NUM" val="5"/>
</p:tagLst>
</file>

<file path=ppt/tags/tag578.xml><?xml version="1.0" encoding="utf-8"?>
<p:tagLst xmlns:a="http://schemas.openxmlformats.org/drawingml/2006/main" xmlns:r="http://schemas.openxmlformats.org/officeDocument/2006/relationships" xmlns:p="http://schemas.openxmlformats.org/presentationml/2006/main">
  <p:tag name="NUM" val="1"/>
</p:tagLst>
</file>

<file path=ppt/tags/tag579.xml><?xml version="1.0" encoding="utf-8"?>
<p:tagLst xmlns:a="http://schemas.openxmlformats.org/drawingml/2006/main" xmlns:r="http://schemas.openxmlformats.org/officeDocument/2006/relationships" xmlns:p="http://schemas.openxmlformats.org/presentationml/2006/main">
  <p:tag name="NUM" val="2"/>
</p:tagLst>
</file>

<file path=ppt/tags/tag580.xml><?xml version="1.0" encoding="utf-8"?>
<p:tagLst xmlns:a="http://schemas.openxmlformats.org/drawingml/2006/main" xmlns:r="http://schemas.openxmlformats.org/officeDocument/2006/relationships" xmlns:p="http://schemas.openxmlformats.org/presentationml/2006/main">
  <p:tag name="NUM" val="1"/>
</p:tagLst>
</file>

<file path=ppt/tags/tag581.xml><?xml version="1.0" encoding="utf-8"?>
<p:tagLst xmlns:a="http://schemas.openxmlformats.org/drawingml/2006/main" xmlns:r="http://schemas.openxmlformats.org/officeDocument/2006/relationships" xmlns:p="http://schemas.openxmlformats.org/presentationml/2006/main">
  <p:tag name="NUM" val="1"/>
</p:tagLst>
</file>

<file path=ppt/tags/tag582.xml><?xml version="1.0" encoding="utf-8"?>
<p:tagLst xmlns:a="http://schemas.openxmlformats.org/drawingml/2006/main" xmlns:r="http://schemas.openxmlformats.org/officeDocument/2006/relationships" xmlns:p="http://schemas.openxmlformats.org/presentationml/2006/main">
  <p:tag name="NUM" val="2"/>
</p:tagLst>
</file>

<file path=ppt/tags/tag583.xml><?xml version="1.0" encoding="utf-8"?>
<p:tagLst xmlns:a="http://schemas.openxmlformats.org/drawingml/2006/main" xmlns:r="http://schemas.openxmlformats.org/officeDocument/2006/relationships" xmlns:p="http://schemas.openxmlformats.org/presentationml/2006/main">
  <p:tag name="NUM" val="1"/>
</p:tagLst>
</file>

<file path=ppt/tags/tag584.xml><?xml version="1.0" encoding="utf-8"?>
<p:tagLst xmlns:a="http://schemas.openxmlformats.org/drawingml/2006/main" xmlns:r="http://schemas.openxmlformats.org/officeDocument/2006/relationships" xmlns:p="http://schemas.openxmlformats.org/presentationml/2006/main">
  <p:tag name="NUM" val="2"/>
</p:tagLst>
</file>

<file path=ppt/tags/tag585.xml><?xml version="1.0" encoding="utf-8"?>
<p:tagLst xmlns:a="http://schemas.openxmlformats.org/drawingml/2006/main" xmlns:r="http://schemas.openxmlformats.org/officeDocument/2006/relationships" xmlns:p="http://schemas.openxmlformats.org/presentationml/2006/main">
  <p:tag name="NUM" val="1"/>
</p:tagLst>
</file>

<file path=ppt/tags/tag586.xml><?xml version="1.0" encoding="utf-8"?>
<p:tagLst xmlns:a="http://schemas.openxmlformats.org/drawingml/2006/main" xmlns:r="http://schemas.openxmlformats.org/officeDocument/2006/relationships" xmlns:p="http://schemas.openxmlformats.org/presentationml/2006/main">
  <p:tag name="NUM" val="2"/>
</p:tagLst>
</file>

<file path=ppt/tags/tag587.xml><?xml version="1.0" encoding="utf-8"?>
<p:tagLst xmlns:a="http://schemas.openxmlformats.org/drawingml/2006/main" xmlns:r="http://schemas.openxmlformats.org/officeDocument/2006/relationships" xmlns:p="http://schemas.openxmlformats.org/presentationml/2006/main">
  <p:tag name="NUM" val="3"/>
</p:tagLst>
</file>

<file path=ppt/tags/tag588.xml><?xml version="1.0" encoding="utf-8"?>
<p:tagLst xmlns:a="http://schemas.openxmlformats.org/drawingml/2006/main" xmlns:r="http://schemas.openxmlformats.org/officeDocument/2006/relationships" xmlns:p="http://schemas.openxmlformats.org/presentationml/2006/main">
  <p:tag name="NUM" val="1"/>
</p:tagLst>
</file>

<file path=ppt/tags/tag589.xml><?xml version="1.0" encoding="utf-8"?>
<p:tagLst xmlns:a="http://schemas.openxmlformats.org/drawingml/2006/main" xmlns:r="http://schemas.openxmlformats.org/officeDocument/2006/relationships" xmlns:p="http://schemas.openxmlformats.org/presentationml/2006/main">
  <p:tag name="NUM" val="2"/>
</p:tagLst>
</file>

<file path=ppt/tags/tag590.xml><?xml version="1.0" encoding="utf-8"?>
<p:tagLst xmlns:a="http://schemas.openxmlformats.org/drawingml/2006/main" xmlns:r="http://schemas.openxmlformats.org/officeDocument/2006/relationships" xmlns:p="http://schemas.openxmlformats.org/presentationml/2006/main">
  <p:tag name="NUM" val="3"/>
</p:tagLst>
</file>

<file path=ppt/tags/tag591.xml><?xml version="1.0" encoding="utf-8"?>
<p:tagLst xmlns:a="http://schemas.openxmlformats.org/drawingml/2006/main" xmlns:r="http://schemas.openxmlformats.org/officeDocument/2006/relationships" xmlns:p="http://schemas.openxmlformats.org/presentationml/2006/main">
  <p:tag name="NUM" val="4"/>
</p:tagLst>
</file>

<file path=ppt/tags/tag592.xml><?xml version="1.0" encoding="utf-8"?>
<p:tagLst xmlns:a="http://schemas.openxmlformats.org/drawingml/2006/main" xmlns:r="http://schemas.openxmlformats.org/officeDocument/2006/relationships" xmlns:p="http://schemas.openxmlformats.org/presentationml/2006/main">
  <p:tag name="NUM" val="5"/>
</p:tagLst>
</file>

<file path=ppt/tags/tag593.xml><?xml version="1.0" encoding="utf-8"?>
<p:tagLst xmlns:a="http://schemas.openxmlformats.org/drawingml/2006/main" xmlns:r="http://schemas.openxmlformats.org/officeDocument/2006/relationships" xmlns:p="http://schemas.openxmlformats.org/presentationml/2006/main">
  <p:tag name="NUM" val="6"/>
</p:tagLst>
</file>

<file path=ppt/tags/tag594.xml><?xml version="1.0" encoding="utf-8"?>
<p:tagLst xmlns:a="http://schemas.openxmlformats.org/drawingml/2006/main" xmlns:r="http://schemas.openxmlformats.org/officeDocument/2006/relationships" xmlns:p="http://schemas.openxmlformats.org/presentationml/2006/main">
  <p:tag name="NUM" val="1"/>
</p:tagLst>
</file>

<file path=ppt/tags/tag595.xml><?xml version="1.0" encoding="utf-8"?>
<p:tagLst xmlns:a="http://schemas.openxmlformats.org/drawingml/2006/main" xmlns:r="http://schemas.openxmlformats.org/officeDocument/2006/relationships" xmlns:p="http://schemas.openxmlformats.org/presentationml/2006/main">
  <p:tag name="NUM" val="2"/>
</p:tagLst>
</file>

<file path=ppt/tags/tag596.xml><?xml version="1.0" encoding="utf-8"?>
<p:tagLst xmlns:a="http://schemas.openxmlformats.org/drawingml/2006/main" xmlns:r="http://schemas.openxmlformats.org/officeDocument/2006/relationships" xmlns:p="http://schemas.openxmlformats.org/presentationml/2006/main">
  <p:tag name="NUM" val="1"/>
</p:tagLst>
</file>

<file path=ppt/tags/tag597.xml><?xml version="1.0" encoding="utf-8"?>
<p:tagLst xmlns:a="http://schemas.openxmlformats.org/drawingml/2006/main" xmlns:r="http://schemas.openxmlformats.org/officeDocument/2006/relationships" xmlns:p="http://schemas.openxmlformats.org/presentationml/2006/main">
  <p:tag name="NUM" val="2"/>
</p:tagLst>
</file>

<file path=ppt/tags/tag598.xml><?xml version="1.0" encoding="utf-8"?>
<p:tagLst xmlns:a="http://schemas.openxmlformats.org/drawingml/2006/main" xmlns:r="http://schemas.openxmlformats.org/officeDocument/2006/relationships" xmlns:p="http://schemas.openxmlformats.org/presentationml/2006/main">
  <p:tag name="NUM" val="3"/>
</p:tagLst>
</file>

<file path=ppt/tags/tag599.xml><?xml version="1.0" encoding="utf-8"?>
<p:tagLst xmlns:a="http://schemas.openxmlformats.org/drawingml/2006/main" xmlns:r="http://schemas.openxmlformats.org/officeDocument/2006/relationships" xmlns:p="http://schemas.openxmlformats.org/presentationml/2006/main">
  <p:tag name="NUM" val="4"/>
</p:tagLst>
</file>

<file path=ppt/tags/tag600.xml><?xml version="1.0" encoding="utf-8"?>
<p:tagLst xmlns:a="http://schemas.openxmlformats.org/drawingml/2006/main" xmlns:r="http://schemas.openxmlformats.org/officeDocument/2006/relationships" xmlns:p="http://schemas.openxmlformats.org/presentationml/2006/main">
  <p:tag name="NUM" val="5"/>
</p:tagLst>
</file>

<file path=ppt/tags/tag601.xml><?xml version="1.0" encoding="utf-8"?>
<p:tagLst xmlns:a="http://schemas.openxmlformats.org/drawingml/2006/main" xmlns:r="http://schemas.openxmlformats.org/officeDocument/2006/relationships" xmlns:p="http://schemas.openxmlformats.org/presentationml/2006/main">
  <p:tag name="NUM" val="1"/>
</p:tagLst>
</file>

<file path=ppt/tags/tag602.xml><?xml version="1.0" encoding="utf-8"?>
<p:tagLst xmlns:a="http://schemas.openxmlformats.org/drawingml/2006/main" xmlns:r="http://schemas.openxmlformats.org/officeDocument/2006/relationships" xmlns:p="http://schemas.openxmlformats.org/presentationml/2006/main">
  <p:tag name="NUM" val="2"/>
</p:tagLst>
</file>

<file path=ppt/tags/tag603.xml><?xml version="1.0" encoding="utf-8"?>
<p:tagLst xmlns:a="http://schemas.openxmlformats.org/drawingml/2006/main" xmlns:r="http://schemas.openxmlformats.org/officeDocument/2006/relationships" xmlns:p="http://schemas.openxmlformats.org/presentationml/2006/main">
  <p:tag name="NUM" val="3"/>
</p:tagLst>
</file>

<file path=ppt/tags/tag604.xml><?xml version="1.0" encoding="utf-8"?>
<p:tagLst xmlns:a="http://schemas.openxmlformats.org/drawingml/2006/main" xmlns:r="http://schemas.openxmlformats.org/officeDocument/2006/relationships" xmlns:p="http://schemas.openxmlformats.org/presentationml/2006/main">
  <p:tag name="NUM" val="4"/>
</p:tagLst>
</file>

<file path=ppt/tags/tag605.xml><?xml version="1.0" encoding="utf-8"?>
<p:tagLst xmlns:a="http://schemas.openxmlformats.org/drawingml/2006/main" xmlns:r="http://schemas.openxmlformats.org/officeDocument/2006/relationships" xmlns:p="http://schemas.openxmlformats.org/presentationml/2006/main">
  <p:tag name="NUM" val="5"/>
</p:tagLst>
</file>

<file path=ppt/tags/tag606.xml><?xml version="1.0" encoding="utf-8"?>
<p:tagLst xmlns:a="http://schemas.openxmlformats.org/drawingml/2006/main" xmlns:r="http://schemas.openxmlformats.org/officeDocument/2006/relationships" xmlns:p="http://schemas.openxmlformats.org/presentationml/2006/main">
  <p:tag name="NUM" val="6"/>
</p:tagLst>
</file>

<file path=ppt/tags/tag607.xml><?xml version="1.0" encoding="utf-8"?>
<p:tagLst xmlns:a="http://schemas.openxmlformats.org/drawingml/2006/main" xmlns:r="http://schemas.openxmlformats.org/officeDocument/2006/relationships" xmlns:p="http://schemas.openxmlformats.org/presentationml/2006/main">
  <p:tag name="NUM" val="7"/>
</p:tagLst>
</file>

<file path=ppt/tags/tag608.xml><?xml version="1.0" encoding="utf-8"?>
<p:tagLst xmlns:a="http://schemas.openxmlformats.org/drawingml/2006/main" xmlns:r="http://schemas.openxmlformats.org/officeDocument/2006/relationships" xmlns:p="http://schemas.openxmlformats.org/presentationml/2006/main">
  <p:tag name="NUM" val="1"/>
</p:tagLst>
</file>

<file path=ppt/tags/tag609.xml><?xml version="1.0" encoding="utf-8"?>
<p:tagLst xmlns:a="http://schemas.openxmlformats.org/drawingml/2006/main" xmlns:r="http://schemas.openxmlformats.org/officeDocument/2006/relationships" xmlns:p="http://schemas.openxmlformats.org/presentationml/2006/main">
  <p:tag name="NUM" val="2"/>
</p:tagLst>
</file>

<file path=ppt/tags/tag610.xml><?xml version="1.0" encoding="utf-8"?>
<p:tagLst xmlns:a="http://schemas.openxmlformats.org/drawingml/2006/main" xmlns:r="http://schemas.openxmlformats.org/officeDocument/2006/relationships" xmlns:p="http://schemas.openxmlformats.org/presentationml/2006/main">
  <p:tag name="NUM" val="1"/>
</p:tagLst>
</file>

<file path=ppt/tags/tag611.xml><?xml version="1.0" encoding="utf-8"?>
<p:tagLst xmlns:a="http://schemas.openxmlformats.org/drawingml/2006/main" xmlns:r="http://schemas.openxmlformats.org/officeDocument/2006/relationships" xmlns:p="http://schemas.openxmlformats.org/presentationml/2006/main">
  <p:tag name="NUM" val="2"/>
</p:tagLst>
</file>

<file path=ppt/tags/tag612.xml><?xml version="1.0" encoding="utf-8"?>
<p:tagLst xmlns:a="http://schemas.openxmlformats.org/drawingml/2006/main" xmlns:r="http://schemas.openxmlformats.org/officeDocument/2006/relationships" xmlns:p="http://schemas.openxmlformats.org/presentationml/2006/main">
  <p:tag name="NUM" val="3"/>
</p:tagLst>
</file>

<file path=ppt/tags/tag613.xml><?xml version="1.0" encoding="utf-8"?>
<p:tagLst xmlns:a="http://schemas.openxmlformats.org/drawingml/2006/main" xmlns:r="http://schemas.openxmlformats.org/officeDocument/2006/relationships" xmlns:p="http://schemas.openxmlformats.org/presentationml/2006/main">
  <p:tag name="NUM" val="1"/>
</p:tagLst>
</file>

<file path=ppt/tags/tag614.xml><?xml version="1.0" encoding="utf-8"?>
<p:tagLst xmlns:a="http://schemas.openxmlformats.org/drawingml/2006/main" xmlns:r="http://schemas.openxmlformats.org/officeDocument/2006/relationships" xmlns:p="http://schemas.openxmlformats.org/presentationml/2006/main">
  <p:tag name="NUM" val="2"/>
</p:tagLst>
</file>

<file path=ppt/tags/tag615.xml><?xml version="1.0" encoding="utf-8"?>
<p:tagLst xmlns:a="http://schemas.openxmlformats.org/drawingml/2006/main" xmlns:r="http://schemas.openxmlformats.org/officeDocument/2006/relationships" xmlns:p="http://schemas.openxmlformats.org/presentationml/2006/main">
  <p:tag name="NUM" val="3"/>
</p:tagLst>
</file>

<file path=ppt/tags/tag616.xml><?xml version="1.0" encoding="utf-8"?>
<p:tagLst xmlns:a="http://schemas.openxmlformats.org/drawingml/2006/main" xmlns:r="http://schemas.openxmlformats.org/officeDocument/2006/relationships" xmlns:p="http://schemas.openxmlformats.org/presentationml/2006/main">
  <p:tag name="NUM" val="1"/>
</p:tagLst>
</file>

<file path=ppt/tags/tag617.xml><?xml version="1.0" encoding="utf-8"?>
<p:tagLst xmlns:a="http://schemas.openxmlformats.org/drawingml/2006/main" xmlns:r="http://schemas.openxmlformats.org/officeDocument/2006/relationships" xmlns:p="http://schemas.openxmlformats.org/presentationml/2006/main">
  <p:tag name="NUM" val="2"/>
</p:tagLst>
</file>

<file path=ppt/tags/tag618.xml><?xml version="1.0" encoding="utf-8"?>
<p:tagLst xmlns:a="http://schemas.openxmlformats.org/drawingml/2006/main" xmlns:r="http://schemas.openxmlformats.org/officeDocument/2006/relationships" xmlns:p="http://schemas.openxmlformats.org/presentationml/2006/main">
  <p:tag name="NUM" val="1"/>
</p:tagLst>
</file>

<file path=ppt/tags/tag619.xml><?xml version="1.0" encoding="utf-8"?>
<p:tagLst xmlns:a="http://schemas.openxmlformats.org/drawingml/2006/main" xmlns:r="http://schemas.openxmlformats.org/officeDocument/2006/relationships" xmlns:p="http://schemas.openxmlformats.org/presentationml/2006/main">
  <p:tag name="NUM" val="2"/>
</p:tagLst>
</file>

<file path=ppt/tags/tag620.xml><?xml version="1.0" encoding="utf-8"?>
<p:tagLst xmlns:a="http://schemas.openxmlformats.org/drawingml/2006/main" xmlns:r="http://schemas.openxmlformats.org/officeDocument/2006/relationships" xmlns:p="http://schemas.openxmlformats.org/presentationml/2006/main">
  <p:tag name="NUM" val="1"/>
</p:tagLst>
</file>

<file path=ppt/tags/tag621.xml><?xml version="1.0" encoding="utf-8"?>
<p:tagLst xmlns:a="http://schemas.openxmlformats.org/drawingml/2006/main" xmlns:r="http://schemas.openxmlformats.org/officeDocument/2006/relationships" xmlns:p="http://schemas.openxmlformats.org/presentationml/2006/main">
  <p:tag name="NUM" val="1"/>
</p:tagLst>
</file>

<file path=ppt/tags/tag622.xml><?xml version="1.0" encoding="utf-8"?>
<p:tagLst xmlns:a="http://schemas.openxmlformats.org/drawingml/2006/main" xmlns:r="http://schemas.openxmlformats.org/officeDocument/2006/relationships" xmlns:p="http://schemas.openxmlformats.org/presentationml/2006/main">
  <p:tag name="NUM" val="2"/>
</p:tagLst>
</file>

<file path=ppt/tags/tag623.xml><?xml version="1.0" encoding="utf-8"?>
<p:tagLst xmlns:a="http://schemas.openxmlformats.org/drawingml/2006/main" xmlns:r="http://schemas.openxmlformats.org/officeDocument/2006/relationships" xmlns:p="http://schemas.openxmlformats.org/presentationml/2006/main">
  <p:tag name="NUM" val="3"/>
</p:tagLst>
</file>

<file path=ppt/tags/tag624.xml><?xml version="1.0" encoding="utf-8"?>
<p:tagLst xmlns:a="http://schemas.openxmlformats.org/drawingml/2006/main" xmlns:r="http://schemas.openxmlformats.org/officeDocument/2006/relationships" xmlns:p="http://schemas.openxmlformats.org/presentationml/2006/main">
  <p:tag name="NUM" val="1"/>
</p:tagLst>
</file>

<file path=ppt/tags/tag625.xml><?xml version="1.0" encoding="utf-8"?>
<p:tagLst xmlns:a="http://schemas.openxmlformats.org/drawingml/2006/main" xmlns:r="http://schemas.openxmlformats.org/officeDocument/2006/relationships" xmlns:p="http://schemas.openxmlformats.org/presentationml/2006/main">
  <p:tag name="NUM" val="1"/>
</p:tagLst>
</file>

<file path=ppt/tags/tag626.xml><?xml version="1.0" encoding="utf-8"?>
<p:tagLst xmlns:a="http://schemas.openxmlformats.org/drawingml/2006/main" xmlns:r="http://schemas.openxmlformats.org/officeDocument/2006/relationships" xmlns:p="http://schemas.openxmlformats.org/presentationml/2006/main">
  <p:tag name="NUM" val="2"/>
</p:tagLst>
</file>

<file path=ppt/tags/tag627.xml><?xml version="1.0" encoding="utf-8"?>
<p:tagLst xmlns:a="http://schemas.openxmlformats.org/drawingml/2006/main" xmlns:r="http://schemas.openxmlformats.org/officeDocument/2006/relationships" xmlns:p="http://schemas.openxmlformats.org/presentationml/2006/main">
  <p:tag name="NUM" val="1"/>
</p:tagLst>
</file>

<file path=ppt/tags/tag628.xml><?xml version="1.0" encoding="utf-8"?>
<p:tagLst xmlns:a="http://schemas.openxmlformats.org/drawingml/2006/main" xmlns:r="http://schemas.openxmlformats.org/officeDocument/2006/relationships" xmlns:p="http://schemas.openxmlformats.org/presentationml/2006/main">
  <p:tag name="NUM" val="2"/>
</p:tagLst>
</file>

<file path=ppt/tags/tag629.xml><?xml version="1.0" encoding="utf-8"?>
<p:tagLst xmlns:a="http://schemas.openxmlformats.org/drawingml/2006/main" xmlns:r="http://schemas.openxmlformats.org/officeDocument/2006/relationships" xmlns:p="http://schemas.openxmlformats.org/presentationml/2006/main">
  <p:tag name="NUM" val="1"/>
</p:tagLst>
</file>

<file path=ppt/tags/tag630.xml><?xml version="1.0" encoding="utf-8"?>
<p:tagLst xmlns:a="http://schemas.openxmlformats.org/drawingml/2006/main" xmlns:r="http://schemas.openxmlformats.org/officeDocument/2006/relationships" xmlns:p="http://schemas.openxmlformats.org/presentationml/2006/main">
  <p:tag name="NUM" val="2"/>
</p:tagLst>
</file>

<file path=ppt/tags/tag631.xml><?xml version="1.0" encoding="utf-8"?>
<p:tagLst xmlns:a="http://schemas.openxmlformats.org/drawingml/2006/main" xmlns:r="http://schemas.openxmlformats.org/officeDocument/2006/relationships" xmlns:p="http://schemas.openxmlformats.org/presentationml/2006/main">
  <p:tag name="NUM" val="1"/>
</p:tagLst>
</file>

<file path=ppt/tags/tag632.xml><?xml version="1.0" encoding="utf-8"?>
<p:tagLst xmlns:a="http://schemas.openxmlformats.org/drawingml/2006/main" xmlns:r="http://schemas.openxmlformats.org/officeDocument/2006/relationships" xmlns:p="http://schemas.openxmlformats.org/presentationml/2006/main">
  <p:tag name="NUM" val="2"/>
</p:tagLst>
</file>

<file path=ppt/tags/tag633.xml><?xml version="1.0" encoding="utf-8"?>
<p:tagLst xmlns:a="http://schemas.openxmlformats.org/drawingml/2006/main" xmlns:r="http://schemas.openxmlformats.org/officeDocument/2006/relationships" xmlns:p="http://schemas.openxmlformats.org/presentationml/2006/main">
  <p:tag name="NUM" val="1"/>
</p:tagLst>
</file>

<file path=ppt/tags/tag634.xml><?xml version="1.0" encoding="utf-8"?>
<p:tagLst xmlns:a="http://schemas.openxmlformats.org/drawingml/2006/main" xmlns:r="http://schemas.openxmlformats.org/officeDocument/2006/relationships" xmlns:p="http://schemas.openxmlformats.org/presentationml/2006/main">
  <p:tag name="NUM" val="1"/>
</p:tagLst>
</file>

<file path=ppt/tags/tag635.xml><?xml version="1.0" encoding="utf-8"?>
<p:tagLst xmlns:a="http://schemas.openxmlformats.org/drawingml/2006/main" xmlns:r="http://schemas.openxmlformats.org/officeDocument/2006/relationships" xmlns:p="http://schemas.openxmlformats.org/presentationml/2006/main">
  <p:tag name="NUM" val="2"/>
</p:tagLst>
</file>

<file path=ppt/tags/tag636.xml><?xml version="1.0" encoding="utf-8"?>
<p:tagLst xmlns:a="http://schemas.openxmlformats.org/drawingml/2006/main" xmlns:r="http://schemas.openxmlformats.org/officeDocument/2006/relationships" xmlns:p="http://schemas.openxmlformats.org/presentationml/2006/main">
  <p:tag name="NUM" val="3"/>
</p:tagLst>
</file>

<file path=ppt/tags/tag637.xml><?xml version="1.0" encoding="utf-8"?>
<p:tagLst xmlns:a="http://schemas.openxmlformats.org/drawingml/2006/main" xmlns:r="http://schemas.openxmlformats.org/officeDocument/2006/relationships" xmlns:p="http://schemas.openxmlformats.org/presentationml/2006/main">
  <p:tag name="NUM" val="4"/>
</p:tagLst>
</file>

<file path=ppt/tags/tag638.xml><?xml version="1.0" encoding="utf-8"?>
<p:tagLst xmlns:a="http://schemas.openxmlformats.org/drawingml/2006/main" xmlns:r="http://schemas.openxmlformats.org/officeDocument/2006/relationships" xmlns:p="http://schemas.openxmlformats.org/presentationml/2006/main">
  <p:tag name="NUM" val="5"/>
</p:tagLst>
</file>

<file path=ppt/tags/tag639.xml><?xml version="1.0" encoding="utf-8"?>
<p:tagLst xmlns:a="http://schemas.openxmlformats.org/drawingml/2006/main" xmlns:r="http://schemas.openxmlformats.org/officeDocument/2006/relationships" xmlns:p="http://schemas.openxmlformats.org/presentationml/2006/main">
  <p:tag name="NUM" val="1"/>
</p:tagLst>
</file>

<file path=ppt/tags/tag640.xml><?xml version="1.0" encoding="utf-8"?>
<p:tagLst xmlns:a="http://schemas.openxmlformats.org/drawingml/2006/main" xmlns:r="http://schemas.openxmlformats.org/officeDocument/2006/relationships" xmlns:p="http://schemas.openxmlformats.org/presentationml/2006/main">
  <p:tag name="NUM" val="2"/>
</p:tagLst>
</file>

<file path=ppt/tags/tag641.xml><?xml version="1.0" encoding="utf-8"?>
<p:tagLst xmlns:a="http://schemas.openxmlformats.org/drawingml/2006/main" xmlns:r="http://schemas.openxmlformats.org/officeDocument/2006/relationships" xmlns:p="http://schemas.openxmlformats.org/presentationml/2006/main">
  <p:tag name="NUM" val="3"/>
</p:tagLst>
</file>

<file path=ppt/tags/tag642.xml><?xml version="1.0" encoding="utf-8"?>
<p:tagLst xmlns:a="http://schemas.openxmlformats.org/drawingml/2006/main" xmlns:r="http://schemas.openxmlformats.org/officeDocument/2006/relationships" xmlns:p="http://schemas.openxmlformats.org/presentationml/2006/main">
  <p:tag name="NUM" val="4"/>
</p:tagLst>
</file>

<file path=ppt/tags/tag643.xml><?xml version="1.0" encoding="utf-8"?>
<p:tagLst xmlns:a="http://schemas.openxmlformats.org/drawingml/2006/main" xmlns:r="http://schemas.openxmlformats.org/officeDocument/2006/relationships" xmlns:p="http://schemas.openxmlformats.org/presentationml/2006/main">
  <p:tag name="NUM" val="1"/>
</p:tagLst>
</file>

<file path=ppt/tags/tag644.xml><?xml version="1.0" encoding="utf-8"?>
<p:tagLst xmlns:a="http://schemas.openxmlformats.org/drawingml/2006/main" xmlns:r="http://schemas.openxmlformats.org/officeDocument/2006/relationships" xmlns:p="http://schemas.openxmlformats.org/presentationml/2006/main">
  <p:tag name="NUM" val="2"/>
</p:tagLst>
</file>

<file path=ppt/tags/tag645.xml><?xml version="1.0" encoding="utf-8"?>
<p:tagLst xmlns:a="http://schemas.openxmlformats.org/drawingml/2006/main" xmlns:r="http://schemas.openxmlformats.org/officeDocument/2006/relationships" xmlns:p="http://schemas.openxmlformats.org/presentationml/2006/main">
  <p:tag name="NUM" val="3"/>
</p:tagLst>
</file>

<file path=ppt/tags/tag646.xml><?xml version="1.0" encoding="utf-8"?>
<p:tagLst xmlns:a="http://schemas.openxmlformats.org/drawingml/2006/main" xmlns:r="http://schemas.openxmlformats.org/officeDocument/2006/relationships" xmlns:p="http://schemas.openxmlformats.org/presentationml/2006/main">
  <p:tag name="NUM" val="1"/>
</p:tagLst>
</file>

<file path=ppt/tags/tag647.xml><?xml version="1.0" encoding="utf-8"?>
<p:tagLst xmlns:a="http://schemas.openxmlformats.org/drawingml/2006/main" xmlns:r="http://schemas.openxmlformats.org/officeDocument/2006/relationships" xmlns:p="http://schemas.openxmlformats.org/presentationml/2006/main">
  <p:tag name="NUM" val="2"/>
</p:tagLst>
</file>

<file path=ppt/tags/tag648.xml><?xml version="1.0" encoding="utf-8"?>
<p:tagLst xmlns:a="http://schemas.openxmlformats.org/drawingml/2006/main" xmlns:r="http://schemas.openxmlformats.org/officeDocument/2006/relationships" xmlns:p="http://schemas.openxmlformats.org/presentationml/2006/main">
  <p:tag name="NUM" val="3"/>
</p:tagLst>
</file>

<file path=ppt/tags/tag649.xml><?xml version="1.0" encoding="utf-8"?>
<p:tagLst xmlns:a="http://schemas.openxmlformats.org/drawingml/2006/main" xmlns:r="http://schemas.openxmlformats.org/officeDocument/2006/relationships" xmlns:p="http://schemas.openxmlformats.org/presentationml/2006/main">
  <p:tag name="NUM" val="4"/>
</p:tagLst>
</file>

<file path=ppt/tags/tag650.xml><?xml version="1.0" encoding="utf-8"?>
<p:tagLst xmlns:a="http://schemas.openxmlformats.org/drawingml/2006/main" xmlns:r="http://schemas.openxmlformats.org/officeDocument/2006/relationships" xmlns:p="http://schemas.openxmlformats.org/presentationml/2006/main">
  <p:tag name="NUM" val="5"/>
</p:tagLst>
</file>

<file path=ppt/tags/tag651.xml><?xml version="1.0" encoding="utf-8"?>
<p:tagLst xmlns:a="http://schemas.openxmlformats.org/drawingml/2006/main" xmlns:r="http://schemas.openxmlformats.org/officeDocument/2006/relationships" xmlns:p="http://schemas.openxmlformats.org/presentationml/2006/main">
  <p:tag name="NUM" val="1"/>
</p:tagLst>
</file>

<file path=ppt/tags/tag652.xml><?xml version="1.0" encoding="utf-8"?>
<p:tagLst xmlns:a="http://schemas.openxmlformats.org/drawingml/2006/main" xmlns:r="http://schemas.openxmlformats.org/officeDocument/2006/relationships" xmlns:p="http://schemas.openxmlformats.org/presentationml/2006/main">
  <p:tag name="NUM" val="1"/>
</p:tagLst>
</file>

<file path=ppt/tags/tag653.xml><?xml version="1.0" encoding="utf-8"?>
<p:tagLst xmlns:a="http://schemas.openxmlformats.org/drawingml/2006/main" xmlns:r="http://schemas.openxmlformats.org/officeDocument/2006/relationships" xmlns:p="http://schemas.openxmlformats.org/presentationml/2006/main">
  <p:tag name="NUM" val="2"/>
</p:tagLst>
</file>

<file path=ppt/tags/tag654.xml><?xml version="1.0" encoding="utf-8"?>
<p:tagLst xmlns:a="http://schemas.openxmlformats.org/drawingml/2006/main" xmlns:r="http://schemas.openxmlformats.org/officeDocument/2006/relationships" xmlns:p="http://schemas.openxmlformats.org/presentationml/2006/main">
  <p:tag name="NUM" val="3"/>
</p:tagLst>
</file>

<file path=ppt/tags/tag655.xml><?xml version="1.0" encoding="utf-8"?>
<p:tagLst xmlns:a="http://schemas.openxmlformats.org/drawingml/2006/main" xmlns:r="http://schemas.openxmlformats.org/officeDocument/2006/relationships" xmlns:p="http://schemas.openxmlformats.org/presentationml/2006/main">
  <p:tag name="NUM" val="1"/>
</p:tagLst>
</file>

<file path=ppt/tags/tag656.xml><?xml version="1.0" encoding="utf-8"?>
<p:tagLst xmlns:a="http://schemas.openxmlformats.org/drawingml/2006/main" xmlns:r="http://schemas.openxmlformats.org/officeDocument/2006/relationships" xmlns:p="http://schemas.openxmlformats.org/presentationml/2006/main">
  <p:tag name="NUM" val="2"/>
</p:tagLst>
</file>

<file path=ppt/tags/tag657.xml><?xml version="1.0" encoding="utf-8"?>
<p:tagLst xmlns:a="http://schemas.openxmlformats.org/drawingml/2006/main" xmlns:r="http://schemas.openxmlformats.org/officeDocument/2006/relationships" xmlns:p="http://schemas.openxmlformats.org/presentationml/2006/main">
  <p:tag name="NUM" val="3"/>
</p:tagLst>
</file>

<file path=ppt/tags/tag658.xml><?xml version="1.0" encoding="utf-8"?>
<p:tagLst xmlns:a="http://schemas.openxmlformats.org/drawingml/2006/main" xmlns:r="http://schemas.openxmlformats.org/officeDocument/2006/relationships" xmlns:p="http://schemas.openxmlformats.org/presentationml/2006/main">
  <p:tag name="NUM" val="1"/>
</p:tagLst>
</file>

<file path=ppt/tags/tag659.xml><?xml version="1.0" encoding="utf-8"?>
<p:tagLst xmlns:a="http://schemas.openxmlformats.org/drawingml/2006/main" xmlns:r="http://schemas.openxmlformats.org/officeDocument/2006/relationships" xmlns:p="http://schemas.openxmlformats.org/presentationml/2006/main">
  <p:tag name="NUM" val="2"/>
</p:tagLst>
</file>

<file path=ppt/tags/tag660.xml><?xml version="1.0" encoding="utf-8"?>
<p:tagLst xmlns:a="http://schemas.openxmlformats.org/drawingml/2006/main" xmlns:r="http://schemas.openxmlformats.org/officeDocument/2006/relationships" xmlns:p="http://schemas.openxmlformats.org/presentationml/2006/main">
  <p:tag name="NUM" val="1"/>
</p:tagLst>
</file>

<file path=ppt/tags/tag661.xml><?xml version="1.0" encoding="utf-8"?>
<p:tagLst xmlns:a="http://schemas.openxmlformats.org/drawingml/2006/main" xmlns:r="http://schemas.openxmlformats.org/officeDocument/2006/relationships" xmlns:p="http://schemas.openxmlformats.org/presentationml/2006/main">
  <p:tag name="NUM" val="2"/>
</p:tagLst>
</file>

<file path=ppt/tags/tag662.xml><?xml version="1.0" encoding="utf-8"?>
<p:tagLst xmlns:a="http://schemas.openxmlformats.org/drawingml/2006/main" xmlns:r="http://schemas.openxmlformats.org/officeDocument/2006/relationships" xmlns:p="http://schemas.openxmlformats.org/presentationml/2006/main">
  <p:tag name="NUM" val="1"/>
</p:tagLst>
</file>

<file path=ppt/tags/tag663.xml><?xml version="1.0" encoding="utf-8"?>
<p:tagLst xmlns:a="http://schemas.openxmlformats.org/drawingml/2006/main" xmlns:r="http://schemas.openxmlformats.org/officeDocument/2006/relationships" xmlns:p="http://schemas.openxmlformats.org/presentationml/2006/main">
  <p:tag name="NUM" val="2"/>
</p:tagLst>
</file>

<file path=ppt/tags/tag664.xml><?xml version="1.0" encoding="utf-8"?>
<p:tagLst xmlns:a="http://schemas.openxmlformats.org/drawingml/2006/main" xmlns:r="http://schemas.openxmlformats.org/officeDocument/2006/relationships" xmlns:p="http://schemas.openxmlformats.org/presentationml/2006/main">
  <p:tag name="NUM" val="1"/>
</p:tagLst>
</file>

<file path=ppt/tags/tag665.xml><?xml version="1.0" encoding="utf-8"?>
<p:tagLst xmlns:a="http://schemas.openxmlformats.org/drawingml/2006/main" xmlns:r="http://schemas.openxmlformats.org/officeDocument/2006/relationships" xmlns:p="http://schemas.openxmlformats.org/presentationml/2006/main">
  <p:tag name="NUM" val="2"/>
</p:tagLst>
</file>

<file path=ppt/tags/tag666.xml><?xml version="1.0" encoding="utf-8"?>
<p:tagLst xmlns:a="http://schemas.openxmlformats.org/drawingml/2006/main" xmlns:r="http://schemas.openxmlformats.org/officeDocument/2006/relationships" xmlns:p="http://schemas.openxmlformats.org/presentationml/2006/main">
  <p:tag name="NUM" val="1"/>
</p:tagLst>
</file>

<file path=ppt/tags/tag667.xml><?xml version="1.0" encoding="utf-8"?>
<p:tagLst xmlns:a="http://schemas.openxmlformats.org/drawingml/2006/main" xmlns:r="http://schemas.openxmlformats.org/officeDocument/2006/relationships" xmlns:p="http://schemas.openxmlformats.org/presentationml/2006/main">
  <p:tag name="NUM" val="2"/>
</p:tagLst>
</file>

<file path=ppt/tags/tag668.xml><?xml version="1.0" encoding="utf-8"?>
<p:tagLst xmlns:a="http://schemas.openxmlformats.org/drawingml/2006/main" xmlns:r="http://schemas.openxmlformats.org/officeDocument/2006/relationships" xmlns:p="http://schemas.openxmlformats.org/presentationml/2006/main">
  <p:tag name="NUM" val="1"/>
</p:tagLst>
</file>

<file path=ppt/tags/tag669.xml><?xml version="1.0" encoding="utf-8"?>
<p:tagLst xmlns:a="http://schemas.openxmlformats.org/drawingml/2006/main" xmlns:r="http://schemas.openxmlformats.org/officeDocument/2006/relationships" xmlns:p="http://schemas.openxmlformats.org/presentationml/2006/main">
  <p:tag name="NUM" val="1"/>
</p:tagLst>
</file>

<file path=ppt/tags/tag670.xml><?xml version="1.0" encoding="utf-8"?>
<p:tagLst xmlns:a="http://schemas.openxmlformats.org/drawingml/2006/main" xmlns:r="http://schemas.openxmlformats.org/officeDocument/2006/relationships" xmlns:p="http://schemas.openxmlformats.org/presentationml/2006/main">
  <p:tag name="NUM" val="2"/>
</p:tagLst>
</file>

<file path=ppt/tags/tag671.xml><?xml version="1.0" encoding="utf-8"?>
<p:tagLst xmlns:a="http://schemas.openxmlformats.org/drawingml/2006/main" xmlns:r="http://schemas.openxmlformats.org/officeDocument/2006/relationships" xmlns:p="http://schemas.openxmlformats.org/presentationml/2006/main">
  <p:tag name="NUM" val="1"/>
</p:tagLst>
</file>

<file path=ppt/tags/tag672.xml><?xml version="1.0" encoding="utf-8"?>
<p:tagLst xmlns:a="http://schemas.openxmlformats.org/drawingml/2006/main" xmlns:r="http://schemas.openxmlformats.org/officeDocument/2006/relationships" xmlns:p="http://schemas.openxmlformats.org/presentationml/2006/main">
  <p:tag name="NUM" val="2"/>
</p:tagLst>
</file>

<file path=ppt/tags/tag673.xml><?xml version="1.0" encoding="utf-8"?>
<p:tagLst xmlns:a="http://schemas.openxmlformats.org/drawingml/2006/main" xmlns:r="http://schemas.openxmlformats.org/officeDocument/2006/relationships" xmlns:p="http://schemas.openxmlformats.org/presentationml/2006/main">
  <p:tag name="NUM" val="3"/>
</p:tagLst>
</file>

<file path=ppt/tags/tag674.xml><?xml version="1.0" encoding="utf-8"?>
<p:tagLst xmlns:a="http://schemas.openxmlformats.org/drawingml/2006/main" xmlns:r="http://schemas.openxmlformats.org/officeDocument/2006/relationships" xmlns:p="http://schemas.openxmlformats.org/presentationml/2006/main">
  <p:tag name="NUM" val="1"/>
</p:tagLst>
</file>

<file path=ppt/tags/tag675.xml><?xml version="1.0" encoding="utf-8"?>
<p:tagLst xmlns:a="http://schemas.openxmlformats.org/drawingml/2006/main" xmlns:r="http://schemas.openxmlformats.org/officeDocument/2006/relationships" xmlns:p="http://schemas.openxmlformats.org/presentationml/2006/main">
  <p:tag name="NUM" val="2"/>
</p:tagLst>
</file>

<file path=ppt/tags/tag676.xml><?xml version="1.0" encoding="utf-8"?>
<p:tagLst xmlns:a="http://schemas.openxmlformats.org/drawingml/2006/main" xmlns:r="http://schemas.openxmlformats.org/officeDocument/2006/relationships" xmlns:p="http://schemas.openxmlformats.org/presentationml/2006/main">
  <p:tag name="NUM" val="1"/>
</p:tagLst>
</file>

<file path=ppt/tags/tag677.xml><?xml version="1.0" encoding="utf-8"?>
<p:tagLst xmlns:a="http://schemas.openxmlformats.org/drawingml/2006/main" xmlns:r="http://schemas.openxmlformats.org/officeDocument/2006/relationships" xmlns:p="http://schemas.openxmlformats.org/presentationml/2006/main">
  <p:tag name="NUM" val="1"/>
</p:tagLst>
</file>

<file path=ppt/tags/tag678.xml><?xml version="1.0" encoding="utf-8"?>
<p:tagLst xmlns:a="http://schemas.openxmlformats.org/drawingml/2006/main" xmlns:r="http://schemas.openxmlformats.org/officeDocument/2006/relationships" xmlns:p="http://schemas.openxmlformats.org/presentationml/2006/main">
  <p:tag name="NUM"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47068</TotalTime>
  <Words>9385</Words>
  <Application>Microsoft Office PowerPoint</Application>
  <PresentationFormat>Affichage à l'écran (4:3)</PresentationFormat>
  <Paragraphs>1199</Paragraphs>
  <Slides>285</Slides>
  <Notes>1</Notes>
  <HiddenSlides>0</HiddenSlides>
  <MMClips>0</MMClips>
  <ScaleCrop>false</ScaleCrop>
  <HeadingPairs>
    <vt:vector size="4" baseType="variant">
      <vt:variant>
        <vt:lpstr>Thème</vt:lpstr>
      </vt:variant>
      <vt:variant>
        <vt:i4>1</vt:i4>
      </vt:variant>
      <vt:variant>
        <vt:lpstr>Titres des diapositives</vt:lpstr>
      </vt:variant>
      <vt:variant>
        <vt:i4>285</vt:i4>
      </vt:variant>
    </vt:vector>
  </HeadingPairs>
  <TitlesOfParts>
    <vt:vector size="286" baseType="lpstr">
      <vt:lpstr>Débit</vt:lpstr>
      <vt:lpstr>Basses-Laurentides Refuse</vt:lpstr>
      <vt:lpstr>Principe de précaution</vt:lpstr>
      <vt:lpstr>Principe de précaution</vt:lpstr>
      <vt:lpstr>Manque de preuve n’est pas une preuve (d’innocuité)</vt:lpstr>
      <vt:lpstr>Ils ont adopté le principe 15</vt:lpstr>
      <vt:lpstr>Pourquoi refuser?</vt:lpstr>
      <vt:lpstr>Diapositive 7</vt:lpstr>
      <vt:lpstr>Diapositive 8</vt:lpstr>
      <vt:lpstr>Diapositive 9</vt:lpstr>
      <vt:lpstr>Diapositive 10</vt:lpstr>
      <vt:lpstr>Radiofréquences artificielles</vt:lpstr>
      <vt:lpstr>Information</vt:lpstr>
      <vt:lpstr>Champs Électromagnétiques </vt:lpstr>
      <vt:lpstr>Les CEM</vt:lpstr>
      <vt:lpstr>Nos propres CEM</vt:lpstr>
      <vt:lpstr>Diapositive 16</vt:lpstr>
      <vt:lpstr>Les compteurs</vt:lpstr>
      <vt:lpstr>Le compteur électromécanique</vt:lpstr>
      <vt:lpstr>Compteur électromécanique</vt:lpstr>
      <vt:lpstr>Facturation</vt:lpstr>
      <vt:lpstr>À radiofréquences électromécanique d’apparence</vt:lpstr>
      <vt:lpstr>Compteur non communicant</vt:lpstr>
      <vt:lpstr>Compteur numérique</vt:lpstr>
      <vt:lpstr>Électricité sale - ‘switching-mode power supply’ (SMPS) </vt:lpstr>
      <vt:lpstr>Électricité sale</vt:lpstr>
      <vt:lpstr>Électricité sale</vt:lpstr>
      <vt:lpstr>Problèmes de santé</vt:lpstr>
      <vt:lpstr>Sources d’électricité sale </vt:lpstr>
      <vt:lpstr>Diapositive 29</vt:lpstr>
      <vt:lpstr>Diapositive 30</vt:lpstr>
      <vt:lpstr>Boucherville – A. Michrowski* PhD</vt:lpstr>
      <vt:lpstr>Facturation</vt:lpstr>
      <vt:lpstr>Compteur à radiofréquences</vt:lpstr>
      <vt:lpstr>LECTURE À DISTANCE PAR UN RELEVEUR</vt:lpstr>
      <vt:lpstr>Radiofréquences pulsées</vt:lpstr>
      <vt:lpstr>Radiofréquences pulsées</vt:lpstr>
      <vt:lpstr>Différents modèles</vt:lpstr>
      <vt:lpstr>Diapositive 38</vt:lpstr>
      <vt:lpstr>Diapositive 39</vt:lpstr>
      <vt:lpstr>Compteur “intelligent” ou “nouvelle génération”</vt:lpstr>
      <vt:lpstr>Diapositive 41</vt:lpstr>
      <vt:lpstr>LECTURE À DISTANCE SANS INTERVENTION D’UN RELEVEUR</vt:lpstr>
      <vt:lpstr>Communication</vt:lpstr>
      <vt:lpstr>Compteur communiquant</vt:lpstr>
      <vt:lpstr>Compteur “hyperactif” -3%</vt:lpstr>
      <vt:lpstr>Diapositive 46</vt:lpstr>
      <vt:lpstr>Diapositive 47</vt:lpstr>
      <vt:lpstr>Diapositive 48</vt:lpstr>
      <vt:lpstr>Diapositive 49</vt:lpstr>
      <vt:lpstr>75 mètres dans toutes les directions</vt:lpstr>
      <vt:lpstr>Diapositive 51</vt:lpstr>
      <vt:lpstr>Biénergie</vt:lpstr>
      <vt:lpstr>Diapositive 53</vt:lpstr>
      <vt:lpstr>Diapositive 54</vt:lpstr>
      <vt:lpstr>Nos peurs irrationnelles</vt:lpstr>
      <vt:lpstr>Quel bénéfice peut bien nous apporter un compteur « intelligent »?</vt:lpstr>
      <vt:lpstr>Facturation – “Heure Juste”</vt:lpstr>
      <vt:lpstr>Déjà-vu</vt:lpstr>
      <vt:lpstr>Résultat</vt:lpstr>
      <vt:lpstr>Diapositive 60</vt:lpstr>
      <vt:lpstr>Diapositive 61</vt:lpstr>
      <vt:lpstr>Diapositive 62</vt:lpstr>
      <vt:lpstr>Votre facture</vt:lpstr>
      <vt:lpstr>Diapositive 64</vt:lpstr>
      <vt:lpstr>Fonctionnalités à se méfier</vt:lpstr>
      <vt:lpstr>Écologie et $$$</vt:lpstr>
      <vt:lpstr>Diapositive 67</vt:lpstr>
      <vt:lpstr>Diapositive 68</vt:lpstr>
      <vt:lpstr>Diapositive 69</vt:lpstr>
      <vt:lpstr>Diapositive 70</vt:lpstr>
      <vt:lpstr>Nouvelle Phase I</vt:lpstr>
      <vt:lpstr>Intrusion dans la vie privée</vt:lpstr>
      <vt:lpstr>Liberté restrainte </vt:lpstr>
      <vt:lpstr>Diapositive 74</vt:lpstr>
      <vt:lpstr>Diapositive 75</vt:lpstr>
      <vt:lpstr>Diapositive 76</vt:lpstr>
      <vt:lpstr>Zigbee</vt:lpstr>
      <vt:lpstr>Diapositive 78</vt:lpstr>
      <vt:lpstr>Measurement Canada  Un organisme d’Industrie Canada</vt:lpstr>
      <vt:lpstr>Autres certifications</vt:lpstr>
      <vt:lpstr>Certification accrédité</vt:lpstr>
      <vt:lpstr>Assurance habitation</vt:lpstr>
      <vt:lpstr>St-Léonard (Québec)</vt:lpstr>
      <vt:lpstr>Colombie-Britannique</vt:lpstr>
      <vt:lpstr>Diapositive 85</vt:lpstr>
      <vt:lpstr>Diapositive 86</vt:lpstr>
      <vt:lpstr>Diapositive 87</vt:lpstr>
      <vt:lpstr>Diapositive 88</vt:lpstr>
      <vt:lpstr>Diapositive 89</vt:lpstr>
      <vt:lpstr>Recommendations du manufacturier</vt:lpstr>
      <vt:lpstr>Quelle distance?</vt:lpstr>
      <vt:lpstr>DAS – Débit d’absorption spécifique</vt:lpstr>
      <vt:lpstr>Vous êtes assuré</vt:lpstr>
      <vt:lpstr>Risque de piratage des donées</vt:lpstr>
      <vt:lpstr>Diapositive 95</vt:lpstr>
      <vt:lpstr>À quoi bon cette information?</vt:lpstr>
      <vt:lpstr>Commissariat à la protection de vie privée du Canada </vt:lpstr>
      <vt:lpstr>Hydro-Toronto</vt:lpstr>
      <vt:lpstr>La Commission nationale de l’informatique et des libertés</vt:lpstr>
      <vt:lpstr>Piratage - suite</vt:lpstr>
      <vt:lpstr>CEM - Effets biologiques</vt:lpstr>
      <vt:lpstr>Diapositive 102</vt:lpstr>
      <vt:lpstr>Diapositive 103</vt:lpstr>
      <vt:lpstr>Diapositive 104</vt:lpstr>
      <vt:lpstr>Études sur les effets sanitaires des Compteurs Intelligents</vt:lpstr>
      <vt:lpstr>Normes et tolérence</vt:lpstr>
      <vt:lpstr>Diapositive 107</vt:lpstr>
      <vt:lpstr>Diapositive 108</vt:lpstr>
      <vt:lpstr>Effets biologiques</vt:lpstr>
      <vt:lpstr>Distance de portée</vt:lpstr>
      <vt:lpstr>Extrêmement Basses Fréquences (EBF)</vt:lpstr>
      <vt:lpstr>EBF</vt:lpstr>
      <vt:lpstr>Mélatonine</vt:lpstr>
      <vt:lpstr>Diapositive 114</vt:lpstr>
      <vt:lpstr>Diabetes type 2</vt:lpstr>
      <vt:lpstr>EBF – Québec </vt:lpstr>
      <vt:lpstr>3 méta-analyses</vt:lpstr>
      <vt:lpstr>Diapositive 118</vt:lpstr>
      <vt:lpstr>Hydro-Québec &amp; Hydro-France</vt:lpstr>
      <vt:lpstr>Cancer chez les monteurs de ligne d’Hydro-Québec- 1994</vt:lpstr>
      <vt:lpstr>EBF: consensus scientifique </vt:lpstr>
      <vt:lpstr>Antennes radio-TV</vt:lpstr>
      <vt:lpstr>Antennes radio, TV  </vt:lpstr>
      <vt:lpstr>Radio-Vatican   </vt:lpstr>
      <vt:lpstr>Diapositive 125</vt:lpstr>
      <vt:lpstr>Micro-ondes</vt:lpstr>
      <vt:lpstr>                           Études micro-ondes</vt:lpstr>
      <vt:lpstr>Conclusion</vt:lpstr>
      <vt:lpstr>Enfants + cellulaire + TADH</vt:lpstr>
      <vt:lpstr>Marché actuel </vt:lpstr>
      <vt:lpstr>Démence digitale</vt:lpstr>
      <vt:lpstr>Diapositive 132</vt:lpstr>
      <vt:lpstr>Femmes enceinte + Cell + TDAH</vt:lpstr>
      <vt:lpstr>Étude israélienne </vt:lpstr>
      <vt:lpstr>Diapositive 135</vt:lpstr>
      <vt:lpstr>Autisme – CEM &amp; RRF</vt:lpstr>
      <vt:lpstr>Études INTERPHONE</vt:lpstr>
      <vt:lpstr>INTERPHONE (suite)</vt:lpstr>
      <vt:lpstr>L’étude Interphone a plusieurs failles, notamment: </vt:lpstr>
      <vt:lpstr>Interphone 1988 à 2004</vt:lpstr>
      <vt:lpstr>Étude de Hardell</vt:lpstr>
      <vt:lpstr>Diapositive 142</vt:lpstr>
      <vt:lpstr>  DAS et BBB*  (barrière hématoencéphalique) </vt:lpstr>
      <vt:lpstr>Diapositive 144</vt:lpstr>
      <vt:lpstr>Misses en garde /Interdictions</vt:lpstr>
      <vt:lpstr>Principe de précaution</vt:lpstr>
      <vt:lpstr>Plus de Wi-Fi dans les écoles, bibliothèques et parcs</vt:lpstr>
      <vt:lpstr>Suite 2 –Depuis 2005</vt:lpstr>
      <vt:lpstr>Suite 3</vt:lpstr>
      <vt:lpstr>Réduction de radiation</vt:lpstr>
      <vt:lpstr>Diapositive 151</vt:lpstr>
      <vt:lpstr>Diapositive 152</vt:lpstr>
      <vt:lpstr>Suite 3</vt:lpstr>
      <vt:lpstr>Suite 3</vt:lpstr>
      <vt:lpstr>Diapositive 155</vt:lpstr>
      <vt:lpstr>Diapositive 156</vt:lpstr>
      <vt:lpstr>Diapositive 157</vt:lpstr>
      <vt:lpstr>Diapositive 158</vt:lpstr>
      <vt:lpstr>Tours antennes micro-ondes</vt:lpstr>
      <vt:lpstr>Diapositive 160</vt:lpstr>
      <vt:lpstr>Diapositive 161</vt:lpstr>
      <vt:lpstr>Diapositive 162</vt:lpstr>
      <vt:lpstr>Tours Antenne cellulaire   </vt:lpstr>
      <vt:lpstr>Diapositive 164</vt:lpstr>
      <vt:lpstr>Diapositive 165</vt:lpstr>
      <vt:lpstr>Diapositive 166</vt:lpstr>
      <vt:lpstr>Diapositive 167</vt:lpstr>
      <vt:lpstr> 1 Étude française</vt:lpstr>
      <vt:lpstr>2 Étude espagnole</vt:lpstr>
      <vt:lpstr>3 Étude autrichienne</vt:lpstr>
      <vt:lpstr>4 Étude hollandaise</vt:lpstr>
      <vt:lpstr>Suite GSM (900) DCS (1800) UMTS (2100)</vt:lpstr>
      <vt:lpstr> Cégep André-Laurendeau -CSST</vt:lpstr>
      <vt:lpstr>Cégep André-Laurendeau</vt:lpstr>
      <vt:lpstr>Électrosensibilité</vt:lpstr>
      <vt:lpstr>Diapositive 176</vt:lpstr>
      <vt:lpstr>Diapositive 177</vt:lpstr>
      <vt:lpstr>Électrosensibilité -EHS</vt:lpstr>
      <vt:lpstr>Syndrome d’intolérance CEM</vt:lpstr>
      <vt:lpstr>Diapositive 180</vt:lpstr>
      <vt:lpstr>Diapositive 181</vt:lpstr>
      <vt:lpstr>Symptômes d’hypersensibilité</vt:lpstr>
      <vt:lpstr>Certains symptômes EHS</vt:lpstr>
      <vt:lpstr>Symptômes - suite</vt:lpstr>
      <vt:lpstr>Symptômes</vt:lpstr>
      <vt:lpstr>Diapositive 186</vt:lpstr>
      <vt:lpstr>Analyses – Dr Belpomme</vt:lpstr>
      <vt:lpstr>Ca, mélatonine, créatinine, neurotransmetteurs, etc.</vt:lpstr>
      <vt:lpstr>Dominique Belpomme -Oncologue</vt:lpstr>
      <vt:lpstr>Diapositive 190</vt:lpstr>
      <vt:lpstr>Diapositive 191</vt:lpstr>
      <vt:lpstr>Reconnaissance officielle</vt:lpstr>
      <vt:lpstr>Plus à risque</vt:lpstr>
      <vt:lpstr>Implants et métaux</vt:lpstr>
      <vt:lpstr>Diapositive 195</vt:lpstr>
      <vt:lpstr>Next-up dernière heure!</vt:lpstr>
      <vt:lpstr>Diapositive 197</vt:lpstr>
      <vt:lpstr>Diapositive 198</vt:lpstr>
      <vt:lpstr>Assurance maladie et vie</vt:lpstr>
      <vt:lpstr>Assurance maladie – Lloyd’s</vt:lpstr>
      <vt:lpstr>Diapositive 201</vt:lpstr>
      <vt:lpstr>Les fausses études</vt:lpstr>
      <vt:lpstr>La fausse “étude” québécoise</vt:lpstr>
      <vt:lpstr>Brigade électro-urbaine</vt:lpstr>
      <vt:lpstr>Les faits</vt:lpstr>
      <vt:lpstr>Un cheval un lapin</vt:lpstr>
      <vt:lpstr>Conflits d’intérêts au Québec</vt:lpstr>
      <vt:lpstr>QC suite</vt:lpstr>
      <vt:lpstr>La régie de l’Énergie</vt:lpstr>
      <vt:lpstr>Conflits d'intérêts à la Société royale du Canada - Révision Code 6</vt:lpstr>
      <vt:lpstr>Révision Code 6</vt:lpstr>
      <vt:lpstr>Autres organismes</vt:lpstr>
      <vt:lpstr>Bad Science Watch – L Trottier</vt:lpstr>
      <vt:lpstr>21stCentury Learning</vt:lpstr>
      <vt:lpstr>Harvard Health Policy Review</vt:lpstr>
      <vt:lpstr>Institutions canadiennes</vt:lpstr>
      <vt:lpstr>“Le poids de l’évidence”</vt:lpstr>
      <vt:lpstr>Diapositive 218</vt:lpstr>
      <vt:lpstr>Dr. Annie Sasco –WHO Cancer Control Programme -2010</vt:lpstr>
      <vt:lpstr>OMS</vt:lpstr>
      <vt:lpstr>Diapositive 221</vt:lpstr>
      <vt:lpstr>2011: 5 scandales</vt:lpstr>
      <vt:lpstr>Sonneurs d’alerte attaqués </vt:lpstr>
      <vt:lpstr>Rapport BioInitiative </vt:lpstr>
      <vt:lpstr>Rapport BioInitiative</vt:lpstr>
      <vt:lpstr>David O. Carpenter</vt:lpstr>
      <vt:lpstr>Dre Gro Harlem Brundtland</vt:lpstr>
      <vt:lpstr> Dr Franz Adkofer</vt:lpstr>
      <vt:lpstr>Mohandas K Ghandi</vt:lpstr>
      <vt:lpstr>Autres problèmes</vt:lpstr>
      <vt:lpstr>Autres problèmes</vt:lpstr>
      <vt:lpstr>Diapositive 232</vt:lpstr>
      <vt:lpstr>Diapositive 233</vt:lpstr>
      <vt:lpstr>Diapositive 234</vt:lpstr>
      <vt:lpstr>Diapositive 235</vt:lpstr>
      <vt:lpstr>Diapositive 236</vt:lpstr>
      <vt:lpstr>Diapositive 237</vt:lpstr>
      <vt:lpstr>Diapositive 238</vt:lpstr>
      <vt:lpstr>Richwood Gardens – 112 CI</vt:lpstr>
      <vt:lpstr>Interférences </vt:lpstr>
      <vt:lpstr>Interférences</vt:lpstr>
      <vt:lpstr>Code de sécurité 6</vt:lpstr>
      <vt:lpstr>Code de sécurité 6</vt:lpstr>
      <vt:lpstr>Code de sécurité 6</vt:lpstr>
      <vt:lpstr> Lignes directrices de Santé Canada sur l'exposition aux RF</vt:lpstr>
      <vt:lpstr>Normes canadiennes vs recommandations de BioInitiative</vt:lpstr>
      <vt:lpstr>Diapositive 247</vt:lpstr>
      <vt:lpstr> Méthode de calcul des émissions de RF </vt:lpstr>
      <vt:lpstr>Méthode de calcul des émissions de RF -suite</vt:lpstr>
      <vt:lpstr>Diapositive 250</vt:lpstr>
      <vt:lpstr>Diapositive 251</vt:lpstr>
      <vt:lpstr>Diapositive 252</vt:lpstr>
      <vt:lpstr>Radiofréquence pulsée</vt:lpstr>
      <vt:lpstr>Diapositive 254</vt:lpstr>
      <vt:lpstr>La réalité- suite</vt:lpstr>
      <vt:lpstr>Éffets bio Wi-Fi technologies sous les limites du Code 6 1000µW/cm2</vt:lpstr>
      <vt:lpstr>Diapositive 257</vt:lpstr>
      <vt:lpstr>Norme pour une fréquence de 1 800 MHz</vt:lpstr>
      <vt:lpstr>Diapositive 259</vt:lpstr>
      <vt:lpstr>Moratoirs</vt:lpstr>
      <vt:lpstr>Drs &amp; Scientifiques moratoirs</vt:lpstr>
      <vt:lpstr>Diapositive 262</vt:lpstr>
      <vt:lpstr>Int. Agency Research Cancer</vt:lpstr>
      <vt:lpstr>2011-Resolution # 1815 </vt:lpstr>
      <vt:lpstr>2011- Comité Natlonal Russe sur la protection contre les RNI*</vt:lpstr>
      <vt:lpstr>Autres organismes</vt:lpstr>
      <vt:lpstr>Diapositive 267</vt:lpstr>
      <vt:lpstr>Mouvement Refuse</vt:lpstr>
      <vt:lpstr>     En Cour suprême </vt:lpstr>
      <vt:lpstr>Diapositive 270</vt:lpstr>
      <vt:lpstr>25+ villes québécoises refusent</vt:lpstr>
      <vt:lpstr>Pour quoi pas la vôtre?</vt:lpstr>
      <vt:lpstr>Conclusion</vt:lpstr>
      <vt:lpstr>Que puis-je faire? </vt:lpstr>
      <vt:lpstr>Deuxièmement </vt:lpstr>
      <vt:lpstr>Suite </vt:lpstr>
      <vt:lpstr>Suite 2</vt:lpstr>
      <vt:lpstr>Suite 3 ...par  courriel</vt:lpstr>
      <vt:lpstr>Troisièmement </vt:lpstr>
      <vt:lpstr>Diapositive 280</vt:lpstr>
      <vt:lpstr>Quatrièmement</vt:lpstr>
      <vt:lpstr>Cinquièmement</vt:lpstr>
      <vt:lpstr>Dernier conseil</vt:lpstr>
      <vt:lpstr>Diapositive 284</vt:lpstr>
      <vt:lpstr>La Fin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Principe de précaution</dc:title>
  <dc:creator>Maria</dc:creator>
  <cp:lastModifiedBy>Maria</cp:lastModifiedBy>
  <cp:revision>919</cp:revision>
  <dcterms:created xsi:type="dcterms:W3CDTF">2013-03-23T19:19:45Z</dcterms:created>
  <dcterms:modified xsi:type="dcterms:W3CDTF">2014-02-12T06:03:03Z</dcterms:modified>
</cp:coreProperties>
</file>