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slides/slide36.xml" ContentType="application/vnd.openxmlformats-officedocument.presentationml.sl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slides/slide55.xml" ContentType="application/vnd.openxmlformats-officedocument.presentationml.slid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tags/tag68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6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Default Extension="gif" ContentType="image/gif"/>
  <Override PartName="/ppt/tags/tag128.xml" ContentType="application/vnd.openxmlformats-officedocument.presentationml.tags+xml"/>
  <Override PartName="/ppt/tags/tag157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64.xml" ContentType="application/vnd.openxmlformats-officedocument.presentationml.tags+xml"/>
  <Override PartName="/ppt/slides/slide49.xml" ContentType="application/vnd.openxmlformats-officedocument.presentationml.slide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165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slides/slide32.xml" ContentType="application/vnd.openxmlformats-officedocument.presentationml.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slides/slide48.xml" ContentType="application/vnd.openxmlformats-officedocument.presentationml.slide+xml"/>
  <Override PartName="/ppt/tags/tag141.xml" ContentType="application/vnd.openxmlformats-officedocument.presentationml.tag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6" r:id="rId3"/>
    <p:sldId id="257" r:id="rId4"/>
    <p:sldId id="273" r:id="rId5"/>
    <p:sldId id="310" r:id="rId6"/>
    <p:sldId id="346" r:id="rId7"/>
    <p:sldId id="311" r:id="rId8"/>
    <p:sldId id="312" r:id="rId9"/>
    <p:sldId id="313" r:id="rId10"/>
    <p:sldId id="314" r:id="rId11"/>
    <p:sldId id="317" r:id="rId12"/>
    <p:sldId id="345" r:id="rId13"/>
    <p:sldId id="315" r:id="rId14"/>
    <p:sldId id="316" r:id="rId15"/>
    <p:sldId id="318" r:id="rId16"/>
    <p:sldId id="347" r:id="rId17"/>
    <p:sldId id="319" r:id="rId18"/>
    <p:sldId id="320" r:id="rId19"/>
    <p:sldId id="322" r:id="rId20"/>
    <p:sldId id="323" r:id="rId21"/>
    <p:sldId id="324" r:id="rId22"/>
    <p:sldId id="325" r:id="rId23"/>
    <p:sldId id="348" r:id="rId24"/>
    <p:sldId id="350" r:id="rId25"/>
    <p:sldId id="349" r:id="rId26"/>
    <p:sldId id="326" r:id="rId27"/>
    <p:sldId id="327" r:id="rId28"/>
    <p:sldId id="328" r:id="rId29"/>
    <p:sldId id="343" r:id="rId30"/>
    <p:sldId id="329" r:id="rId31"/>
    <p:sldId id="330" r:id="rId32"/>
    <p:sldId id="331" r:id="rId33"/>
    <p:sldId id="332" r:id="rId34"/>
    <p:sldId id="336" r:id="rId35"/>
    <p:sldId id="334" r:id="rId36"/>
    <p:sldId id="335" r:id="rId37"/>
    <p:sldId id="337" r:id="rId38"/>
    <p:sldId id="338" r:id="rId39"/>
    <p:sldId id="351" r:id="rId40"/>
    <p:sldId id="339" r:id="rId41"/>
    <p:sldId id="340" r:id="rId42"/>
    <p:sldId id="341" r:id="rId43"/>
    <p:sldId id="342" r:id="rId44"/>
    <p:sldId id="266" r:id="rId45"/>
    <p:sldId id="307" r:id="rId46"/>
    <p:sldId id="265" r:id="rId47"/>
    <p:sldId id="258" r:id="rId48"/>
    <p:sldId id="263" r:id="rId49"/>
    <p:sldId id="264" r:id="rId50"/>
    <p:sldId id="267" r:id="rId51"/>
    <p:sldId id="280" r:id="rId52"/>
    <p:sldId id="344" r:id="rId53"/>
    <p:sldId id="309" r:id="rId54"/>
    <p:sldId id="287" r:id="rId55"/>
    <p:sldId id="286" r:id="rId56"/>
    <p:sldId id="271" r:id="rId57"/>
    <p:sldId id="302" r:id="rId58"/>
    <p:sldId id="282" r:id="rId59"/>
    <p:sldId id="283" r:id="rId60"/>
    <p:sldId id="284" r:id="rId61"/>
    <p:sldId id="285" r:id="rId62"/>
    <p:sldId id="272" r:id="rId63"/>
    <p:sldId id="262" r:id="rId64"/>
    <p:sldId id="299" r:id="rId6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9D5DCB5-3D08-49B4-839A-DB542D786419}" type="datetimeFigureOut">
              <a:rPr lang="fr-CA" smtClean="0"/>
              <a:pPr/>
              <a:t>2014-01-23</a:t>
            </a:fld>
            <a:endParaRPr lang="fr-CA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F7E45-F039-44C6-9BFA-6D5B8CE4F967}" type="slidenum">
              <a:rPr lang="fr-CA" smtClean="0"/>
              <a:pPr/>
              <a:t>‹N°›</a:t>
            </a:fld>
            <a:endParaRPr lang="fr-CA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.jpe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7.jpeg"/><Relationship Id="rId5" Type="http://schemas.openxmlformats.org/officeDocument/2006/relationships/tags" Target="../tags/tag22.xml"/><Relationship Id="rId10" Type="http://schemas.openxmlformats.org/officeDocument/2006/relationships/image" Target="../media/image6.png"/><Relationship Id="rId4" Type="http://schemas.openxmlformats.org/officeDocument/2006/relationships/tags" Target="../tags/tag21.xml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11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image" Target="../media/image13.jpe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12.jpe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Relationship Id="rId4" Type="http://schemas.openxmlformats.org/officeDocument/2006/relationships/image" Target="cid:B91FFC5C-1A08-4594-984F-166FD8C522F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20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5" Type="http://schemas.openxmlformats.org/officeDocument/2006/relationships/image" Target="../media/image21.gif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image" Target="../media/image22.gif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5.xml"/><Relationship Id="rId1" Type="http://schemas.openxmlformats.org/officeDocument/2006/relationships/tags" Target="../tags/tag9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5" Type="http://schemas.openxmlformats.org/officeDocument/2006/relationships/hyperlink" Target="mailto:greffe@regie-energie.qc.ca" TargetMode="External"/><Relationship Id="rId4" Type="http://schemas.openxmlformats.org/officeDocument/2006/relationships/hyperlink" Target="mailto:ministre@mrnf.gouv.qc.ca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5" Type="http://schemas.openxmlformats.org/officeDocument/2006/relationships/image" Target="../media/image27.jpeg"/><Relationship Id="rId4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115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12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138.xml"/><Relationship Id="rId7" Type="http://schemas.openxmlformats.org/officeDocument/2006/relationships/image" Target="../media/image36.jpeg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140.xml"/><Relationship Id="rId4" Type="http://schemas.openxmlformats.org/officeDocument/2006/relationships/tags" Target="../tags/tag13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2.xml"/><Relationship Id="rId1" Type="http://schemas.openxmlformats.org/officeDocument/2006/relationships/tags" Target="../tags/tag14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5.xml"/><Relationship Id="rId1" Type="http://schemas.openxmlformats.org/officeDocument/2006/relationships/tags" Target="../tags/tag15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image" Target="../media/image43.jpeg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12" Type="http://schemas.openxmlformats.org/officeDocument/2006/relationships/image" Target="../media/image42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62.xml"/><Relationship Id="rId10" Type="http://schemas.openxmlformats.org/officeDocument/2006/relationships/tags" Target="../tags/tag167.xml"/><Relationship Id="rId4" Type="http://schemas.openxmlformats.org/officeDocument/2006/relationships/tags" Target="../tags/tag161.xml"/><Relationship Id="rId9" Type="http://schemas.openxmlformats.org/officeDocument/2006/relationships/tags" Target="../tags/tag166.xml"/><Relationship Id="rId14" Type="http://schemas.openxmlformats.org/officeDocument/2006/relationships/image" Target="../media/image4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4" Type="http://schemas.openxmlformats.org/officeDocument/2006/relationships/image" Target="../media/image45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5" Type="http://schemas.openxmlformats.org/officeDocument/2006/relationships/image" Target="../media/image46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err="1" smtClean="0"/>
              <a:t>Pourquoi</a:t>
            </a:r>
            <a:r>
              <a:rPr lang="en-CA" dirty="0" smtClean="0"/>
              <a:t> </a:t>
            </a:r>
            <a:br>
              <a:rPr lang="en-CA" dirty="0" smtClean="0"/>
            </a:br>
            <a:r>
              <a:rPr lang="en-CA" dirty="0" smtClean="0"/>
              <a:t>et </a:t>
            </a:r>
            <a:br>
              <a:rPr lang="en-CA" dirty="0" smtClean="0"/>
            </a:br>
            <a:r>
              <a:rPr lang="en-CA" dirty="0" smtClean="0"/>
              <a:t>comment </a:t>
            </a:r>
            <a:r>
              <a:rPr lang="en-CA" dirty="0" err="1" smtClean="0"/>
              <a:t>refuser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Séance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d’information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Basses-Laurentides refuse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Conférencier</a:t>
            </a:r>
            <a:r>
              <a:rPr lang="en-CA" dirty="0" smtClean="0"/>
              <a:t>(s)</a:t>
            </a:r>
            <a:endParaRPr lang="fr-CA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400" y="3228536"/>
            <a:ext cx="7854696" cy="2504720"/>
          </a:xfrm>
        </p:spPr>
        <p:txBody>
          <a:bodyPr>
            <a:norm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Maria Acosta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CA" dirty="0" smtClean="0">
                <a:latin typeface="Arial" pitchFamily="34" charset="0"/>
                <a:cs typeface="Arial" pitchFamily="34" charset="0"/>
              </a:rPr>
            </a:b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514352"/>
            <a:ext cx="2743200" cy="826416"/>
          </a:xfrm>
        </p:spPr>
        <p:txBody>
          <a:bodyPr/>
          <a:lstStyle/>
          <a:p>
            <a:r>
              <a:rPr lang="en-CA" dirty="0" smtClean="0"/>
              <a:t>Points de </a:t>
            </a:r>
            <a:r>
              <a:rPr lang="en-CA" dirty="0" err="1" smtClean="0"/>
              <a:t>ce</a:t>
            </a:r>
            <a:r>
              <a:rPr lang="en-CA" dirty="0" smtClean="0"/>
              <a:t> </a:t>
            </a:r>
            <a:r>
              <a:rPr lang="en-CA" dirty="0" err="1" smtClean="0"/>
              <a:t>soir</a:t>
            </a:r>
            <a:endParaRPr lang="fr-CA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457200" y="1435100"/>
            <a:ext cx="3106688" cy="46910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 err="1" smtClean="0"/>
              <a:t>Pourquoi</a:t>
            </a:r>
            <a:r>
              <a:rPr lang="en-CA" dirty="0" smtClean="0"/>
              <a:t> </a:t>
            </a:r>
            <a:r>
              <a:rPr lang="en-CA" dirty="0" err="1" smtClean="0"/>
              <a:t>refuser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Code 6 et </a:t>
            </a:r>
            <a:r>
              <a:rPr lang="en-CA" dirty="0" err="1" smtClean="0"/>
              <a:t>effets</a:t>
            </a:r>
            <a:r>
              <a:rPr lang="en-CA" dirty="0" smtClean="0"/>
              <a:t> </a:t>
            </a:r>
            <a:r>
              <a:rPr lang="en-CA" dirty="0" err="1" smtClean="0"/>
              <a:t>biologiques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err="1" smtClean="0"/>
              <a:t>Mythe</a:t>
            </a:r>
            <a:r>
              <a:rPr lang="en-CA" dirty="0" smtClean="0"/>
              <a:t> et </a:t>
            </a:r>
            <a:r>
              <a:rPr lang="en-CA" dirty="0" err="1" smtClean="0"/>
              <a:t>réalité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Tours </a:t>
            </a:r>
            <a:r>
              <a:rPr lang="en-CA" dirty="0" err="1" smtClean="0"/>
              <a:t>d'antennes</a:t>
            </a: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Identifier son </a:t>
            </a:r>
            <a:r>
              <a:rPr lang="en-CA" dirty="0" err="1" smtClean="0"/>
              <a:t>compteur</a:t>
            </a: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Comment </a:t>
            </a:r>
            <a:r>
              <a:rPr lang="en-CA" dirty="0" err="1" smtClean="0"/>
              <a:t>refuser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Avis de non-</a:t>
            </a:r>
            <a:r>
              <a:rPr lang="en-CA" dirty="0" err="1" smtClean="0"/>
              <a:t>consentement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err="1" smtClean="0"/>
              <a:t>Courriels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err="1" smtClean="0"/>
              <a:t>Accès</a:t>
            </a:r>
            <a:endParaRPr lang="en-CA" dirty="0" smtClean="0"/>
          </a:p>
          <a:p>
            <a:pPr lvl="1">
              <a:buFont typeface="Arial" pitchFamily="34" charset="0"/>
              <a:buChar char="•"/>
            </a:pPr>
            <a:r>
              <a:rPr lang="en-CA" dirty="0" err="1" smtClean="0"/>
              <a:t>Mise</a:t>
            </a:r>
            <a:r>
              <a:rPr lang="en-CA" dirty="0"/>
              <a:t> </a:t>
            </a:r>
            <a:r>
              <a:rPr lang="en-CA" dirty="0" smtClean="0"/>
              <a:t>en </a:t>
            </a:r>
            <a:r>
              <a:rPr lang="en-CA" dirty="0" err="1" smtClean="0"/>
              <a:t>demeure</a:t>
            </a: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err="1" smtClean="0"/>
              <a:t>Cellulaire</a:t>
            </a:r>
            <a:r>
              <a:rPr lang="en-CA" dirty="0" smtClean="0"/>
              <a:t> et </a:t>
            </a:r>
            <a:r>
              <a:rPr lang="en-CA" dirty="0" err="1" smtClean="0"/>
              <a:t>compteur</a:t>
            </a:r>
            <a:r>
              <a:rPr lang="en-CA" dirty="0" smtClean="0"/>
              <a:t> intelligent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Quoi faire </a:t>
            </a:r>
            <a:r>
              <a:rPr lang="en-CA" dirty="0" err="1" smtClean="0"/>
              <a:t>d’autre</a:t>
            </a:r>
            <a:r>
              <a:rPr lang="en-CA" dirty="0" smtClean="0"/>
              <a:t>?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Nous </a:t>
            </a:r>
            <a:r>
              <a:rPr lang="en-CA" dirty="0" err="1" smtClean="0"/>
              <a:t>suivre</a:t>
            </a:r>
            <a:r>
              <a:rPr lang="en-CA" dirty="0" smtClean="0"/>
              <a:t> – </a:t>
            </a:r>
            <a:r>
              <a:rPr lang="en-CA" dirty="0" err="1" smtClean="0"/>
              <a:t>autres</a:t>
            </a:r>
            <a:r>
              <a:rPr lang="en-CA" dirty="0" smtClean="0"/>
              <a:t> </a:t>
            </a:r>
            <a:r>
              <a:rPr lang="en-CA" dirty="0" err="1" smtClean="0"/>
              <a:t>informations</a:t>
            </a:r>
            <a:r>
              <a:rPr lang="en-CA" dirty="0" smtClean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basseslaurentidesrefuse.com</a:t>
            </a:r>
          </a:p>
          <a:p>
            <a:pPr lvl="1">
              <a:buFont typeface="Arial" pitchFamily="34" charset="0"/>
              <a:buChar char="•"/>
            </a:pPr>
            <a:r>
              <a:rPr lang="en-CA" dirty="0" err="1" smtClean="0"/>
              <a:t>facebook</a:t>
            </a:r>
            <a:r>
              <a:rPr lang="en-CA" dirty="0" smtClean="0"/>
              <a:t>/basseslaurentides.com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refusonslescompteurs.ordpress.com</a:t>
            </a:r>
          </a:p>
          <a:p>
            <a:pPr>
              <a:buFont typeface="Arial" pitchFamily="34" charset="0"/>
              <a:buChar char="•"/>
            </a:pPr>
            <a:r>
              <a:rPr lang="en-CA" dirty="0" err="1" smtClean="0"/>
              <a:t>Période</a:t>
            </a:r>
            <a:r>
              <a:rPr lang="en-CA" dirty="0" smtClean="0"/>
              <a:t> des questions</a:t>
            </a:r>
          </a:p>
          <a:p>
            <a:pPr>
              <a:buFont typeface="Arial" pitchFamily="34" charset="0"/>
              <a:buChar char="•"/>
            </a:pP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CA" sz="2100" b="1" dirty="0" smtClean="0">
                <a:latin typeface="Arial" pitchFamily="34" charset="0"/>
                <a:cs typeface="Arial" pitchFamily="34" charset="0"/>
              </a:rPr>
              <a:t>Rio 1992 - PRINCIPE 15 – </a:t>
            </a:r>
            <a:r>
              <a:rPr lang="fr-CA" sz="2100" b="1" i="1" dirty="0" smtClean="0">
                <a:latin typeface="Arial" pitchFamily="34" charset="0"/>
                <a:cs typeface="Arial" pitchFamily="34" charset="0"/>
              </a:rPr>
              <a:t>« Pour protéger l'environnement, des mesures de précaution doivent être largement appliquées par les États selon leurs capacités. En cas de risque de dommages graves ou irréversibles, </a:t>
            </a:r>
            <a:r>
              <a:rPr lang="fr-CA" sz="2100" b="1" i="1" u="sng" dirty="0" smtClean="0">
                <a:latin typeface="Arial" pitchFamily="34" charset="0"/>
                <a:cs typeface="Arial" pitchFamily="34" charset="0"/>
              </a:rPr>
              <a:t>l'absence de certitude scientifique absolue ne doit pas servir de prétexte pour remettre à plus tard l'adoption de mesures effectives visant à prévenir la dégradation de l'environnement.</a:t>
            </a:r>
            <a:r>
              <a:rPr lang="fr-CA" sz="2100" b="1" dirty="0" smtClean="0">
                <a:latin typeface="Arial" pitchFamily="34" charset="0"/>
                <a:cs typeface="Arial" pitchFamily="34" charset="0"/>
              </a:rPr>
              <a:t> »</a:t>
            </a:r>
            <a:endParaRPr lang="fr-CA" sz="21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fr-CA" dirty="0"/>
          </a:p>
        </p:txBody>
      </p:sp>
      <p:pic>
        <p:nvPicPr>
          <p:cNvPr id="7" name="Image 6" descr="refusons ci 2.jp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131840" y="620688"/>
            <a:ext cx="936104" cy="936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Pourquoi</a:t>
            </a:r>
            <a:r>
              <a:rPr lang="en-CA" dirty="0" smtClean="0"/>
              <a:t> </a:t>
            </a:r>
            <a:r>
              <a:rPr lang="en-CA" dirty="0" err="1" smtClean="0"/>
              <a:t>refuser</a:t>
            </a:r>
            <a:r>
              <a:rPr lang="en-CA" dirty="0" smtClean="0"/>
              <a:t>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La Régie de l’énergie, le 5 octobre 2012, autorise le déploiement de compteurs de deuxième génération par Hydro-Québec,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sans considération pour la santé.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 compteur à radiofréquences fait </a:t>
            </a:r>
            <a:r>
              <a:rPr lang="fr-CA" b="1" u="sng" dirty="0" smtClean="0">
                <a:latin typeface="Arial" pitchFamily="34" charset="0"/>
                <a:cs typeface="Arial" pitchFamily="34" charset="0"/>
              </a:rPr>
              <a:t>plus que doubler l’exposition aux champs électromagnétiques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(CEM), de nombreuses personnes deviennent sérieusement malades suite à l’exposition aux ondes des compteurs à radiofréquences.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Pour une première fois, les gens sont exposés aux radiofréquences dans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leur propre maison, sur une base continue et contre leur gré. </a:t>
            </a: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Le </a:t>
            </a:r>
            <a:r>
              <a:rPr lang="en-CA" dirty="0" err="1" smtClean="0"/>
              <a:t>compteur</a:t>
            </a:r>
            <a:r>
              <a:rPr lang="en-CA" dirty="0" smtClean="0"/>
              <a:t> </a:t>
            </a:r>
            <a:r>
              <a:rPr lang="en-CA" dirty="0" err="1" smtClean="0"/>
              <a:t>électromécanique</a:t>
            </a:r>
            <a:endParaRPr lang="fr-CA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b="1" dirty="0" err="1" smtClean="0">
                <a:latin typeface="Arial" pitchFamily="34" charset="0"/>
                <a:cs typeface="Arial" pitchFamily="34" charset="0"/>
              </a:rPr>
              <a:t>Durée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de 100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ans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fr-CA" dirty="0" smtClean="0">
                <a:latin typeface="Arial" pitchFamily="34" charset="0"/>
                <a:cs typeface="Arial" pitchFamily="34" charset="0"/>
              </a:rPr>
              <a:t>Le compteur à disque et cadrans, qui fonctionne de façon indépendante et n’émet </a:t>
            </a:r>
            <a:r>
              <a:rPr lang="fr-CA" b="1" u="sng" dirty="0" smtClean="0">
                <a:latin typeface="Arial" pitchFamily="34" charset="0"/>
                <a:cs typeface="Arial" pitchFamily="34" charset="0"/>
              </a:rPr>
              <a:t>aucune radiofréquence. </a:t>
            </a:r>
            <a:endParaRPr lang="fr-CA" b="1" u="sn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Espace réservé du contenu 8" descr="CI électromécanique.jpg"/>
          <p:cNvPicPr>
            <a:picLocks noGrp="1" noChangeAspect="1"/>
          </p:cNvPicPr>
          <p:nvPr>
            <p:ph sz="half" idx="2"/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572000" y="2131929"/>
            <a:ext cx="4251833" cy="25599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Le </a:t>
            </a:r>
            <a:r>
              <a:rPr lang="en-CA" dirty="0" err="1" smtClean="0"/>
              <a:t>compteur</a:t>
            </a:r>
            <a:r>
              <a:rPr lang="en-CA" dirty="0" smtClean="0"/>
              <a:t> </a:t>
            </a:r>
            <a:r>
              <a:rPr lang="en-CA" dirty="0" err="1" smtClean="0"/>
              <a:t>électromécanique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buNone/>
            </a:pPr>
            <a:r>
              <a:rPr lang="en-C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ACUNS </a:t>
            </a:r>
            <a:r>
              <a:rPr lang="en-C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FRAIS SI VOUS GARDEZ VOTRE COMPTEUR</a:t>
            </a:r>
          </a:p>
          <a:p>
            <a:pPr algn="ctr"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payez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frais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uniquement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pour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l’option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retrait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CA" b="1" dirty="0" smtClean="0">
                <a:latin typeface="Arial" pitchFamily="34" charset="0"/>
                <a:cs typeface="Arial" pitchFamily="34" charset="0"/>
              </a:rPr>
              <a:t>Pas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gardez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électromécanique</a:t>
            </a:r>
            <a:endParaRPr lang="fr-CA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Refusons les compteurs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CA" b="1" dirty="0" err="1" smtClean="0">
                <a:latin typeface="Arial" pitchFamily="34" charset="0"/>
                <a:cs typeface="Arial" pitchFamily="34" charset="0"/>
              </a:rPr>
              <a:t>Citoyens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qui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souhaitent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conserver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leur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électromécanique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CA" b="1" dirty="0" smtClean="0">
                <a:latin typeface="Arial" pitchFamily="34" charset="0"/>
                <a:cs typeface="Arial" pitchFamily="34" charset="0"/>
              </a:rPr>
              <a:t>Avis de non-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consentement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err="1" smtClean="0">
                <a:latin typeface="Arial" pitchFamily="34" charset="0"/>
                <a:cs typeface="Arial" pitchFamily="34" charset="0"/>
              </a:rPr>
              <a:t>Courrier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recommandé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smtClean="0">
                <a:latin typeface="Arial" pitchFamily="34" charset="0"/>
                <a:cs typeface="Arial" pitchFamily="34" charset="0"/>
              </a:rPr>
              <a:t>Copies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conformes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courriel</a:t>
            </a:r>
          </a:p>
          <a:p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b="1" dirty="0" err="1" smtClean="0">
                <a:latin typeface="Arial" pitchFamily="34" charset="0"/>
                <a:cs typeface="Arial" pitchFamily="34" charset="0"/>
              </a:rPr>
              <a:t>Citoyens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qui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souhaitent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le 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retour 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d’un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EM</a:t>
            </a:r>
          </a:p>
          <a:p>
            <a:pPr lvl="1"/>
            <a:r>
              <a:rPr lang="en-CA" b="1" dirty="0" err="1" smtClean="0">
                <a:latin typeface="Arial" pitchFamily="34" charset="0"/>
                <a:cs typeface="Arial" pitchFamily="34" charset="0"/>
              </a:rPr>
              <a:t>Mise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en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demeure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err="1" smtClean="0">
                <a:latin typeface="Arial" pitchFamily="34" charset="0"/>
                <a:cs typeface="Arial" pitchFamily="34" charset="0"/>
              </a:rPr>
              <a:t>Courrier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recommandé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smtClean="0">
                <a:latin typeface="Arial" pitchFamily="34" charset="0"/>
                <a:cs typeface="Arial" pitchFamily="34" charset="0"/>
              </a:rPr>
              <a:t>Copies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conformes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courriel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Citoyens</a:t>
            </a:r>
            <a:r>
              <a:rPr lang="en-CA" dirty="0" smtClean="0"/>
              <a:t> </a:t>
            </a:r>
            <a:r>
              <a:rPr lang="en-CA" dirty="0" err="1" smtClean="0"/>
              <a:t>abritent</a:t>
            </a:r>
            <a:r>
              <a:rPr lang="en-CA" dirty="0" smtClean="0"/>
              <a:t> </a:t>
            </a:r>
            <a:r>
              <a:rPr lang="en-CA" dirty="0" err="1" smtClean="0"/>
              <a:t>leur</a:t>
            </a:r>
            <a:r>
              <a:rPr lang="en-CA" dirty="0" smtClean="0"/>
              <a:t> </a:t>
            </a:r>
            <a:r>
              <a:rPr lang="en-CA" dirty="0" err="1" smtClean="0"/>
              <a:t>compteur</a:t>
            </a:r>
            <a:endParaRPr lang="fr-CA" dirty="0"/>
          </a:p>
        </p:txBody>
      </p:sp>
      <p:pic>
        <p:nvPicPr>
          <p:cNvPr id="4" name="Espace réservé du contenu 3" descr="Boite noir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95536" y="2060848"/>
            <a:ext cx="1183225" cy="2103512"/>
          </a:xfrm>
        </p:spPr>
      </p:pic>
      <p:pic>
        <p:nvPicPr>
          <p:cNvPr id="5" name="Image 4" descr="compteur chicken-wire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6588224" y="2204864"/>
            <a:ext cx="1402349" cy="1872208"/>
          </a:xfrm>
          <a:prstGeom prst="rect">
            <a:avLst/>
          </a:prstGeom>
        </p:spPr>
      </p:pic>
      <p:pic>
        <p:nvPicPr>
          <p:cNvPr id="6" name="Image 5" descr="compteur panneau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5724128" y="4509120"/>
            <a:ext cx="2466975" cy="1847850"/>
          </a:xfrm>
          <a:prstGeom prst="rect">
            <a:avLst/>
          </a:prstGeom>
        </p:spPr>
      </p:pic>
      <p:pic>
        <p:nvPicPr>
          <p:cNvPr id="7" name="Image 6" descr="St-Hubert.JP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611560" y="4437112"/>
            <a:ext cx="2555776" cy="1916832"/>
          </a:xfrm>
          <a:prstGeom prst="rect">
            <a:avLst/>
          </a:prstGeom>
        </p:spPr>
      </p:pic>
      <p:pic>
        <p:nvPicPr>
          <p:cNvPr id="8" name="Image 7" descr="J Roberge cabanne.jpe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3059832" y="2132856"/>
            <a:ext cx="2460104" cy="1845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compteur barre.jpg"/>
          <p:cNvPicPr>
            <a:picLocks noGrp="1" noChangeAspect="1"/>
          </p:cNvPicPr>
          <p:nvPr>
            <p:ph idx="4294967295"/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611560" y="1916832"/>
            <a:ext cx="3292475" cy="4389437"/>
          </a:xfrm>
        </p:spPr>
      </p:pic>
      <p:pic>
        <p:nvPicPr>
          <p:cNvPr id="5" name="Image 4" descr="grille de loin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499992" y="3573016"/>
            <a:ext cx="3995936" cy="2996952"/>
          </a:xfrm>
          <a:prstGeom prst="rect">
            <a:avLst/>
          </a:prstGeom>
        </p:spPr>
      </p:pic>
      <p:pic>
        <p:nvPicPr>
          <p:cNvPr id="6" name="Image 5" descr="CI cage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4788024" y="1052736"/>
            <a:ext cx="3497532" cy="1958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sz="4000" dirty="0" err="1" smtClean="0"/>
              <a:t>Radiofréquences</a:t>
            </a:r>
            <a:r>
              <a:rPr lang="en-CA" sz="4000" dirty="0" smtClean="0"/>
              <a:t> –</a:t>
            </a:r>
            <a:r>
              <a:rPr lang="en-CA" sz="4000" dirty="0" err="1" smtClean="0"/>
              <a:t>électromécanique</a:t>
            </a:r>
            <a:r>
              <a:rPr lang="en-CA" sz="4000" dirty="0" smtClean="0"/>
              <a:t> </a:t>
            </a:r>
            <a:r>
              <a:rPr lang="en-CA" sz="4000" dirty="0" err="1" smtClean="0"/>
              <a:t>d’apparence</a:t>
            </a:r>
            <a:endParaRPr lang="fr-CA" sz="4000" dirty="0"/>
          </a:p>
        </p:txBody>
      </p:sp>
      <p:pic>
        <p:nvPicPr>
          <p:cNvPr id="8" name="Espace réservé du contenu 3" descr="CRA.jpg"/>
          <p:cNvPicPr>
            <a:picLocks noGrp="1" noChangeAspect="1"/>
          </p:cNvPicPr>
          <p:nvPr>
            <p:ph sz="half" idx="1"/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0" y="2132856"/>
            <a:ext cx="4499992" cy="3528392"/>
          </a:xfrm>
        </p:spPr>
      </p:pic>
      <p:pic>
        <p:nvPicPr>
          <p:cNvPr id="9" name="Espace réservé du contenu 8" descr="smart_meter_on_wall_550_1.jpg"/>
          <p:cNvPicPr>
            <a:picLocks noGrp="1" noChangeAspect="1"/>
          </p:cNvPicPr>
          <p:nvPr>
            <p:ph sz="half" idx="2"/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4648200" y="3330099"/>
            <a:ext cx="4038600" cy="1615440"/>
          </a:xfrm>
          <a:prstGeom prst="rect">
            <a:avLst/>
          </a:prstGeom>
        </p:spPr>
      </p:pic>
      <p:sp>
        <p:nvSpPr>
          <p:cNvPr id="10" name="Rectangle 9"/>
          <p:cNvSpPr/>
          <p:nvPr>
            <p:custDataLst>
              <p:tags r:id="rId4"/>
            </p:custDataLst>
          </p:nvPr>
        </p:nvSpPr>
        <p:spPr>
          <a:xfrm>
            <a:off x="323528" y="5949280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Lecture à courte distance par un releveur à pied avec un lecteur à infrarouge</a:t>
            </a:r>
            <a:r>
              <a:rPr lang="fr-CA" dirty="0" smtClean="0"/>
              <a:t>. 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Compteurs </a:t>
            </a:r>
            <a:r>
              <a:rPr lang="en-CA" dirty="0" err="1" smtClean="0"/>
              <a:t>numériques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err="1" smtClean="0"/>
              <a:t>Électricité</a:t>
            </a:r>
            <a:r>
              <a:rPr lang="en-CA" dirty="0" smtClean="0"/>
              <a:t> sale</a:t>
            </a:r>
            <a:endParaRPr lang="fr-CA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CA" dirty="0" err="1" smtClean="0"/>
              <a:t>Mauvaise</a:t>
            </a:r>
            <a:r>
              <a:rPr lang="en-CA" dirty="0" smtClean="0"/>
              <a:t> </a:t>
            </a:r>
            <a:r>
              <a:rPr lang="en-CA" dirty="0" err="1" smtClean="0"/>
              <a:t>qualité</a:t>
            </a:r>
            <a:r>
              <a:rPr lang="en-CA" dirty="0" smtClean="0"/>
              <a:t> 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fr-CA" dirty="0" smtClean="0">
                <a:latin typeface="Arial" pitchFamily="34" charset="0"/>
                <a:cs typeface="Arial" pitchFamily="34" charset="0"/>
              </a:rPr>
              <a:t>Le curant alternative de 240V provenant des lignes électriques est convertie en curant directe de 2 à 10V qui est nécessaire pour la partie électronique du compteur numérique pour enregistrer l’utilisation d’électricité. </a:t>
            </a:r>
          </a:p>
          <a:p>
            <a:pPr>
              <a:buNone/>
            </a:pP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CA" dirty="0" smtClean="0">
                <a:latin typeface="Arial" pitchFamily="34" charset="0"/>
                <a:cs typeface="Arial" pitchFamily="34" charset="0"/>
              </a:rPr>
              <a:t>« </a:t>
            </a:r>
            <a:r>
              <a:rPr lang="fr-CA" i="1" dirty="0" smtClean="0">
                <a:latin typeface="Arial" pitchFamily="34" charset="0"/>
                <a:cs typeface="Arial" pitchFamily="34" charset="0"/>
              </a:rPr>
              <a:t>La dégradation de la qualité énergétique peut prendre les nombreuses formes suivantes : baisse de tension, déséquilibre de voltage entre phases, perturbations passagères, interruptions momentanées et état stable de distorsions de signal à long terme.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 »</a:t>
            </a:r>
          </a:p>
          <a:p>
            <a:pPr>
              <a:buNone/>
            </a:pPr>
            <a:endParaRPr lang="fr-CA" dirty="0"/>
          </a:p>
        </p:txBody>
      </p:sp>
      <p:pic>
        <p:nvPicPr>
          <p:cNvPr id="9" name="Image 8" descr="CI Focus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763688" y="5373216"/>
            <a:ext cx="1308716" cy="1268536"/>
          </a:xfrm>
          <a:prstGeom prst="rect">
            <a:avLst/>
          </a:prstGeom>
        </p:spPr>
      </p:pic>
      <p:pic>
        <p:nvPicPr>
          <p:cNvPr id="10" name="Image 9" descr="CI Focus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7164288" y="764704"/>
            <a:ext cx="1308716" cy="1268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err="1" smtClean="0"/>
              <a:t>Pourquoi</a:t>
            </a:r>
            <a:r>
              <a:rPr lang="en-CA" dirty="0" smtClean="0"/>
              <a:t> la facture </a:t>
            </a:r>
            <a:r>
              <a:rPr lang="en-CA" dirty="0" err="1" smtClean="0"/>
              <a:t>est</a:t>
            </a:r>
            <a:r>
              <a:rPr lang="en-CA" dirty="0" smtClean="0"/>
              <a:t> plus </a:t>
            </a:r>
            <a:r>
              <a:rPr lang="en-CA" dirty="0" err="1" smtClean="0"/>
              <a:t>élevée</a:t>
            </a: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Un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numérique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peut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mesurer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départ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moteurs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qu’augmente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la facture de 20 à 30%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Option de </a:t>
            </a:r>
            <a:r>
              <a:rPr lang="en-CA" dirty="0" err="1" smtClean="0"/>
              <a:t>retrait</a:t>
            </a: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CA" u="sng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u="sng" dirty="0" err="1" smtClean="0">
                <a:latin typeface="Arial" pitchFamily="34" charset="0"/>
                <a:cs typeface="Arial" pitchFamily="34" charset="0"/>
              </a:rPr>
              <a:t>numérique</a:t>
            </a:r>
            <a:endParaRPr lang="en-CA" u="sng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CA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b="1" dirty="0" smtClean="0">
                <a:latin typeface="Arial" pitchFamily="34" charset="0"/>
                <a:cs typeface="Arial" pitchFamily="34" charset="0"/>
              </a:rPr>
              <a:t>Non-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émeteur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radiofréquences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?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CA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Marque Itron – Identifiable</a:t>
            </a:r>
          </a:p>
          <a:p>
            <a:pPr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 par un “X” au début du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numéro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d’Hydro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-Québec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CA" dirty="0"/>
              <a:t/>
            </a:r>
            <a:br>
              <a:rPr lang="fr-CA" dirty="0"/>
            </a:br>
            <a:endParaRPr lang="fr-CA" dirty="0"/>
          </a:p>
        </p:txBody>
      </p:sp>
      <p:pic>
        <p:nvPicPr>
          <p:cNvPr id="9" name="Image 8" descr="CI X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506584" y="2132856"/>
            <a:ext cx="4107498" cy="3888432"/>
          </a:xfrm>
          <a:prstGeom prst="rect">
            <a:avLst/>
          </a:prstGeom>
        </p:spPr>
      </p:pic>
      <p:sp>
        <p:nvSpPr>
          <p:cNvPr id="8" name="Flèche droite 7"/>
          <p:cNvSpPr/>
          <p:nvPr>
            <p:custDataLst>
              <p:tags r:id="rId5"/>
            </p:custDataLst>
          </p:nvPr>
        </p:nvSpPr>
        <p:spPr>
          <a:xfrm>
            <a:off x="2506360" y="4448658"/>
            <a:ext cx="1849615" cy="204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0" name="Image 9" descr="CI X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499992" y="2204864"/>
            <a:ext cx="4107498" cy="3888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Implications de </a:t>
            </a:r>
            <a:r>
              <a:rPr lang="en-CA" dirty="0" err="1" smtClean="0"/>
              <a:t>l’Option</a:t>
            </a:r>
            <a:r>
              <a:rPr lang="en-CA" dirty="0" smtClean="0"/>
              <a:t> de </a:t>
            </a:r>
            <a:r>
              <a:rPr lang="en-CA" dirty="0" err="1" smtClean="0"/>
              <a:t>retrait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Une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fois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électromécanique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est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enlevé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risquez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ne plus en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avoir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autre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Pourquoi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remplacer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pour un qui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augmente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notre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facture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consommation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? 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Pourquoi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remplacer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pour un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qui a la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capacité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d’émettre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radiofréquences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ctr">
              <a:buNone/>
            </a:pPr>
            <a:r>
              <a:rPr lang="en-CA" b="1" dirty="0" smtClean="0">
                <a:latin typeface="Arial" pitchFamily="34" charset="0"/>
                <a:cs typeface="Arial" pitchFamily="34" charset="0"/>
              </a:rPr>
              <a:t>FAITS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Électricité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sale et des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frais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 :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17 $/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mois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frais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du nouveau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(98 $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ou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139 $)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Capacité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d’emmagasiner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l’heure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d’utilisation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Plus fragile,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dois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être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remplacé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après 5 à 15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ans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Compteur</a:t>
            </a:r>
            <a:r>
              <a:rPr lang="en-CA" dirty="0" smtClean="0"/>
              <a:t> à </a:t>
            </a:r>
            <a:r>
              <a:rPr lang="en-CA" dirty="0" err="1" smtClean="0"/>
              <a:t>radiofréquences</a:t>
            </a: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Marques 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Itron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et GE</a:t>
            </a:r>
          </a:p>
          <a:p>
            <a:pPr>
              <a:buNone/>
            </a:pPr>
            <a:endParaRPr lang="en-CA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Émeteur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radiofréquences</a:t>
            </a:r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CA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Plus de 900 000 </a:t>
            </a:r>
          </a:p>
          <a:p>
            <a:pPr>
              <a:buNone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installés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depuis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2004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Espace réservé du contenu 5" descr="CI Itron.png"/>
          <p:cNvPicPr>
            <a:picLocks noGrp="1" noChangeAspect="1"/>
          </p:cNvPicPr>
          <p:nvPr>
            <p:ph sz="half" idx="2"/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139952" y="2132856"/>
            <a:ext cx="4760791" cy="35283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En </a:t>
            </a:r>
            <a:r>
              <a:rPr lang="en-CA" dirty="0" err="1" smtClean="0"/>
              <a:t>catimini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endParaRPr lang="en-CA" dirty="0" smtClean="0"/>
          </a:p>
          <a:p>
            <a:pPr algn="ctr"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Pour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type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HQ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n’est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obligé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aviser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ils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sont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installés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à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insu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.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3" descr="sneaking arroun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971600" y="3645024"/>
            <a:ext cx="1657350" cy="2762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5275843-00bf-47f1-a42f-3fb092fb237c" descr="cid:B91FFC5C-1A08-4594-984F-166FD8C522F4"/>
          <p:cNvPicPr/>
          <p:nvPr>
            <p:custDataLst>
              <p:tags r:id="rId1"/>
            </p:custDataLst>
          </p:nvPr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ompteur GE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Mise</a:t>
            </a:r>
            <a:r>
              <a:rPr lang="en-CA" dirty="0" smtClean="0"/>
              <a:t> en </a:t>
            </a:r>
            <a:r>
              <a:rPr lang="en-CA" dirty="0" err="1" smtClean="0"/>
              <a:t>demeure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(1) Citoyens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qui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étaient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EHS AVANT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(2) Citoyens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qui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sont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devenus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malades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APRÈS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(3) Citoyens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qui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appliquent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 Principe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précaution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err="1" smtClean="0">
                <a:latin typeface="Arial" pitchFamily="34" charset="0"/>
                <a:cs typeface="Arial" pitchFamily="34" charset="0"/>
              </a:rPr>
              <a:t>Courrier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recommandé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smtClean="0">
                <a:latin typeface="Arial" pitchFamily="34" charset="0"/>
                <a:cs typeface="Arial" pitchFamily="34" charset="0"/>
              </a:rPr>
              <a:t>Copies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conformes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courriel</a:t>
            </a:r>
          </a:p>
          <a:p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Ils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exigent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qu’un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électromécanique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soit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installé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Compteur</a:t>
            </a:r>
            <a:r>
              <a:rPr lang="en-CA" dirty="0" smtClean="0"/>
              <a:t> nouvelle </a:t>
            </a:r>
            <a:r>
              <a:rPr lang="en-CA" dirty="0" err="1" smtClean="0"/>
              <a:t>génération</a:t>
            </a: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Il s’agit d’un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compteur émetteur-récepteur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communiquan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t avec les compteurs voisins,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un chaînon du </a:t>
            </a:r>
            <a:r>
              <a:rPr lang="fr-CA" i="1" dirty="0" smtClean="0">
                <a:latin typeface="Arial" pitchFamily="34" charset="0"/>
                <a:cs typeface="Arial" pitchFamily="34" charset="0"/>
              </a:rPr>
              <a:t>réseau maillé (Smart </a:t>
            </a:r>
            <a:r>
              <a:rPr lang="fr-CA" i="1" dirty="0" err="1" smtClean="0">
                <a:latin typeface="Arial" pitchFamily="34" charset="0"/>
                <a:cs typeface="Arial" pitchFamily="34" charset="0"/>
              </a:rPr>
              <a:t>grid</a:t>
            </a:r>
            <a:r>
              <a:rPr lang="fr-CA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 système de collecte de données automatisé utilisant la technologie sans fil (radiofréquences).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Les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routeurs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et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collecteurs de données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faisant aussi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parties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du système de relève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émettent encore plus que les compteurs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CA" b="1" dirty="0" smtClean="0">
                <a:latin typeface="Arial" pitchFamily="34" charset="0"/>
                <a:cs typeface="Arial" pitchFamily="34" charset="0"/>
              </a:rPr>
              <a:t>Un CI continue à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émettre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des RF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même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quand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maison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n’est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plus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alimentée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 en 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électricité</a:t>
            </a:r>
            <a:endParaRPr lang="fr-CA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algn="ctr"/>
            <a:r>
              <a:rPr lang="fr-FR" sz="4000" b="1" dirty="0" smtClean="0"/>
              <a:t>LECTURE À DISTANCE SANS INTERVENTION D’UN RELEVEUR</a:t>
            </a:r>
            <a:endParaRPr lang="fr-CA" sz="4000" dirty="0"/>
          </a:p>
        </p:txBody>
      </p:sp>
      <p:pic>
        <p:nvPicPr>
          <p:cNvPr id="6" name="Espace réservé du contenu 5" descr="focus-landis-gyr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2051720" y="1916832"/>
            <a:ext cx="4680520" cy="4228070"/>
          </a:xfrm>
        </p:spPr>
      </p:pic>
      <p:sp>
        <p:nvSpPr>
          <p:cNvPr id="9" name="Flèche droite 8"/>
          <p:cNvSpPr/>
          <p:nvPr>
            <p:custDataLst>
              <p:tags r:id="rId3"/>
            </p:custDataLst>
          </p:nvPr>
        </p:nvSpPr>
        <p:spPr>
          <a:xfrm>
            <a:off x="1187624" y="4653136"/>
            <a:ext cx="2562584" cy="484632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212993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5536" y="6216987"/>
            <a:ext cx="817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Identifiable par le « G » devant le numéro d’identification. </a:t>
            </a:r>
            <a:endParaRPr kumimoji="0" lang="fr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>
            <p:custDataLst>
              <p:tags r:id="rId1"/>
            </p:custDataLst>
          </p:nvPr>
        </p:nvSpPr>
        <p:spPr>
          <a:xfrm>
            <a:off x="755576" y="764704"/>
            <a:ext cx="792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Pacific 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Gas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Electricity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 a déclaré – que pour des compteurs 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Landis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Gyr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 FOCUS et du type General Electric utilisés à travers le Canada</a:t>
            </a:r>
            <a:r>
              <a:rPr lang="fr-CA" i="1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 nombre moyen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d'impulsions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 de RF pour ces compteurs serait dans les environs de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10 000/compteur/jour avec un maximum 190 000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b="1" dirty="0" smtClean="0">
                <a:latin typeface="Arial" pitchFamily="34" charset="0"/>
                <a:cs typeface="Arial" pitchFamily="34" charset="0"/>
              </a:rPr>
              <a:t>90% de ces impulsions sont pour « l’entretien » réseau maillé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[machine à machine], y compris des signaux </a:t>
            </a:r>
            <a:r>
              <a:rPr lang="fr-CA" dirty="0" err="1" smtClean="0">
                <a:latin typeface="Arial" pitchFamily="34" charset="0"/>
                <a:cs typeface="Arial" pitchFamily="34" charset="0"/>
              </a:rPr>
              <a:t>rebondissants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 [500 à 5 000] des maisons).</a:t>
            </a:r>
          </a:p>
          <a:p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b="1" dirty="0" smtClean="0">
                <a:latin typeface="Arial" pitchFamily="34" charset="0"/>
                <a:cs typeface="Arial" pitchFamily="34" charset="0"/>
              </a:rPr>
              <a:t>Seulement 6 impulsions sont pour lire les données du compteur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. Ceci n’inclut pas les transmissions à l’intérieur (de la résidence) par le réseau domestique (Home Area Network- HAN) aux appareils « intelligents » et aux autres dispositifs communicants incorporés (à notre insu).</a:t>
            </a:r>
          </a:p>
          <a:p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 Le compteur transmet à 900 MHz avec une puissance d’émission de 1 watt. Il a gain d’antenne de 4 dB pour une puissance maximale de 2,5 watts [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deux et demi fois davantage que leurs données de sécurité]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.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>
            <p:custDataLst>
              <p:tags r:id="rId2"/>
            </p:custDataLst>
          </p:nvPr>
        </p:nvSpPr>
        <p:spPr>
          <a:xfrm>
            <a:off x="611560" y="593467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CA" dirty="0" smtClean="0"/>
          </a:p>
          <a:p>
            <a:r>
              <a:rPr lang="en-US" dirty="0" smtClean="0"/>
              <a:t> </a:t>
            </a:r>
            <a:r>
              <a:rPr lang="en-US" sz="1400" dirty="0" smtClean="0"/>
              <a:t>Source: </a:t>
            </a:r>
            <a:r>
              <a:rPr lang="en-US" sz="1400" b="1" dirty="0" smtClean="0"/>
              <a:t>Wi-Fi, SMART meters, wireless gadgets – are they safe?  </a:t>
            </a:r>
            <a:endParaRPr lang="fr-CA" sz="1400" dirty="0"/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755576" y="6211669"/>
            <a:ext cx="8028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CA" dirty="0" smtClean="0"/>
          </a:p>
          <a:p>
            <a:r>
              <a:rPr lang="en-US" dirty="0" smtClean="0"/>
              <a:t> </a:t>
            </a:r>
            <a:r>
              <a:rPr lang="en-US" sz="1400" b="1" dirty="0" smtClean="0"/>
              <a:t>Whole Life Expo 2011 Toronto, November 27, 2011 </a:t>
            </a:r>
            <a:endParaRPr lang="fr-C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EPRI </a:t>
            </a:r>
            <a:r>
              <a:rPr lang="en-CA" dirty="0" err="1" smtClean="0"/>
              <a:t>vs</a:t>
            </a:r>
            <a:r>
              <a:rPr lang="en-CA" dirty="0" smtClean="0"/>
              <a:t> HQ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CA" i="1" dirty="0" smtClean="0"/>
              <a:t>« La nouvelle génération de compteurs </a:t>
            </a:r>
            <a:r>
              <a:rPr lang="fr-CA" b="1" i="1" dirty="0" smtClean="0"/>
              <a:t>émet des ondes 6 fois par jour</a:t>
            </a:r>
            <a:r>
              <a:rPr lang="fr-CA" i="1" dirty="0" smtClean="0"/>
              <a:t>, poursuit Patrice Lavoie. Cela se compte en millisecondes. </a:t>
            </a:r>
            <a:r>
              <a:rPr lang="fr-CA" b="1" i="1" dirty="0" smtClean="0"/>
              <a:t>Au total, on compte dans une journée, 83 secondes d'émission</a:t>
            </a:r>
            <a:r>
              <a:rPr lang="fr-CA" i="1" dirty="0" smtClean="0"/>
              <a:t>. » </a:t>
            </a:r>
            <a:endParaRPr lang="fr-FR" dirty="0" smtClean="0"/>
          </a:p>
          <a:p>
            <a:pPr>
              <a:buNone/>
            </a:pPr>
            <a:r>
              <a:rPr lang="fr-CA" dirty="0" smtClean="0"/>
              <a:t> </a:t>
            </a:r>
          </a:p>
          <a:p>
            <a:pPr>
              <a:buNone/>
            </a:pPr>
            <a:r>
              <a:rPr lang="fr-CA" dirty="0" smtClean="0"/>
              <a:t> </a:t>
            </a:r>
            <a:r>
              <a:rPr lang="fr-CA" b="1" dirty="0" smtClean="0"/>
              <a:t>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M. Lavoie fait référence à une étude préparée par HQ sur un petit réseau pendant qu’il omet de le dire en parlant du plus grand réseau de la planète par un seul fournisseur : le Québec.</a:t>
            </a:r>
          </a:p>
          <a:p>
            <a:pPr>
              <a:buNone/>
            </a:pPr>
            <a:endParaRPr lang="fr-CA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fr-CA" sz="1600" dirty="0" smtClean="0">
                <a:latin typeface="Arial" pitchFamily="34" charset="0"/>
                <a:cs typeface="Arial" pitchFamily="34" charset="0"/>
              </a:rPr>
              <a:t>Source: R-3770-2011-B-0116-AUDI-REPENG-2012_04_03</a:t>
            </a:r>
            <a:endParaRPr lang="fr-CA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fr-C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Tableau section 4.1</a:t>
            </a:r>
            <a:endParaRPr lang="fr-CA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custDataLst>
              <p:tags r:id="rId2"/>
            </p:custDataLst>
          </p:nvPr>
        </p:nvGraphicFramePr>
        <p:xfrm>
          <a:off x="457200" y="1935163"/>
          <a:ext cx="8229600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1080120"/>
                <a:gridCol w="1584176"/>
                <a:gridCol w="210884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Type de </a:t>
                      </a:r>
                      <a:r>
                        <a:rPr lang="en-CA" dirty="0" err="1" smtClean="0"/>
                        <a:t>paquet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Durée</a:t>
                      </a:r>
                      <a:r>
                        <a:rPr lang="en-CA" dirty="0" smtClean="0"/>
                        <a:t> (ms)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Nombre</a:t>
                      </a:r>
                      <a:r>
                        <a:rPr lang="en-CA" dirty="0" smtClean="0"/>
                        <a:t> de </a:t>
                      </a:r>
                      <a:r>
                        <a:rPr lang="en-CA" dirty="0" err="1" smtClean="0"/>
                        <a:t>paquets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Nombre</a:t>
                      </a:r>
                      <a:r>
                        <a:rPr lang="en-CA" dirty="0" smtClean="0"/>
                        <a:t> de transmissions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Temps total/sec</a:t>
                      </a:r>
                      <a:endParaRPr lang="fr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Registres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0,063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Profils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 de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consommation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0,342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Lecture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sur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demande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0,126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Information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relayée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127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0,880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Maintenance du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réseau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270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12,42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Synchronisation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1440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69,12</a:t>
                      </a:r>
                      <a:endParaRPr lang="fr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95536" y="6021288"/>
          <a:ext cx="8352928" cy="504056"/>
        </p:xfrm>
        <a:graphic>
          <a:graphicData uri="http://schemas.openxmlformats.org/drawingml/2006/table">
            <a:tbl>
              <a:tblPr/>
              <a:tblGrid>
                <a:gridCol w="6797844"/>
                <a:gridCol w="1555084"/>
              </a:tblGrid>
              <a:tr h="504056">
                <a:tc>
                  <a:txBody>
                    <a:bodyPr/>
                    <a:lstStyle/>
                    <a:p>
                      <a:pPr marR="38100" algn="r">
                        <a:lnSpc>
                          <a:spcPct val="115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fr-CA" sz="2000" b="1" spc="-5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</a:t>
                      </a:r>
                      <a:r>
                        <a:rPr lang="fr-CA" sz="2000" b="1" spc="5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</a:t>
                      </a:r>
                      <a:r>
                        <a:rPr lang="fr-CA" sz="2000" b="1" spc="-5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</a:t>
                      </a:r>
                      <a:r>
                        <a:rPr lang="fr-CA" sz="2000" b="1" spc="1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</a:t>
                      </a:r>
                      <a:r>
                        <a:rPr lang="fr-CA" sz="20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</a:t>
                      </a:r>
                      <a:endParaRPr lang="fr-CA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7815" marR="299085" algn="ctr">
                        <a:lnSpc>
                          <a:spcPct val="115000"/>
                        </a:lnSpc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fr-CA" sz="2000" b="1" spc="5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82</a:t>
                      </a:r>
                      <a:r>
                        <a:rPr lang="fr-CA" sz="20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.</a:t>
                      </a:r>
                      <a:r>
                        <a:rPr lang="fr-CA" sz="2000" b="1" spc="5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</a:t>
                      </a:r>
                      <a:r>
                        <a:rPr lang="fr-CA" sz="20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  <a:endParaRPr lang="fr-CA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n-CA" dirty="0" smtClean="0"/>
              <a:t>EPRI </a:t>
            </a:r>
            <a:r>
              <a:rPr lang="en-CA" dirty="0" err="1" smtClean="0"/>
              <a:t>vs</a:t>
            </a:r>
            <a:r>
              <a:rPr lang="en-CA" dirty="0" smtClean="0"/>
              <a:t> HQ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67544" y="1772816"/>
            <a:ext cx="8229600" cy="438912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fr-CA" sz="2400" dirty="0" smtClean="0">
                <a:latin typeface="Arial" pitchFamily="34" charset="0"/>
                <a:cs typeface="Arial" pitchFamily="34" charset="0"/>
              </a:rPr>
              <a:t>HQ: Le </a:t>
            </a:r>
            <a:r>
              <a:rPr lang="fr-CA" sz="2400" dirty="0" smtClean="0">
                <a:latin typeface="Arial" pitchFamily="34" charset="0"/>
                <a:cs typeface="Arial" pitchFamily="34" charset="0"/>
              </a:rPr>
              <a:t>tableau à la section 4.1 indique que non seulement </a:t>
            </a:r>
            <a:r>
              <a:rPr lang="fr-CA" sz="2400" b="1" dirty="0" smtClean="0">
                <a:latin typeface="Arial" pitchFamily="34" charset="0"/>
                <a:cs typeface="Arial" pitchFamily="34" charset="0"/>
              </a:rPr>
              <a:t>le compteur émet plus de six fois par jour</a:t>
            </a:r>
            <a:r>
              <a:rPr lang="fr-CA" sz="2400" dirty="0" smtClean="0">
                <a:latin typeface="Arial" pitchFamily="34" charset="0"/>
                <a:cs typeface="Arial" pitchFamily="34" charset="0"/>
              </a:rPr>
              <a:t>, mais aussi que </a:t>
            </a:r>
            <a:r>
              <a:rPr lang="fr-CA" sz="2400" i="1" dirty="0" smtClean="0">
                <a:latin typeface="Arial" pitchFamily="34" charset="0"/>
                <a:cs typeface="Arial" pitchFamily="34" charset="0"/>
              </a:rPr>
              <a:t>la durée de l’émission varie selon ce que le compteur est en train d’effectuer</a:t>
            </a:r>
            <a:r>
              <a:rPr lang="fr-CA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fr-CA" sz="24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En outre Hydro a indiqué que, en moyenne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sur un petit réseau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le temps total que la transmission a lieu est en moyenne sur ce petit réseau 82,95 secondes ce qui correspond à un cycle de travail d'un peu moins de 0,1 % au cours de la journée (valeur exacte = 82,95 /[24 * 60 * 60] = 0,096 %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EPRI: L'analyse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en temps montre que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les impulsions sont sur ​​1 ms, mais ceux-ci se réunissent en tant que lots d'impulsions en fonction de ce que le compteur est appelé à faire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 Ainsi, l’émission pulsée à une durée de plus d’une milliseconde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fr-CA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fr-C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mart Meter radiation.gi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267744" y="980728"/>
            <a:ext cx="4104456" cy="5130570"/>
          </a:xfrm>
          <a:prstGeom prst="rect">
            <a:avLst/>
          </a:prstGeom>
        </p:spPr>
      </p:pic>
      <p:sp>
        <p:nvSpPr>
          <p:cNvPr id="3" name="Rectangle 2"/>
          <p:cNvSpPr/>
          <p:nvPr>
            <p:custDataLst>
              <p:tags r:id="rId2"/>
            </p:custDataLst>
          </p:nvPr>
        </p:nvSpPr>
        <p:spPr>
          <a:xfrm>
            <a:off x="1403648" y="6237312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i="1" dirty="0" smtClean="0">
                <a:latin typeface="Arial" pitchFamily="34" charset="0"/>
                <a:cs typeface="Arial" pitchFamily="34" charset="0"/>
              </a:rPr>
              <a:t>Source: </a:t>
            </a:r>
            <a:r>
              <a:rPr lang="en-CA" i="1" dirty="0" err="1" smtClean="0">
                <a:latin typeface="Arial" pitchFamily="34" charset="0"/>
                <a:cs typeface="Arial" pitchFamily="34" charset="0"/>
              </a:rPr>
              <a:t>Société</a:t>
            </a:r>
            <a:r>
              <a:rPr lang="en-CA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i="1" dirty="0" err="1" smtClean="0">
                <a:latin typeface="Arial" pitchFamily="34" charset="0"/>
                <a:cs typeface="Arial" pitchFamily="34" charset="0"/>
              </a:rPr>
              <a:t>planétaire</a:t>
            </a:r>
            <a:r>
              <a:rPr lang="en-CA" i="1" dirty="0" smtClean="0">
                <a:latin typeface="Arial" pitchFamily="34" charset="0"/>
                <a:cs typeface="Arial" pitchFamily="34" charset="0"/>
              </a:rPr>
              <a:t> pour </a:t>
            </a:r>
            <a:r>
              <a:rPr lang="en-CA" i="1" dirty="0" err="1" smtClean="0">
                <a:latin typeface="Arial" pitchFamily="34" charset="0"/>
                <a:cs typeface="Arial" pitchFamily="34" charset="0"/>
              </a:rPr>
              <a:t>l'assainissement</a:t>
            </a:r>
            <a:r>
              <a:rPr lang="en-CA" i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i="1" dirty="0" err="1" smtClean="0">
                <a:latin typeface="Arial" pitchFamily="34" charset="0"/>
                <a:cs typeface="Arial" pitchFamily="34" charset="0"/>
              </a:rPr>
              <a:t>l'énergie</a:t>
            </a:r>
            <a:endParaRPr lang="en-CA" i="1" dirty="0" smtClean="0">
              <a:ln/>
              <a:solidFill>
                <a:prstClr val="white"/>
              </a:solidFill>
              <a:effectLst>
                <a:reflection blurRad="12700" stA="50000" endPos="50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6516216" y="1844824"/>
            <a:ext cx="2411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Compteur intelligent derrière une chambre à coucher; tète de lit protégée.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Mise</a:t>
            </a:r>
            <a:r>
              <a:rPr lang="en-CA" dirty="0" smtClean="0"/>
              <a:t> en </a:t>
            </a:r>
            <a:r>
              <a:rPr lang="en-CA" dirty="0" err="1" smtClean="0"/>
              <a:t>demeure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pouvez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b="1" u="sng" dirty="0" err="1" smtClean="0">
                <a:latin typeface="Arial" pitchFamily="34" charset="0"/>
                <a:cs typeface="Arial" pitchFamily="34" charset="0"/>
              </a:rPr>
              <a:t>refuser</a:t>
            </a:r>
            <a:r>
              <a:rPr lang="en-CA" b="1" u="sng" dirty="0" smtClean="0">
                <a:latin typeface="Arial" pitchFamily="34" charset="0"/>
                <a:cs typeface="Arial" pitchFamily="34" charset="0"/>
              </a:rPr>
              <a:t> à tout moment!</a:t>
            </a:r>
          </a:p>
          <a:p>
            <a:pPr lvl="1"/>
            <a:r>
              <a:rPr lang="en-CA" dirty="0" err="1" smtClean="0">
                <a:latin typeface="Arial" pitchFamily="34" charset="0"/>
                <a:cs typeface="Arial" pitchFamily="34" charset="0"/>
              </a:rPr>
              <a:t>Installé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gré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CA" dirty="0" err="1" smtClean="0">
                <a:latin typeface="Arial" pitchFamily="34" charset="0"/>
                <a:cs typeface="Arial" pitchFamily="34" charset="0"/>
              </a:rPr>
              <a:t>Installé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malgré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refus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écrit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ou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téléphone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avez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changé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d’idée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ou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membre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la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famille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devenez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sensible</a:t>
            </a:r>
          </a:p>
          <a:p>
            <a:pPr lvl="1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err="1" smtClean="0">
                <a:latin typeface="Arial" pitchFamily="34" charset="0"/>
                <a:cs typeface="Arial" pitchFamily="34" charset="0"/>
              </a:rPr>
              <a:t>Courrier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recommandé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dirty="0" smtClean="0">
                <a:latin typeface="Arial" pitchFamily="34" charset="0"/>
                <a:cs typeface="Arial" pitchFamily="34" charset="0"/>
              </a:rPr>
              <a:t>Copies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conformes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par courriel</a:t>
            </a:r>
          </a:p>
          <a:p>
            <a:pPr lvl="1">
              <a:buNone/>
            </a:pP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4" name="Picture 2" descr="http://www.navigantresearch.com/wp-assets/uploads/2013/07/SmartMeters_Icon.gif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55776" y="1949624"/>
            <a:ext cx="3240360" cy="3240360"/>
          </a:xfrm>
          <a:prstGeom prst="rect">
            <a:avLst/>
          </a:prstGeom>
          <a:noFill/>
        </p:spPr>
      </p:pic>
      <p:cxnSp>
        <p:nvCxnSpPr>
          <p:cNvPr id="6" name="Connecteur droit avec flèche 5"/>
          <p:cNvCxnSpPr/>
          <p:nvPr>
            <p:custDataLst>
              <p:tags r:id="rId2"/>
            </p:custDataLst>
          </p:nvPr>
        </p:nvCxnSpPr>
        <p:spPr>
          <a:xfrm flipH="1">
            <a:off x="5220072" y="1772816"/>
            <a:ext cx="2088232" cy="187220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>
            <p:custDataLst>
              <p:tags r:id="rId3"/>
            </p:custDataLst>
          </p:nvPr>
        </p:nvSpPr>
        <p:spPr>
          <a:xfrm>
            <a:off x="1547664" y="6021288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Sources: www.navigantresearch.com/research/smart-meters</a:t>
            </a:r>
          </a:p>
          <a:p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>
            <p:custDataLst>
              <p:tags r:id="rId4"/>
            </p:custDataLst>
          </p:nvPr>
        </p:nvSpPr>
        <p:spPr>
          <a:xfrm>
            <a:off x="611560" y="692696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 déploiement est à la baisse pour plusieurs raisons : (a) opposition citoyenne , incitatives financières retirées et les cas des maladies et incendies reportés depuis leur installation. 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>
            <p:custDataLst>
              <p:tags r:id="rId5"/>
            </p:custDataLst>
          </p:nvPr>
        </p:nvSpPr>
        <p:spPr>
          <a:xfrm>
            <a:off x="2483768" y="6309320"/>
            <a:ext cx="4029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http://emfsafetynetwork.org/?p=10289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Toronto Sun 15 </a:t>
            </a:r>
            <a:r>
              <a:rPr lang="en-CA" dirty="0" err="1" smtClean="0"/>
              <a:t>sept</a:t>
            </a:r>
            <a:r>
              <a:rPr lang="en-CA" dirty="0" smtClean="0"/>
              <a:t> 2013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buNone/>
            </a:pPr>
            <a:r>
              <a:rPr lang="fr-CA" b="1" dirty="0" err="1" smtClean="0">
                <a:latin typeface="Arial" pitchFamily="34" charset="0"/>
                <a:cs typeface="Arial" pitchFamily="34" charset="0"/>
              </a:rPr>
              <a:t>Veteran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battles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 Hydro One over </a:t>
            </a:r>
            <a:r>
              <a:rPr lang="fr-CA" b="1" dirty="0" err="1" smtClean="0">
                <a:latin typeface="Arial" pitchFamily="34" charset="0"/>
                <a:cs typeface="Arial" pitchFamily="34" charset="0"/>
              </a:rPr>
              <a:t>meter</a:t>
            </a:r>
            <a:endParaRPr lang="fr-CA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fr-CA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Around 1.4 million wireless meters have been placed on homes and apartments throughout the province…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déploiement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n’est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pas encore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terminé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en Ontario,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contrairement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aux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informations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données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par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l’industrie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Routeurs</a:t>
            </a:r>
            <a:endParaRPr lang="fr-CA" dirty="0"/>
          </a:p>
        </p:txBody>
      </p:sp>
      <p:pic>
        <p:nvPicPr>
          <p:cNvPr id="4" name="Espace réservé du contenu 3" descr="de près.JP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645708" y="1844825"/>
            <a:ext cx="5973035" cy="4479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de loin.JPG"/>
          <p:cNvPicPr>
            <a:picLocks noGrp="1" noChangeAspect="1"/>
          </p:cNvPicPr>
          <p:nvPr>
            <p:ph idx="4294967295"/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Flèche droite 2"/>
          <p:cNvSpPr/>
          <p:nvPr>
            <p:custDataLst>
              <p:tags r:id="rId2"/>
            </p:custDataLst>
          </p:nvPr>
        </p:nvSpPr>
        <p:spPr>
          <a:xfrm>
            <a:off x="1043608" y="5733256"/>
            <a:ext cx="1872208" cy="11247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No d'identification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 rot="10800000">
            <a:off x="-1" y="0"/>
            <a:ext cx="9144001" cy="688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Que</a:t>
            </a:r>
            <a:r>
              <a:rPr lang="en-CA" dirty="0" smtClean="0"/>
              <a:t> </a:t>
            </a:r>
            <a:r>
              <a:rPr lang="en-CA" dirty="0" err="1" smtClean="0"/>
              <a:t>puis</a:t>
            </a:r>
            <a:r>
              <a:rPr lang="en-CA" dirty="0" smtClean="0"/>
              <a:t>-je faire?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CA" b="1" dirty="0" smtClean="0">
                <a:latin typeface="Arial" pitchFamily="34" charset="0"/>
                <a:cs typeface="Arial" pitchFamily="34" charset="0"/>
              </a:rPr>
              <a:t>PREMIÈREMENT</a:t>
            </a:r>
          </a:p>
          <a:p>
            <a:pPr>
              <a:buNone/>
            </a:pP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Placez un avertissement sur votre compteur électromécanique et prenez-le en photo.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Un gros plan permettant l’identification précise de votre compteur ainsi qu’un plan d’ensemble montrant votre demeure.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Ceci constitue une preuve additionnelle de votre refus.</a:t>
            </a:r>
          </a:p>
          <a:p>
            <a:pPr>
              <a:buNone/>
            </a:pP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J Roberge 3.jpe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Deuxièmement</a:t>
            </a:r>
            <a:r>
              <a:rPr lang="en-CA" dirty="0" smtClean="0"/>
              <a:t>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Quand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recevrez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lettre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d’avis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d’Hydro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-Québec; PRÉFÉRABLEMENT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avant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Envoyez un avis de non-consentement par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courrier recommandé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à Hydro-Québec en envoyant une copie conforme à votre député provincial ainsi qu’à la ministre de l’Énergie et des Ressources naturelles, Mme Martine Ouellet, à Diane Jean présidente de la Régie, à votre député et à votre maire</a:t>
            </a:r>
            <a:r>
              <a:rPr lang="fr-CA" dirty="0" smtClean="0"/>
              <a:t>. </a:t>
            </a:r>
          </a:p>
          <a:p>
            <a:r>
              <a:rPr lang="fr-CA" i="1" dirty="0" smtClean="0">
                <a:latin typeface="Arial" pitchFamily="34" charset="0"/>
                <a:cs typeface="Arial" pitchFamily="34" charset="0"/>
              </a:rPr>
              <a:t>(vous serviront de preuve)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CA" sz="4800" dirty="0" smtClean="0"/>
              <a:t>Suite 2</a:t>
            </a:r>
            <a:endParaRPr lang="fr-CA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À HQ par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courrier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recommendé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avec les copies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conformes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Aux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personnes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en c.c. par courriel</a:t>
            </a: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CA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Suite 3 ...</a:t>
            </a:r>
            <a:r>
              <a:rPr lang="en-CA" sz="4800" dirty="0" smtClean="0"/>
              <a:t>par  courriel</a:t>
            </a:r>
            <a:endParaRPr lang="fr-CA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CA" dirty="0" smtClean="0">
                <a:latin typeface="Arial" pitchFamily="34" charset="0"/>
                <a:cs typeface="Arial" pitchFamily="34" charset="0"/>
              </a:rPr>
              <a:t>Martine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Ouellet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smtClean="0">
                <a:latin typeface="Arial" pitchFamily="34" charset="0"/>
                <a:cs typeface="Arial" pitchFamily="34" charset="0"/>
                <a:hlinkClick r:id="rId4"/>
              </a:rPr>
              <a:t>ministre@mrnf.gouv.qc.ca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CA" dirty="0" smtClean="0">
                <a:latin typeface="Arial" pitchFamily="34" charset="0"/>
                <a:cs typeface="Arial" pitchFamily="34" charset="0"/>
              </a:rPr>
              <a:t>Diane Jean </a:t>
            </a:r>
            <a:r>
              <a:rPr lang="en-CA" dirty="0" smtClean="0">
                <a:latin typeface="Arial" pitchFamily="34" charset="0"/>
                <a:cs typeface="Arial" pitchFamily="34" charset="0"/>
                <a:hlinkClick r:id="rId5"/>
              </a:rPr>
              <a:t>greffe@regie-energie.qc.ca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député</a:t>
            </a: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maire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CA" dirty="0" err="1" smtClean="0">
                <a:latin typeface="Arial" pitchFamily="34" charset="0"/>
                <a:cs typeface="Arial" pitchFamily="34" charset="0"/>
              </a:rPr>
              <a:t>Votre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conseiller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district </a:t>
            </a: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Troisièmement</a:t>
            </a:r>
            <a:r>
              <a:rPr lang="en-CA" dirty="0" smtClean="0"/>
              <a:t>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CA" dirty="0" smtClean="0"/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Signez la pétition en papier;</a:t>
            </a:r>
          </a:p>
          <a:p>
            <a:pPr>
              <a:buNone/>
            </a:pP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 Comme à ce stade, la solution est politique, il est important que chaque élu écoute ses propres citoyens.</a:t>
            </a:r>
          </a:p>
          <a:p>
            <a:pPr algn="ctr">
              <a:buNone/>
            </a:pPr>
            <a:r>
              <a:rPr lang="fr-CA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CA" dirty="0" smtClean="0">
                <a:latin typeface="Arial" pitchFamily="34" charset="0"/>
                <a:cs typeface="Arial" pitchFamily="34" charset="0"/>
              </a:rPr>
            </a:br>
            <a:r>
              <a:rPr lang="fr-CA" b="1" dirty="0" smtClean="0">
                <a:latin typeface="Arial" pitchFamily="34" charset="0"/>
                <a:cs typeface="Arial" pitchFamily="34" charset="0"/>
              </a:rPr>
              <a:t>Le poids du nombre fera la différence.</a:t>
            </a:r>
            <a:endParaRPr lang="fr-CA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Rapportez</a:t>
            </a:r>
            <a:r>
              <a:rPr lang="en-CA" dirty="0" smtClean="0"/>
              <a:t> tout </a:t>
            </a:r>
            <a:r>
              <a:rPr lang="en-CA" dirty="0" err="1" smtClean="0"/>
              <a:t>abus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régie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l’Énergie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est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en train de compiler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tous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les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cas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d’abus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il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faut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lui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envoyer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un courriel.</a:t>
            </a:r>
          </a:p>
          <a:p>
            <a:pPr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Envoyez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-nous un courriel pour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vous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envoyer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les instructions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Dernier</a:t>
            </a:r>
            <a:r>
              <a:rPr lang="en-CA" dirty="0" smtClean="0"/>
              <a:t> </a:t>
            </a:r>
            <a:r>
              <a:rPr lang="en-CA" dirty="0" err="1" smtClean="0"/>
              <a:t>conseil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En outre, si vous communiquez avec le service à la clientèle d’Hydro-Québec, nous vous recommandons d’enregistrer vos conversations téléphoniques.</a:t>
            </a:r>
            <a:br>
              <a:rPr lang="fr-CA" dirty="0" smtClean="0">
                <a:latin typeface="Arial" pitchFamily="34" charset="0"/>
                <a:cs typeface="Arial" pitchFamily="34" charset="0"/>
              </a:rPr>
            </a:b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Nous vous recommandons également de filmer vos interactions avec les installateurs.</a:t>
            </a:r>
            <a:br>
              <a:rPr lang="fr-CA" dirty="0" smtClean="0">
                <a:latin typeface="Arial" pitchFamily="34" charset="0"/>
                <a:cs typeface="Arial" pitchFamily="34" charset="0"/>
              </a:rPr>
            </a:br>
            <a:endParaRPr lang="fr-CA" dirty="0" smtClean="0">
              <a:latin typeface="Arial" pitchFamily="34" charset="0"/>
              <a:cs typeface="Arial" pitchFamily="34" charset="0"/>
            </a:endParaRP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Ces enregistrements pourront servir de preuve supplémentaire lors d’éventuels recours et intéresser ceux qui voudront faire un documentaire sur la question.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Nous </a:t>
            </a:r>
            <a:r>
              <a:rPr lang="en-CA" dirty="0" err="1" smtClean="0"/>
              <a:t>suivre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basseslaurentidesrefuse.com</a:t>
            </a:r>
          </a:p>
          <a:p>
            <a:pPr lvl="1">
              <a:buFont typeface="Arial" pitchFamily="34" charset="0"/>
              <a:buChar char="•"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facebook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/basseslaurentides.com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refusonslescompteurs.wordpress.com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3" descr="tract_refus_compteurs-copy1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699792" y="3356992"/>
            <a:ext cx="2376264" cy="3086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Le danger </a:t>
            </a:r>
            <a:r>
              <a:rPr lang="en-CA" dirty="0" err="1" smtClean="0"/>
              <a:t>est</a:t>
            </a:r>
            <a:r>
              <a:rPr lang="en-CA" dirty="0" smtClean="0"/>
              <a:t> </a:t>
            </a:r>
            <a:r>
              <a:rPr lang="en-CA" dirty="0" err="1" smtClean="0"/>
              <a:t>dans</a:t>
            </a:r>
            <a:r>
              <a:rPr lang="en-CA" dirty="0" smtClean="0"/>
              <a:t> </a:t>
            </a:r>
            <a:r>
              <a:rPr lang="en-CA" b="1" u="sng" dirty="0" smtClean="0"/>
              <a:t>la dose</a:t>
            </a:r>
            <a:endParaRPr lang="fr-CA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algn="ctr"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CA" sz="6000" dirty="0" smtClean="0">
                <a:latin typeface="Arial" pitchFamily="34" charset="0"/>
                <a:cs typeface="Arial" pitchFamily="34" charset="0"/>
              </a:rPr>
              <a:t>Elle </a:t>
            </a:r>
            <a:r>
              <a:rPr lang="en-CA" sz="6000" dirty="0" err="1" smtClean="0">
                <a:latin typeface="Arial" pitchFamily="34" charset="0"/>
                <a:cs typeface="Arial" pitchFamily="34" charset="0"/>
              </a:rPr>
              <a:t>est</a:t>
            </a:r>
            <a:r>
              <a:rPr lang="en-CA" sz="6000" dirty="0" smtClean="0">
                <a:latin typeface="Arial" pitchFamily="34" charset="0"/>
                <a:cs typeface="Arial" pitchFamily="34" charset="0"/>
              </a:rPr>
              <a:t> cumulative</a:t>
            </a:r>
            <a:endParaRPr lang="fr-CA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bb exposé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Valeur_2000_2009_Moyenne_900MHz_2500MHz_Uk_Fr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-83715"/>
            <a:ext cx="9144000" cy="6941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WIFI OU PAS WIFI ?  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WIFI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Réseau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public, 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Câblé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Gratuit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1 G, 2G, 3G, 4G, LTF 5G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1G Nordic  Mobile T 1981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2G  1992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3G 2001 (Bell)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WiMax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2006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4H 2012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LTF (Rogers) 2009</a:t>
            </a: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Réseaux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privés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Antennes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téléphonie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mobile (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Hôpitaux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écoles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, tours, etc.) 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 descr="QR code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6444208" y="980728"/>
            <a:ext cx="914402" cy="914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global-RF-guidelines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-90948"/>
            <a:ext cx="9144000" cy="6513622"/>
          </a:xfrm>
          <a:prstGeom prst="rect">
            <a:avLst/>
          </a:prstGeom>
        </p:spPr>
      </p:pic>
      <p:sp>
        <p:nvSpPr>
          <p:cNvPr id="272385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07704" y="6293931"/>
            <a:ext cx="32758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Source : </a:t>
            </a:r>
            <a:r>
              <a:rPr kumimoji="0" lang="fr-C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Dre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Magda Havas </a:t>
            </a:r>
            <a:endParaRPr kumimoji="0" lang="fr-C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Pourquoi</a:t>
            </a:r>
            <a:r>
              <a:rPr lang="en-CA" dirty="0" smtClean="0"/>
              <a:t> </a:t>
            </a:r>
            <a:r>
              <a:rPr lang="en-CA" dirty="0" err="1" smtClean="0"/>
              <a:t>refuser</a:t>
            </a:r>
            <a:r>
              <a:rPr lang="en-CA" dirty="0" smtClean="0"/>
              <a:t>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La Régie de l’énergie, le 5 octobre 2012, autorise le déploiement de compteurs de deuxième génération par Hydro-Québec,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sans considération pour la santé.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Le compteur à radiofréquences fait </a:t>
            </a:r>
            <a:r>
              <a:rPr lang="fr-CA" b="1" u="sng" dirty="0" smtClean="0">
                <a:latin typeface="Arial" pitchFamily="34" charset="0"/>
                <a:cs typeface="Arial" pitchFamily="34" charset="0"/>
              </a:rPr>
              <a:t>plus que doubler l’exposition aux champs électromagnétiques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(CEM), de nombreuses personnes deviennent sérieusement malades suite à l’exposition aux ondes des compteurs à radiofréquences.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Pour une première fois, les gens sont exposés aux radiofréquences dans </a:t>
            </a:r>
            <a:r>
              <a:rPr lang="fr-CA" b="1" dirty="0" smtClean="0">
                <a:latin typeface="Arial" pitchFamily="34" charset="0"/>
                <a:cs typeface="Arial" pitchFamily="34" charset="0"/>
              </a:rPr>
              <a:t>leur propre maison, sur une base continue et contre leur gré. </a:t>
            </a:r>
          </a:p>
          <a:p>
            <a:endParaRPr lang="fr-CA" dirty="0"/>
          </a:p>
        </p:txBody>
      </p:sp>
      <p:pic>
        <p:nvPicPr>
          <p:cNvPr id="4" name="Espace réservé du contenu 9" descr="tableau-graphique-visuel-900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0" y="-13859"/>
            <a:ext cx="9144000" cy="68718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9592" y="2276872"/>
            <a:ext cx="738187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5148064" y="1412776"/>
            <a:ext cx="3672408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CA" dirty="0" smtClean="0"/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Valeur moyenne annoncée par Hydro-Québec, 50 </a:t>
            </a:r>
            <a:r>
              <a:rPr lang="fr-CA" dirty="0" err="1" smtClean="0">
                <a:latin typeface="Arial" pitchFamily="34" charset="0"/>
                <a:cs typeface="Arial" pitchFamily="34" charset="0"/>
              </a:rPr>
              <a:t>μW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/m2 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Connecteur droit avec flèche 4"/>
          <p:cNvCxnSpPr/>
          <p:nvPr>
            <p:custDataLst>
              <p:tags r:id="rId3"/>
            </p:custDataLst>
          </p:nvPr>
        </p:nvCxnSpPr>
        <p:spPr>
          <a:xfrm flipH="1">
            <a:off x="5004048" y="2348880"/>
            <a:ext cx="1296144" cy="25202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>
            <p:custDataLst>
              <p:tags r:id="rId4"/>
            </p:custDataLst>
          </p:nvPr>
        </p:nvSpPr>
        <p:spPr>
          <a:xfrm>
            <a:off x="395536" y="476672"/>
            <a:ext cx="4248472" cy="203132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CA" dirty="0" smtClean="0"/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La réalité est que pour les ondes pulsées, c’est la valeur complète de l’onde radio qui est en cause pour les effets biologiques, environ 8 000 </a:t>
            </a:r>
            <a:r>
              <a:rPr lang="fr-CA" dirty="0" err="1" smtClean="0">
                <a:latin typeface="Arial" pitchFamily="34" charset="0"/>
                <a:cs typeface="Arial" pitchFamily="34" charset="0"/>
              </a:rPr>
              <a:t>μW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/m2 comme on peut lire sur l’échelle de gauche.</a:t>
            </a:r>
            <a:r>
              <a:rPr lang="fr-CA" dirty="0" smtClean="0"/>
              <a:t> </a:t>
            </a:r>
            <a:endParaRPr lang="fr-CA" dirty="0"/>
          </a:p>
        </p:txBody>
      </p:sp>
      <p:cxnSp>
        <p:nvCxnSpPr>
          <p:cNvPr id="8" name="Connecteur droit avec flèche 7"/>
          <p:cNvCxnSpPr/>
          <p:nvPr>
            <p:custDataLst>
              <p:tags r:id="rId5"/>
            </p:custDataLst>
          </p:nvPr>
        </p:nvCxnSpPr>
        <p:spPr>
          <a:xfrm>
            <a:off x="2771800" y="2564904"/>
            <a:ext cx="216024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>
            <p:custDataLst>
              <p:tags r:id="rId6"/>
            </p:custDataLst>
          </p:nvPr>
        </p:nvSpPr>
        <p:spPr>
          <a:xfrm>
            <a:off x="323528" y="6119336"/>
            <a:ext cx="8352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CA" dirty="0" smtClean="0"/>
          </a:p>
          <a:p>
            <a:r>
              <a:rPr lang="fr-CA" sz="1200" dirty="0" smtClean="0">
                <a:latin typeface="Arial" pitchFamily="34" charset="0"/>
                <a:cs typeface="Arial" pitchFamily="34" charset="0"/>
              </a:rPr>
              <a:t>Source: </a:t>
            </a:r>
            <a:r>
              <a:rPr lang="fr-CA" sz="1200" b="1" dirty="0" smtClean="0">
                <a:latin typeface="Arial" pitchFamily="34" charset="0"/>
                <a:cs typeface="Arial" pitchFamily="34" charset="0"/>
              </a:rPr>
              <a:t>RAPPORT D’EXPERTISE DE STÉPHANE BÉLAINSKY EXPERTISE ÉLECTROMAGNÉTIQUE ENVIRONNEMENTALE 3E INC. http://www.cqlpe.ca/ </a:t>
            </a:r>
            <a:endParaRPr lang="fr-CA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/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lèche courbée vers la gauche 8"/>
          <p:cNvSpPr/>
          <p:nvPr>
            <p:custDataLst>
              <p:tags r:id="rId2"/>
            </p:custDataLst>
          </p:nvPr>
        </p:nvSpPr>
        <p:spPr>
          <a:xfrm>
            <a:off x="8172400" y="1196752"/>
            <a:ext cx="731520" cy="1216152"/>
          </a:xfrm>
          <a:prstGeom prst="curved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>
            <p:custDataLst>
              <p:tags r:id="rId3"/>
            </p:custDataLst>
          </p:nvPr>
        </p:nvSpPr>
        <p:spPr>
          <a:xfrm>
            <a:off x="0" y="0"/>
            <a:ext cx="313184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CA" sz="1200" dirty="0" smtClean="0">
                <a:latin typeface="Arial" pitchFamily="34" charset="0"/>
                <a:cs typeface="Arial" pitchFamily="34" charset="0"/>
              </a:rPr>
              <a:t>EPRI et CRIQ: 65 000 </a:t>
            </a:r>
            <a:r>
              <a:rPr lang="fr-CA" sz="1200" dirty="0" err="1" smtClean="0"/>
              <a:t>μW</a:t>
            </a:r>
            <a:r>
              <a:rPr lang="fr-CA" sz="1200" dirty="0" smtClean="0"/>
              <a:t>/m</a:t>
            </a:r>
            <a:r>
              <a:rPr lang="fr-CA" sz="1200" baseline="30000" dirty="0" smtClean="0"/>
              <a:t>2</a:t>
            </a:r>
            <a:r>
              <a:rPr lang="fr-CA" sz="1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fr-CA" sz="1200" smtClean="0">
                <a:latin typeface="Arial" pitchFamily="34" charset="0"/>
                <a:cs typeface="Arial" pitchFamily="34" charset="0"/>
              </a:rPr>
              <a:t>à 1 </a:t>
            </a:r>
            <a:r>
              <a:rPr lang="fr-CA" sz="1200" dirty="0" smtClean="0">
                <a:latin typeface="Arial" pitchFamily="34" charset="0"/>
                <a:cs typeface="Arial" pitchFamily="34" charset="0"/>
              </a:rPr>
              <a:t>m</a:t>
            </a:r>
          </a:p>
          <a:p>
            <a:r>
              <a:rPr lang="en-CA" sz="1200" dirty="0" smtClean="0">
                <a:latin typeface="Arial" pitchFamily="34" charset="0"/>
                <a:cs typeface="Arial" pitchFamily="34" charset="0"/>
              </a:rPr>
              <a:t>550 000 </a:t>
            </a:r>
            <a:r>
              <a:rPr lang="fr-CA" sz="1200" dirty="0" err="1" smtClean="0"/>
              <a:t>μW</a:t>
            </a:r>
            <a:r>
              <a:rPr lang="fr-CA" sz="1200" dirty="0" smtClean="0"/>
              <a:t>/m</a:t>
            </a:r>
            <a:r>
              <a:rPr lang="fr-CA" sz="1200" baseline="30000" dirty="0" smtClean="0"/>
              <a:t>2 </a:t>
            </a:r>
            <a:r>
              <a:rPr lang="en-CA" sz="1200" dirty="0" smtClean="0">
                <a:latin typeface="Arial" pitchFamily="34" charset="0"/>
                <a:cs typeface="Arial" pitchFamily="34" charset="0"/>
              </a:rPr>
              <a:t>à 30 cm </a:t>
            </a:r>
          </a:p>
          <a:p>
            <a:r>
              <a:rPr lang="en-CA" sz="1200" dirty="0" smtClean="0">
                <a:latin typeface="Arial" pitchFamily="34" charset="0"/>
                <a:cs typeface="Arial" pitchFamily="34" charset="0"/>
              </a:rPr>
              <a:t>20 000 000 </a:t>
            </a:r>
            <a:r>
              <a:rPr lang="fr-CA" sz="1200" dirty="0" err="1" smtClean="0"/>
              <a:t>μW</a:t>
            </a:r>
            <a:r>
              <a:rPr lang="fr-CA" sz="1200" dirty="0" smtClean="0"/>
              <a:t>/m</a:t>
            </a:r>
            <a:r>
              <a:rPr lang="fr-CA" sz="1200" baseline="30000" dirty="0" smtClean="0"/>
              <a:t>2</a:t>
            </a:r>
            <a:r>
              <a:rPr lang="fr-CA" sz="1200" dirty="0" smtClean="0"/>
              <a:t> </a:t>
            </a:r>
            <a:r>
              <a:rPr lang="en-CA" sz="1200" dirty="0" smtClean="0">
                <a:latin typeface="Arial" pitchFamily="34" charset="0"/>
                <a:cs typeface="Arial" pitchFamily="34" charset="0"/>
              </a:rPr>
              <a:t>à 3 cm</a:t>
            </a:r>
            <a:endParaRPr lang="fr-CA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Connecteur droit avec flèche 5"/>
          <p:cNvCxnSpPr/>
          <p:nvPr>
            <p:custDataLst>
              <p:tags r:id="rId4"/>
            </p:custDataLst>
          </p:nvPr>
        </p:nvCxnSpPr>
        <p:spPr>
          <a:xfrm>
            <a:off x="1043608" y="620688"/>
            <a:ext cx="1008112" cy="2304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réalité smart meter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403648" y="0"/>
            <a:ext cx="5680861" cy="5769012"/>
          </a:xfrm>
          <a:prstGeom prst="rect">
            <a:avLst/>
          </a:prstGeom>
        </p:spPr>
      </p:pic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251520" y="5534561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1600" b="1" dirty="0" smtClean="0"/>
              <a:t>Compteur intelligent </a:t>
            </a:r>
            <a:r>
              <a:rPr lang="fr-CA" sz="1600" b="1" dirty="0" err="1" smtClean="0"/>
              <a:t>Landis</a:t>
            </a:r>
            <a:r>
              <a:rPr lang="fr-CA" sz="1600" b="1" dirty="0" smtClean="0"/>
              <a:t>+</a:t>
            </a:r>
            <a:r>
              <a:rPr lang="fr-CA" sz="1600" b="1" dirty="0" err="1" smtClean="0"/>
              <a:t>Gyr</a:t>
            </a:r>
            <a:r>
              <a:rPr lang="fr-CA" sz="1600" b="1" dirty="0" smtClean="0"/>
              <a:t> en Californie. </a:t>
            </a:r>
            <a:r>
              <a:rPr lang="fr-CA" sz="1600" dirty="0" smtClean="0"/>
              <a:t>Comparaison du niveau d’exposition du corps entier aux radiofréquences de diverses sources en </a:t>
            </a:r>
            <a:r>
              <a:rPr lang="fr-CA" sz="1600" dirty="0" err="1" smtClean="0"/>
              <a:t>μW</a:t>
            </a:r>
            <a:r>
              <a:rPr lang="fr-CA" sz="1600" dirty="0" smtClean="0"/>
              <a:t>/cm</a:t>
            </a:r>
            <a:r>
              <a:rPr lang="fr-CA" sz="1600" baseline="30000" dirty="0" smtClean="0"/>
              <a:t>2</a:t>
            </a:r>
            <a:r>
              <a:rPr lang="fr-CA" sz="1600" dirty="0" smtClean="0"/>
              <a:t> dans le temps [corrigé pour un cycle de travail donnée et l'exposition de corps entier extrapolés de la dose assumée du téléphone portable à l'oreille]. 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Source : Commentaires sur le projet de rapport par la CCST « 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Health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Impacts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od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Radio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Frequency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Smat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Meters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 » par Daniel </a:t>
            </a:r>
            <a:r>
              <a:rPr lang="fr-CA" sz="1600" dirty="0" err="1" smtClean="0">
                <a:latin typeface="Arial" pitchFamily="34" charset="0"/>
                <a:cs typeface="Arial" pitchFamily="34" charset="0"/>
              </a:rPr>
              <a:t>Hirsch</a:t>
            </a:r>
            <a:r>
              <a:rPr lang="fr-CA" sz="1600" dirty="0" smtClean="0">
                <a:latin typeface="Arial" pitchFamily="34" charset="0"/>
                <a:cs typeface="Arial" pitchFamily="34" charset="0"/>
              </a:rPr>
              <a:t> -31-01-2011</a:t>
            </a:r>
            <a:endParaRPr lang="fr-CA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900MHz 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Cellulaire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  <p:custDataLst>
              <p:tags r:id="rId3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CA" dirty="0" err="1" smtClean="0">
                <a:latin typeface="Arial" pitchFamily="34" charset="0"/>
                <a:cs typeface="Arial" pitchFamily="34" charset="0"/>
              </a:rPr>
              <a:t>Antenne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données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compteur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intelligent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Espace réservé du contenu 6" descr="fetus cell.jpg"/>
          <p:cNvPicPr>
            <a:picLocks noGrp="1" noChangeAspect="1"/>
          </p:cNvPicPr>
          <p:nvPr>
            <p:ph sz="quarter" idx="2"/>
            <p:custDataLst>
              <p:tags r:id="rId4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810419" y="2785269"/>
            <a:ext cx="3333750" cy="3305175"/>
          </a:xfrm>
        </p:spPr>
      </p:pic>
      <p:pic>
        <p:nvPicPr>
          <p:cNvPr id="8" name="Espace réservé du contenu 7" descr="sm bedroom.png"/>
          <p:cNvPicPr>
            <a:picLocks noGrp="1" noChangeAspect="1"/>
          </p:cNvPicPr>
          <p:nvPr>
            <p:ph sz="quarter" idx="4"/>
            <p:custDataLst>
              <p:tags r:id="rId5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645025" y="2821146"/>
            <a:ext cx="4041775" cy="32334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Distance de </a:t>
            </a:r>
            <a:r>
              <a:rPr lang="en-CA" dirty="0" err="1" smtClean="0"/>
              <a:t>portée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CA" dirty="0" smtClean="0"/>
              <a:t> </a:t>
            </a:r>
            <a:endParaRPr lang="fr-CA" dirty="0" smtClean="0"/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Tours Wi-Max  — 50 km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Tours Cellulaires — &lt; 40 km</a:t>
            </a:r>
          </a:p>
          <a:p>
            <a:pPr lvl="1"/>
            <a:r>
              <a:rPr lang="fr-CA" dirty="0" smtClean="0">
                <a:latin typeface="Arial" pitchFamily="34" charset="0"/>
                <a:cs typeface="Arial" pitchFamily="34" charset="0"/>
              </a:rPr>
              <a:t>Distancement 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3,2 km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- 4,8 km  en banlieue </a:t>
            </a:r>
          </a:p>
          <a:p>
            <a:pPr lvl="1"/>
            <a:r>
              <a:rPr lang="fr-CA" dirty="0" smtClean="0">
                <a:latin typeface="Arial" pitchFamily="34" charset="0"/>
                <a:cs typeface="Arial" pitchFamily="34" charset="0"/>
              </a:rPr>
              <a:t>distancés de 400 m à 805 m (haute densité) 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Cellulaires — &lt; 5 km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Téléphone sans fil – &lt; 274 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Routeurs Wi-Fi : (a) 15 m (b) 46 m (c) 100 m ou (d) 443 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Moniteurs pour bébé : &gt; 610 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Bluetooth — &lt; 10 m</a:t>
            </a:r>
          </a:p>
          <a:p>
            <a:r>
              <a:rPr lang="fr-CA" dirty="0" smtClean="0">
                <a:latin typeface="Arial" pitchFamily="34" charset="0"/>
                <a:cs typeface="Arial" pitchFamily="34" charset="0"/>
              </a:rPr>
              <a:t>Compteurs « intelligents » : 1) LAN &lt; 3 km;</a:t>
            </a:r>
          </a:p>
          <a:p>
            <a:pPr>
              <a:buNone/>
            </a:pPr>
            <a:r>
              <a:rPr lang="fr-CA" dirty="0" smtClean="0">
                <a:latin typeface="Arial" pitchFamily="34" charset="0"/>
                <a:cs typeface="Arial" pitchFamily="34" charset="0"/>
              </a:rPr>
              <a:t>                                                    2) </a:t>
            </a:r>
            <a:r>
              <a:rPr lang="fr-CA" dirty="0" err="1" smtClean="0">
                <a:latin typeface="Arial" pitchFamily="34" charset="0"/>
                <a:cs typeface="Arial" pitchFamily="34" charset="0"/>
              </a:rPr>
              <a:t>ZigBee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: &lt; 75 m</a:t>
            </a: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900 à 920 MHz</a:t>
            </a:r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Transmetteur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radio non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autorisé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Cellulaires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et CI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utilisent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même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fréquence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Interférences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Canadien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Pacifique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911.5 MHz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Radio amateur </a:t>
            </a:r>
            <a:r>
              <a:rPr lang="fr-CA" dirty="0" smtClean="0">
                <a:latin typeface="Arial" pitchFamily="34" charset="0"/>
                <a:cs typeface="Arial" pitchFamily="34" charset="0"/>
              </a:rPr>
              <a:t>902-928 MHz 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heart beat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12186"/>
            <a:ext cx="9144000" cy="6845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Bellhorizonte.jpg"/>
          <p:cNvPicPr>
            <a:picLocks noGrp="1" noChangeAspect="1"/>
          </p:cNvPicPr>
          <p:nvPr>
            <p:ph idx="4294967295"/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" name="Image 2" descr="EHS 2017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Bellhorizonte.jpg"/>
          <p:cNvPicPr>
            <a:picLocks noGrp="1" noChangeAspect="1"/>
          </p:cNvPicPr>
          <p:nvPr>
            <p:ph idx="4294967295"/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antenne creche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-8090"/>
            <a:ext cx="9144000" cy="6866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Études</a:t>
            </a:r>
            <a:r>
              <a:rPr lang="en-CA" dirty="0" smtClean="0"/>
              <a:t> INTERPHONE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fr-CA" sz="2800" dirty="0" smtClean="0">
                <a:latin typeface="Arial" pitchFamily="34" charset="0"/>
                <a:cs typeface="Arial" pitchFamily="34" charset="0"/>
              </a:rPr>
              <a:t>INTERPHONE </a:t>
            </a:r>
            <a:r>
              <a:rPr lang="fr-CA" sz="2800" dirty="0" err="1" smtClean="0">
                <a:latin typeface="Arial" pitchFamily="34" charset="0"/>
                <a:cs typeface="Arial" pitchFamily="34" charset="0"/>
              </a:rPr>
              <a:t>Study</a:t>
            </a:r>
            <a:r>
              <a:rPr lang="fr-CA" sz="2800" dirty="0" smtClean="0">
                <a:latin typeface="Arial" pitchFamily="34" charset="0"/>
                <a:cs typeface="Arial" pitchFamily="34" charset="0"/>
              </a:rPr>
              <a:t> Group (5 pays y compris le Canada).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Acoustic </a:t>
            </a:r>
            <a:r>
              <a:rPr lang="en-US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neuroma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risk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 relation to mobile telephone use: results of the INTERPHONE international case-control study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Cancer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2011 Oct; 35(5):453-64.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Epub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2011</a:t>
            </a:r>
            <a:endParaRPr lang="fr-CA" sz="24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CA" sz="2800" dirty="0" smtClean="0">
                <a:latin typeface="Arial" pitchFamily="34" charset="0"/>
                <a:cs typeface="Arial" pitchFamily="34" charset="0"/>
              </a:rPr>
              <a:t>INTERPHONE </a:t>
            </a:r>
            <a:r>
              <a:rPr lang="fr-CA" sz="2800" dirty="0" err="1" smtClean="0">
                <a:latin typeface="Arial" pitchFamily="34" charset="0"/>
                <a:cs typeface="Arial" pitchFamily="34" charset="0"/>
              </a:rPr>
              <a:t>Study</a:t>
            </a:r>
            <a:r>
              <a:rPr lang="fr-CA" sz="2800" dirty="0" smtClean="0">
                <a:latin typeface="Arial" pitchFamily="34" charset="0"/>
                <a:cs typeface="Arial" pitchFamily="34" charset="0"/>
              </a:rPr>
              <a:t> Group (13 pays participants y compris le Canada).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Brain </a:t>
            </a:r>
            <a:r>
              <a:rPr lang="en-US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tumour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risk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 relation to mobile telephone use: results of the INTERPHONE international case-control study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fr-CA" sz="2800" i="1" dirty="0" smtClean="0">
                <a:latin typeface="Arial" pitchFamily="34" charset="0"/>
                <a:cs typeface="Arial" pitchFamily="34" charset="0"/>
              </a:rPr>
              <a:t>Int J </a:t>
            </a:r>
            <a:r>
              <a:rPr lang="fr-CA" sz="28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fr-CA" sz="2800" dirty="0" smtClean="0">
                <a:latin typeface="Arial" pitchFamily="34" charset="0"/>
                <a:cs typeface="Arial" pitchFamily="34" charset="0"/>
              </a:rPr>
              <a:t> 2010 Jun; 39(3):675-94. </a:t>
            </a:r>
            <a:r>
              <a:rPr lang="fr-CA" sz="2800" dirty="0" err="1" smtClean="0">
                <a:latin typeface="Arial" pitchFamily="34" charset="0"/>
                <a:cs typeface="Arial" pitchFamily="34" charset="0"/>
              </a:rPr>
              <a:t>Epub</a:t>
            </a:r>
            <a:r>
              <a:rPr lang="fr-CA" sz="2800" dirty="0" smtClean="0">
                <a:latin typeface="Arial" pitchFamily="34" charset="0"/>
                <a:cs typeface="Arial" pitchFamily="34" charset="0"/>
              </a:rPr>
              <a:t> 2010 May</a:t>
            </a:r>
            <a:endParaRPr lang="fr-CA" sz="2400" dirty="0" smtClean="0">
              <a:latin typeface="Arial" pitchFamily="34" charset="0"/>
              <a:cs typeface="Arial" pitchFamily="34" charset="0"/>
            </a:endParaRP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INTERPHONE </a:t>
            </a:r>
            <a:r>
              <a:rPr lang="en-CA" sz="4800" dirty="0" smtClean="0"/>
              <a:t>(suite)</a:t>
            </a:r>
            <a:endParaRPr lang="fr-CA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lvl="1">
              <a:buNone/>
            </a:pPr>
            <a:r>
              <a:rPr lang="fr-CA" i="1" dirty="0" smtClean="0">
                <a:latin typeface="Arial" pitchFamily="34" charset="0"/>
                <a:cs typeface="Arial" pitchFamily="34" charset="0"/>
              </a:rPr>
              <a:t>Résultats non inclus dans l’annexe :</a:t>
            </a:r>
          </a:p>
          <a:p>
            <a:pPr lvl="1">
              <a:buNone/>
            </a:pPr>
            <a:endParaRPr lang="fr-CA" sz="2000" dirty="0" smtClean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r>
              <a:rPr lang="fr-CA" sz="2400" i="1" dirty="0" smtClean="0">
                <a:latin typeface="Arial" pitchFamily="34" charset="0"/>
                <a:cs typeface="Arial" pitchFamily="34" charset="0"/>
              </a:rPr>
              <a:t>Risque de gliome (tumeur cérébral) </a:t>
            </a:r>
          </a:p>
          <a:p>
            <a:pPr lvl="2">
              <a:buNone/>
            </a:pPr>
            <a:endParaRPr lang="fr-CA" sz="20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10+ ans </a:t>
            </a:r>
            <a:r>
              <a:rPr lang="fr-CA" sz="2400" i="1" dirty="0" smtClean="0">
                <a:latin typeface="Arial" pitchFamily="34" charset="0"/>
                <a:cs typeface="Arial" pitchFamily="34" charset="0"/>
              </a:rPr>
              <a:t>d’utilisation = </a:t>
            </a:r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2,18 fois plus élevé</a:t>
            </a:r>
            <a:endParaRPr lang="fr-CA" sz="2000" b="1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1640 heures </a:t>
            </a:r>
            <a:r>
              <a:rPr lang="fr-CA" sz="2400" i="1" dirty="0" smtClean="0">
                <a:latin typeface="Arial" pitchFamily="34" charset="0"/>
                <a:cs typeface="Arial" pitchFamily="34" charset="0"/>
              </a:rPr>
              <a:t>d’utilisation = </a:t>
            </a:r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1,82 fois plus élevé</a:t>
            </a:r>
            <a:endParaRPr lang="fr-CA" sz="2000" b="1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270 appels </a:t>
            </a:r>
            <a:r>
              <a:rPr lang="fr-CA" sz="2400" i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fr-CA" sz="2400" b="1" i="1" dirty="0" smtClean="0">
                <a:latin typeface="Arial" pitchFamily="34" charset="0"/>
                <a:cs typeface="Arial" pitchFamily="34" charset="0"/>
              </a:rPr>
              <a:t>1,31 fois plus élevé</a:t>
            </a:r>
            <a:endParaRPr lang="fr-CA" sz="20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fr-CA" i="1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fr-CA" i="1" dirty="0" smtClean="0">
                <a:latin typeface="Arial" pitchFamily="34" charset="0"/>
                <a:cs typeface="Arial" pitchFamily="34" charset="0"/>
              </a:rPr>
              <a:t>Après 10 ans d’utilisation, 180% risque de gliome, au </a:t>
            </a:r>
            <a:r>
              <a:rPr lang="fr-CA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CANADA *: 248% !!! </a:t>
            </a:r>
            <a:r>
              <a:rPr lang="fr-CA" i="1" dirty="0" smtClean="0">
                <a:latin typeface="Arial" pitchFamily="34" charset="0"/>
                <a:cs typeface="Arial" pitchFamily="34" charset="0"/>
              </a:rPr>
              <a:t>Santé Canada est au courant puisque ces scientifiques ont participé à l’étude…</a:t>
            </a:r>
          </a:p>
          <a:p>
            <a:pPr lvl="1">
              <a:buNone/>
            </a:pPr>
            <a:endParaRPr lang="en-CA" sz="12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CA" sz="1200" dirty="0" smtClean="0">
                <a:latin typeface="Arial" pitchFamily="34" charset="0"/>
                <a:cs typeface="Arial" pitchFamily="34" charset="0"/>
              </a:rPr>
              <a:t>* Source: Risk of brain tumors in relation to estimated RF dose from mobile phones: results from five interphone countries.</a:t>
            </a:r>
            <a:endParaRPr lang="fr-CA" sz="12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fr-CA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CA" dirty="0" err="1" smtClean="0"/>
              <a:t>L’étude</a:t>
            </a:r>
            <a:r>
              <a:rPr lang="en-CA" dirty="0" smtClean="0"/>
              <a:t> Interphone a </a:t>
            </a:r>
            <a:r>
              <a:rPr lang="en-CA" dirty="0" err="1" smtClean="0"/>
              <a:t>plusieurs</a:t>
            </a:r>
            <a:r>
              <a:rPr lang="en-CA" dirty="0" smtClean="0"/>
              <a:t> </a:t>
            </a:r>
            <a:r>
              <a:rPr lang="en-CA" dirty="0" err="1" smtClean="0"/>
              <a:t>failles</a:t>
            </a:r>
            <a:r>
              <a:rPr lang="en-CA" dirty="0" smtClean="0"/>
              <a:t>, </a:t>
            </a:r>
            <a:r>
              <a:rPr lang="en-CA" dirty="0" err="1" smtClean="0"/>
              <a:t>notamment</a:t>
            </a:r>
            <a:r>
              <a:rPr lang="en-CA" dirty="0" smtClean="0"/>
              <a:t>: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fr-CA" sz="2600" b="1" dirty="0" smtClean="0">
                <a:latin typeface="Arial" pitchFamily="34" charset="0"/>
                <a:cs typeface="Arial" pitchFamily="34" charset="0"/>
              </a:rPr>
              <a:t>Les utilisateurs décédés avec tumeurs du cerveau ont été exclus;</a:t>
            </a:r>
            <a:endParaRPr lang="fr-CA" sz="2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CA" sz="2600" b="1" dirty="0" smtClean="0">
                <a:latin typeface="Arial" pitchFamily="34" charset="0"/>
                <a:cs typeface="Arial" pitchFamily="34" charset="0"/>
              </a:rPr>
              <a:t>Les utilisateurs du téléphone sans fil ont été exclus;</a:t>
            </a:r>
            <a:endParaRPr lang="fr-CA" sz="2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CA" sz="2600" b="1" dirty="0" smtClean="0">
                <a:latin typeface="Arial" pitchFamily="34" charset="0"/>
                <a:cs typeface="Arial" pitchFamily="34" charset="0"/>
              </a:rPr>
              <a:t>Pas tous les cancers du cerveau ont été inclus;</a:t>
            </a:r>
            <a:endParaRPr lang="fr-CA" sz="2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CA" sz="2600" b="1" dirty="0" smtClean="0">
                <a:latin typeface="Arial" pitchFamily="34" charset="0"/>
                <a:cs typeface="Arial" pitchFamily="34" charset="0"/>
              </a:rPr>
              <a:t>Les cas de neurinome acoustique ont été exclus;</a:t>
            </a:r>
            <a:endParaRPr lang="fr-CA" sz="2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CA" sz="2600" b="1" dirty="0" smtClean="0">
                <a:latin typeface="Arial" pitchFamily="34" charset="0"/>
                <a:cs typeface="Arial" pitchFamily="34" charset="0"/>
              </a:rPr>
              <a:t>Les utilisateurs d’une fois semaine étaient considérés comme utilisateurs assidus;</a:t>
            </a:r>
            <a:endParaRPr lang="fr-CA" sz="2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fr-FR" sz="2600" dirty="0" smtClean="0">
                <a:latin typeface="Arial" pitchFamily="34" charset="0"/>
                <a:cs typeface="Arial" pitchFamily="34" charset="0"/>
              </a:rPr>
              <a:t>Les utilisateurs étudiés avoisinaient un total de 100 heures, représentant à peine plus</a:t>
            </a:r>
            <a:r>
              <a:rPr lang="fr-FR" sz="2600" b="1" dirty="0" smtClean="0">
                <a:latin typeface="Arial" pitchFamily="34" charset="0"/>
                <a:cs typeface="Arial" pitchFamily="34" charset="0"/>
              </a:rPr>
              <a:t> de 2 heures d’utilisation de téléphone portable par mois </a:t>
            </a:r>
            <a:r>
              <a:rPr lang="en-CA" sz="26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en-CA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 2014, </a:t>
            </a:r>
            <a:r>
              <a:rPr lang="fr-CA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combien d’utilisateurs de cellulaire l’utilisent que 2 heures par mois?</a:t>
            </a: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Étude</a:t>
            </a:r>
            <a:r>
              <a:rPr lang="en-CA" dirty="0" smtClean="0"/>
              <a:t> de </a:t>
            </a:r>
            <a:r>
              <a:rPr lang="en-CA" dirty="0" err="1" smtClean="0"/>
              <a:t>Hardell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>
              <a:buNone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Hardell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Carlberg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. Mobile phones, cordless phones and the risk for brain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tumours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J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Oncol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2009 Jul;35(1):5-17.</a:t>
            </a:r>
          </a:p>
          <a:p>
            <a:pPr lvl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err="1" smtClean="0">
                <a:latin typeface="Arial" pitchFamily="34" charset="0"/>
                <a:cs typeface="Arial" pitchFamily="34" charset="0"/>
              </a:rPr>
              <a:t>Risque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err="1" smtClean="0">
                <a:latin typeface="Arial" pitchFamily="34" charset="0"/>
                <a:cs typeface="Arial" pitchFamily="34" charset="0"/>
              </a:rPr>
              <a:t>selon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err="1" smtClean="0">
                <a:latin typeface="Arial" pitchFamily="34" charset="0"/>
                <a:cs typeface="Arial" pitchFamily="34" charset="0"/>
              </a:rPr>
              <a:t>l’âge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:</a:t>
            </a:r>
            <a:endParaRPr lang="fr-CA" sz="2400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CA" i="1" dirty="0" smtClean="0">
                <a:latin typeface="Arial" pitchFamily="34" charset="0"/>
                <a:cs typeface="Arial" pitchFamily="34" charset="0"/>
              </a:rPr>
              <a:t>Tous les âges confondus : 1,4</a:t>
            </a:r>
            <a:endParaRPr lang="fr-CA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CA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&lt;20 ans : 5,2</a:t>
            </a:r>
            <a:endParaRPr lang="fr-CA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fr-CA" i="1" dirty="0" smtClean="0">
                <a:latin typeface="Arial" pitchFamily="34" charset="0"/>
                <a:cs typeface="Arial" pitchFamily="34" charset="0"/>
              </a:rPr>
              <a:t>20 à 40 ans : 1,5</a:t>
            </a:r>
            <a:endParaRPr lang="fr-CA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fr-CA" i="1" dirty="0" smtClean="0">
                <a:latin typeface="Arial" pitchFamily="34" charset="0"/>
                <a:cs typeface="Arial" pitchFamily="34" charset="0"/>
              </a:rPr>
              <a:t>50 à 80 ans : 1,3</a:t>
            </a:r>
            <a:endParaRPr lang="fr-CA" sz="2000" dirty="0" smtClean="0">
              <a:latin typeface="Arial" pitchFamily="34" charset="0"/>
              <a:cs typeface="Arial" pitchFamily="34" charset="0"/>
            </a:endParaRP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smtClean="0"/>
              <a:t>“Le </a:t>
            </a:r>
            <a:r>
              <a:rPr lang="en-CA" dirty="0" err="1" smtClean="0"/>
              <a:t>poids</a:t>
            </a:r>
            <a:r>
              <a:rPr lang="en-CA" dirty="0" smtClean="0"/>
              <a:t> de </a:t>
            </a:r>
            <a:r>
              <a:rPr lang="en-CA" dirty="0" err="1" smtClean="0"/>
              <a:t>l’évidence</a:t>
            </a:r>
            <a:r>
              <a:rPr lang="en-CA" dirty="0" smtClean="0"/>
              <a:t>”</a:t>
            </a:r>
            <a:endParaRPr lang="fr-CA" dirty="0"/>
          </a:p>
        </p:txBody>
      </p:sp>
      <p:pic>
        <p:nvPicPr>
          <p:cNvPr id="4" name="Espace réservé du contenu 3" descr="weight of evidence.png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2489460" y="2244167"/>
            <a:ext cx="4165080" cy="3771429"/>
          </a:xfrm>
        </p:spPr>
      </p:pic>
      <p:pic>
        <p:nvPicPr>
          <p:cNvPr id="5" name="Image 4" descr="black swan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611560" y="5469052"/>
            <a:ext cx="1296144" cy="862525"/>
          </a:xfrm>
          <a:prstGeom prst="rect">
            <a:avLst/>
          </a:prstGeom>
        </p:spPr>
      </p:pic>
      <p:pic>
        <p:nvPicPr>
          <p:cNvPr id="6" name="Image 5" descr="black swan.jp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2123728" y="4797152"/>
            <a:ext cx="1296144" cy="862525"/>
          </a:xfrm>
          <a:prstGeom prst="rect">
            <a:avLst/>
          </a:prstGeom>
        </p:spPr>
      </p:pic>
      <p:pic>
        <p:nvPicPr>
          <p:cNvPr id="8" name="Image 7" descr="white swan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7092280" y="4437112"/>
            <a:ext cx="1512168" cy="846814"/>
          </a:xfrm>
          <a:prstGeom prst="rect">
            <a:avLst/>
          </a:prstGeom>
        </p:spPr>
      </p:pic>
      <p:pic>
        <p:nvPicPr>
          <p:cNvPr id="9" name="Image 8" descr="white swan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7164288" y="5517232"/>
            <a:ext cx="1512168" cy="846814"/>
          </a:xfrm>
          <a:prstGeom prst="rect">
            <a:avLst/>
          </a:prstGeom>
        </p:spPr>
      </p:pic>
      <p:pic>
        <p:nvPicPr>
          <p:cNvPr id="10" name="Image 9" descr="white swan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7092280" y="3501008"/>
            <a:ext cx="1512168" cy="846814"/>
          </a:xfrm>
          <a:prstGeom prst="rect">
            <a:avLst/>
          </a:prstGeom>
        </p:spPr>
      </p:pic>
      <p:pic>
        <p:nvPicPr>
          <p:cNvPr id="11" name="Image 10" descr="white swan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7092280" y="2564904"/>
            <a:ext cx="1512168" cy="846814"/>
          </a:xfrm>
          <a:prstGeom prst="rect">
            <a:avLst/>
          </a:prstGeom>
        </p:spPr>
      </p:pic>
      <p:pic>
        <p:nvPicPr>
          <p:cNvPr id="12" name="Image 11" descr="white swan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7092280" y="1628800"/>
            <a:ext cx="1512168" cy="846814"/>
          </a:xfrm>
          <a:prstGeom prst="rect">
            <a:avLst/>
          </a:prstGeom>
        </p:spPr>
      </p:pic>
      <p:pic>
        <p:nvPicPr>
          <p:cNvPr id="13" name="Image 12" descr="white swan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5436096" y="5301208"/>
            <a:ext cx="1512168" cy="846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glioma.gi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0" y="1"/>
            <a:ext cx="9144000" cy="6165304"/>
          </a:xfrm>
          <a:prstGeom prst="rect">
            <a:avLst/>
          </a:prstGeom>
        </p:spPr>
      </p:pic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1547664" y="6165304"/>
            <a:ext cx="2934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 smtClean="0">
                <a:latin typeface="Arial Narrow" pitchFamily="34" charset="0"/>
              </a:rPr>
              <a:t>Source: www.powerwatch.org.uk</a:t>
            </a:r>
            <a:endParaRPr lang="fr-CA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 dirty="0" err="1" smtClean="0"/>
              <a:t>Merci</a:t>
            </a:r>
            <a:r>
              <a:rPr lang="en-CA" dirty="0" smtClean="0"/>
              <a:t>!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Questions?</a:t>
            </a:r>
          </a:p>
          <a:p>
            <a:pPr>
              <a:buNone/>
            </a:pPr>
            <a:endParaRPr lang="fr-CA" dirty="0"/>
          </a:p>
        </p:txBody>
      </p:sp>
      <p:pic>
        <p:nvPicPr>
          <p:cNvPr id="4" name="Image 3" descr="grito loco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339751" y="2276872"/>
            <a:ext cx="5079049" cy="4327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5520</TotalTime>
  <Words>1675</Words>
  <Application>Microsoft Office PowerPoint</Application>
  <PresentationFormat>Affichage à l'écran (4:3)</PresentationFormat>
  <Paragraphs>316</Paragraphs>
  <Slides>64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65" baseType="lpstr">
      <vt:lpstr>Débit</vt:lpstr>
      <vt:lpstr>Pourquoi  et  comment refuser</vt:lpstr>
      <vt:lpstr>Conférencier(s)</vt:lpstr>
      <vt:lpstr>Points de ce soir</vt:lpstr>
      <vt:lpstr>Pourquoi refuser?</vt:lpstr>
      <vt:lpstr>Le compteur électromécanique</vt:lpstr>
      <vt:lpstr>Le compteur électromécanique</vt:lpstr>
      <vt:lpstr>Refusons les compteurs</vt:lpstr>
      <vt:lpstr>Citoyens abritent leur compteur</vt:lpstr>
      <vt:lpstr>Diapositive 9</vt:lpstr>
      <vt:lpstr> Radiofréquences –électromécanique d’apparence</vt:lpstr>
      <vt:lpstr>Compteurs numériques</vt:lpstr>
      <vt:lpstr>Pourquoi la facture est plus élevée</vt:lpstr>
      <vt:lpstr>Option de retrait</vt:lpstr>
      <vt:lpstr>Implications de l’Option de retrait</vt:lpstr>
      <vt:lpstr>Compteur à radiofréquences</vt:lpstr>
      <vt:lpstr>En catimini</vt:lpstr>
      <vt:lpstr>Diapositive 17</vt:lpstr>
      <vt:lpstr>Diapositive 18</vt:lpstr>
      <vt:lpstr>Mise en demeure</vt:lpstr>
      <vt:lpstr>Compteur nouvelle génération</vt:lpstr>
      <vt:lpstr>LECTURE À DISTANCE SANS INTERVENTION D’UN RELEVEUR</vt:lpstr>
      <vt:lpstr>Diapositive 22</vt:lpstr>
      <vt:lpstr>EPRI vs HQ</vt:lpstr>
      <vt:lpstr>Tableau section 4.1</vt:lpstr>
      <vt:lpstr>EPRI vs HQ</vt:lpstr>
      <vt:lpstr>Diapositive 26</vt:lpstr>
      <vt:lpstr>Mise en demeure</vt:lpstr>
      <vt:lpstr>Diapositive 28</vt:lpstr>
      <vt:lpstr>Toronto Sun 15 sept 2013</vt:lpstr>
      <vt:lpstr>Routeurs</vt:lpstr>
      <vt:lpstr>Diapositive 31</vt:lpstr>
      <vt:lpstr>Diapositive 32</vt:lpstr>
      <vt:lpstr>Que puis-je faire? </vt:lpstr>
      <vt:lpstr>Diapositive 34</vt:lpstr>
      <vt:lpstr>Deuxièmement </vt:lpstr>
      <vt:lpstr>Suite 2</vt:lpstr>
      <vt:lpstr>Suite 3 ...par  courriel</vt:lpstr>
      <vt:lpstr>Troisièmement </vt:lpstr>
      <vt:lpstr>Rapportez tout abus</vt:lpstr>
      <vt:lpstr>Dernier conseil</vt:lpstr>
      <vt:lpstr>Nous suivre</vt:lpstr>
      <vt:lpstr>Le danger est dans la dose</vt:lpstr>
      <vt:lpstr>Diapositive 43</vt:lpstr>
      <vt:lpstr>Diapositive 44</vt:lpstr>
      <vt:lpstr>WIFI OU PAS WIFI ?  </vt:lpstr>
      <vt:lpstr>Diapositive 46</vt:lpstr>
      <vt:lpstr>Pourquoi refuser?</vt:lpstr>
      <vt:lpstr>Diapositive 48</vt:lpstr>
      <vt:lpstr>Diapositive 49</vt:lpstr>
      <vt:lpstr>Diapositive 50</vt:lpstr>
      <vt:lpstr>900MHz </vt:lpstr>
      <vt:lpstr>Distance de portée</vt:lpstr>
      <vt:lpstr>900 à 920 MHz</vt:lpstr>
      <vt:lpstr>Diapositive 54</vt:lpstr>
      <vt:lpstr>Diapositive 55</vt:lpstr>
      <vt:lpstr>Diapositive 56</vt:lpstr>
      <vt:lpstr>Diapositive 57</vt:lpstr>
      <vt:lpstr>Études INTERPHONE</vt:lpstr>
      <vt:lpstr>INTERPHONE (suite)</vt:lpstr>
      <vt:lpstr>L’étude Interphone a plusieurs failles, notamment: </vt:lpstr>
      <vt:lpstr>Étude de Hardell</vt:lpstr>
      <vt:lpstr>“Le poids de l’évidence”</vt:lpstr>
      <vt:lpstr>Diapositive 63</vt:lpstr>
      <vt:lpstr>Merci!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garder son compteur</dc:title>
  <dc:creator>Maria</dc:creator>
  <cp:lastModifiedBy>Maria</cp:lastModifiedBy>
  <cp:revision>32</cp:revision>
  <dcterms:created xsi:type="dcterms:W3CDTF">2013-07-19T16:39:00Z</dcterms:created>
  <dcterms:modified xsi:type="dcterms:W3CDTF">2014-01-24T21:37:27Z</dcterms:modified>
</cp:coreProperties>
</file>